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8" r:id="rId2"/>
    <p:sldId id="256" r:id="rId3"/>
    <p:sldId id="299" r:id="rId4"/>
    <p:sldId id="300" r:id="rId5"/>
    <p:sldId id="301" r:id="rId6"/>
    <p:sldId id="302" r:id="rId7"/>
    <p:sldId id="304" r:id="rId8"/>
    <p:sldId id="305" r:id="rId9"/>
    <p:sldId id="313" r:id="rId10"/>
    <p:sldId id="307" r:id="rId11"/>
    <p:sldId id="308" r:id="rId12"/>
    <p:sldId id="314" r:id="rId13"/>
    <p:sldId id="316" r:id="rId14"/>
    <p:sldId id="317" r:id="rId15"/>
    <p:sldId id="318" r:id="rId16"/>
    <p:sldId id="319" r:id="rId17"/>
    <p:sldId id="315" r:id="rId18"/>
    <p:sldId id="320" r:id="rId19"/>
    <p:sldId id="321" r:id="rId20"/>
    <p:sldId id="285" r:id="rId21"/>
    <p:sldId id="296" r:id="rId22"/>
    <p:sldId id="31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59" autoAdjust="0"/>
    <p:restoredTop sz="94660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AA5D8C-7C41-4F96-A3E6-2DCC07B59C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8B2A97-66FC-4ABE-8B72-AAB5F9D5E6F5}">
      <dgm:prSet phldrT="[Text]" custT="1"/>
      <dgm:spPr/>
      <dgm:t>
        <a:bodyPr/>
        <a:lstStyle/>
        <a:p>
          <a:r>
            <a:rPr lang="en-US" sz="2000" b="1" dirty="0" err="1" smtClean="0"/>
            <a:t>বেলে</a:t>
          </a:r>
          <a:r>
            <a:rPr lang="en-US" sz="2000" b="1" dirty="0" smtClean="0"/>
            <a:t> (Sandy)</a:t>
          </a:r>
          <a:endParaRPr lang="en-US" sz="2000" b="1" dirty="0" smtClean="0">
            <a:solidFill>
              <a:schemeClr val="tx2">
                <a:lumMod val="10000"/>
              </a:schemeClr>
            </a:solidFill>
            <a:latin typeface="SutonnyOMJ" pitchFamily="2" charset="0"/>
            <a:cs typeface="SutonnyOMJ" pitchFamily="2" charset="0"/>
          </a:endParaRPr>
        </a:p>
      </dgm:t>
    </dgm:pt>
    <dgm:pt modelId="{95993D2C-1ACA-48FE-8D67-9FA090FBF05E}" type="parTrans" cxnId="{E7DEA05A-CDA1-4AE4-A4F5-3862C52AE24C}">
      <dgm:prSet/>
      <dgm:spPr/>
      <dgm:t>
        <a:bodyPr/>
        <a:lstStyle/>
        <a:p>
          <a:endParaRPr lang="en-US"/>
        </a:p>
      </dgm:t>
    </dgm:pt>
    <dgm:pt modelId="{3A5A9C85-3439-4741-96D4-DE6355E3C26B}" type="sibTrans" cxnId="{E7DEA05A-CDA1-4AE4-A4F5-3862C52AE24C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E15FA47B-9DF3-44E9-AB82-FF463A061E6A}">
      <dgm:prSet phldrT="[Text]" custT="1"/>
      <dgm:spPr/>
      <dgm:t>
        <a:bodyPr/>
        <a:lstStyle/>
        <a:p>
          <a:r>
            <a:rPr lang="en-US" sz="2000" b="1" dirty="0" err="1" smtClean="0"/>
            <a:t>বেলে</a:t>
          </a:r>
          <a:r>
            <a:rPr lang="en-US" sz="2000" b="1" dirty="0" smtClean="0"/>
            <a:t> </a:t>
          </a:r>
          <a:r>
            <a:rPr lang="en-US" sz="2000" b="1" dirty="0" err="1" smtClean="0"/>
            <a:t>দোআঁশ</a:t>
          </a:r>
          <a:r>
            <a:rPr lang="en-US" sz="2000" b="1" baseline="0" dirty="0" smtClean="0"/>
            <a:t> (Sandy Loam)</a:t>
          </a:r>
          <a:endParaRPr lang="en-US" sz="2000" b="1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39CD9678-B0D4-4644-BD5E-B61AD02FCD27}" type="parTrans" cxnId="{6A7B8A9A-F6E8-49FC-9E5C-4C8AB72F4712}">
      <dgm:prSet/>
      <dgm:spPr/>
      <dgm:t>
        <a:bodyPr/>
        <a:lstStyle/>
        <a:p>
          <a:endParaRPr lang="en-US"/>
        </a:p>
      </dgm:t>
    </dgm:pt>
    <dgm:pt modelId="{FECF164C-6F12-4D28-B4F6-60A0697AFF85}" type="sibTrans" cxnId="{6A7B8A9A-F6E8-49FC-9E5C-4C8AB72F4712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FF8229BE-3D57-4E19-9299-038F9737F73E}">
      <dgm:prSet phldrT="[Text]" custT="1"/>
      <dgm:spPr/>
      <dgm:t>
        <a:bodyPr/>
        <a:lstStyle/>
        <a:p>
          <a:r>
            <a:rPr lang="en-US" sz="2000" b="1" dirty="0" err="1" smtClean="0"/>
            <a:t>দোআঁশ</a:t>
          </a:r>
          <a:r>
            <a:rPr lang="en-US" sz="2000" b="1" dirty="0" smtClean="0"/>
            <a:t> (</a:t>
          </a:r>
          <a:r>
            <a:rPr lang="en-US" sz="2000" b="1" baseline="0" dirty="0" smtClean="0"/>
            <a:t>Loam</a:t>
          </a:r>
          <a:r>
            <a:rPr lang="en-US" sz="2000" b="1" dirty="0" smtClean="0"/>
            <a:t>)</a:t>
          </a:r>
          <a:endParaRPr lang="en-US" sz="2000" b="1" baseline="0" dirty="0" smtClean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F90962DF-D1A1-4160-9BB7-57685C26D0E0}" type="parTrans" cxnId="{DE65C055-BB93-4D86-B524-5ABC52B1339A}">
      <dgm:prSet/>
      <dgm:spPr/>
      <dgm:t>
        <a:bodyPr/>
        <a:lstStyle/>
        <a:p>
          <a:endParaRPr lang="en-US"/>
        </a:p>
      </dgm:t>
    </dgm:pt>
    <dgm:pt modelId="{3065398C-11A7-4D89-A427-88D664F8F4C8}" type="sibTrans" cxnId="{DE65C055-BB93-4D86-B524-5ABC52B1339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42012B3B-E175-459A-9EF2-5485675D299D}">
      <dgm:prSet phldrT="[Text]" custT="1"/>
      <dgm:spPr/>
      <dgm:t>
        <a:bodyPr/>
        <a:lstStyle/>
        <a:p>
          <a:pPr algn="ctr"/>
          <a:r>
            <a:rPr lang="en-US" sz="1800" b="1" dirty="0" err="1" smtClean="0"/>
            <a:t>এঁটেল</a:t>
          </a:r>
          <a:r>
            <a:rPr lang="en-US" sz="1800" b="1" baseline="0" dirty="0" smtClean="0"/>
            <a:t> </a:t>
          </a:r>
          <a:r>
            <a:rPr lang="en-US" sz="1800" b="1" dirty="0" err="1" smtClean="0"/>
            <a:t>দোআঁশ</a:t>
          </a:r>
          <a:r>
            <a:rPr lang="en-US" sz="1800" b="1" dirty="0" smtClean="0"/>
            <a:t> (Clay Loam)</a:t>
          </a:r>
          <a:endParaRPr lang="en-US" sz="18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BF0A830B-2B36-47EE-A5C5-D29344DFD92E}" type="parTrans" cxnId="{640C6549-A749-4E30-9A34-158CC1B0C48A}">
      <dgm:prSet/>
      <dgm:spPr/>
      <dgm:t>
        <a:bodyPr/>
        <a:lstStyle/>
        <a:p>
          <a:endParaRPr lang="en-US"/>
        </a:p>
      </dgm:t>
    </dgm:pt>
    <dgm:pt modelId="{C641A10C-D34E-449C-B568-93A950EB094F}" type="sibTrans" cxnId="{640C6549-A749-4E30-9A34-158CC1B0C48A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752B9025-E24A-4373-8990-6DE6B0F2F5AC}">
      <dgm:prSet phldrT="[Text]" custT="1"/>
      <dgm:spPr/>
      <dgm:t>
        <a:bodyPr/>
        <a:lstStyle/>
        <a:p>
          <a:r>
            <a:rPr lang="en-US" sz="1800" b="1" dirty="0" err="1" smtClean="0"/>
            <a:t>এঁটেল</a:t>
          </a:r>
          <a:r>
            <a:rPr lang="en-US" sz="1800" b="1" baseline="0" dirty="0" smtClean="0"/>
            <a:t> (Clay)</a:t>
          </a:r>
          <a:endParaRPr lang="en-US" sz="1800" b="1" dirty="0">
            <a:solidFill>
              <a:schemeClr val="bg1"/>
            </a:solidFill>
            <a:latin typeface="SutonnyOMJ" pitchFamily="2" charset="0"/>
            <a:cs typeface="SutonnyOMJ" pitchFamily="2" charset="0"/>
          </a:endParaRPr>
        </a:p>
      </dgm:t>
    </dgm:pt>
    <dgm:pt modelId="{85EA7885-E461-4BEB-891E-48762FB69B40}" type="parTrans" cxnId="{56A6B5E0-4C5A-4195-A335-3BA47CB39A9E}">
      <dgm:prSet/>
      <dgm:spPr/>
      <dgm:t>
        <a:bodyPr/>
        <a:lstStyle/>
        <a:p>
          <a:endParaRPr lang="en-US"/>
        </a:p>
      </dgm:t>
    </dgm:pt>
    <dgm:pt modelId="{D4F4F281-F349-40E3-A07C-ED0A5B765873}" type="sibTrans" cxnId="{56A6B5E0-4C5A-4195-A335-3BA47CB39A9E}">
      <dgm:prSet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0B55F029-F0BA-492F-A917-266100B77804}" type="pres">
      <dgm:prSet presAssocID="{EFAA5D8C-7C41-4F96-A3E6-2DCC07B59C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D92F36-5F79-44BA-8BC0-B81BB16BD6AC}" type="pres">
      <dgm:prSet presAssocID="{EB8B2A97-66FC-4ABE-8B72-AAB5F9D5E6F5}" presName="node" presStyleLbl="node1" presStyleIdx="0" presStyleCnt="5" custRadScaleRad="84644" custRadScaleInc="-64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2E9E4-36EB-4A3F-8CF2-B729E3804F7C}" type="pres">
      <dgm:prSet presAssocID="{3A5A9C85-3439-4741-96D4-DE6355E3C26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4EAFD2C-CAAC-4760-9ADC-5FB81D08F4E4}" type="pres">
      <dgm:prSet presAssocID="{3A5A9C85-3439-4741-96D4-DE6355E3C26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AC1B61C-12E8-4E51-BA97-E2BC17425552}" type="pres">
      <dgm:prSet presAssocID="{E15FA47B-9DF3-44E9-AB82-FF463A061E6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DFE99-2114-4998-99A9-B43F243D84D5}" type="pres">
      <dgm:prSet presAssocID="{FECF164C-6F12-4D28-B4F6-60A0697AFF8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1F9A8BC-2A08-40D6-8B30-19558975588C}" type="pres">
      <dgm:prSet presAssocID="{FECF164C-6F12-4D28-B4F6-60A0697AFF8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6C9F586-A35E-49C2-92EF-BED5B1BEC5E6}" type="pres">
      <dgm:prSet presAssocID="{FF8229BE-3D57-4E19-9299-038F9737F73E}" presName="node" presStyleLbl="node1" presStyleIdx="2" presStyleCnt="5" custRadScaleRad="98804" custRadScaleInc="-6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C85C7-99DB-4281-BF9C-6EC78F35EECA}" type="pres">
      <dgm:prSet presAssocID="{3065398C-11A7-4D89-A427-88D664F8F4C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AF5068E-E461-4122-A786-7972FE8C909D}" type="pres">
      <dgm:prSet presAssocID="{3065398C-11A7-4D89-A427-88D664F8F4C8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F68515E-7624-49C7-9A9E-9FEEB9CB9F1B}" type="pres">
      <dgm:prSet presAssocID="{42012B3B-E175-459A-9EF2-5485675D299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29D7C-A7E1-4A35-8157-534734BF2AA2}" type="pres">
      <dgm:prSet presAssocID="{C641A10C-D34E-449C-B568-93A950EB094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E022050-E23D-4EA1-AE98-35565BCFEC58}" type="pres">
      <dgm:prSet presAssocID="{C641A10C-D34E-449C-B568-93A950EB094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58755A7-DEA6-432E-88CC-B0F533948BBF}" type="pres">
      <dgm:prSet presAssocID="{752B9025-E24A-4373-8990-6DE6B0F2F5A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B287D-9DD6-4987-ACFF-C12ED75C0BDC}" type="pres">
      <dgm:prSet presAssocID="{D4F4F281-F349-40E3-A07C-ED0A5B76587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AD1B37F-15C1-4B19-9062-F7724040A29B}" type="pres">
      <dgm:prSet presAssocID="{D4F4F281-F349-40E3-A07C-ED0A5B76587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56A6B5E0-4C5A-4195-A335-3BA47CB39A9E}" srcId="{EFAA5D8C-7C41-4F96-A3E6-2DCC07B59C5D}" destId="{752B9025-E24A-4373-8990-6DE6B0F2F5AC}" srcOrd="4" destOrd="0" parTransId="{85EA7885-E461-4BEB-891E-48762FB69B40}" sibTransId="{D4F4F281-F349-40E3-A07C-ED0A5B765873}"/>
    <dgm:cxn modelId="{B747995A-B20E-4BBC-B51C-F21267F032FB}" type="presOf" srcId="{3A5A9C85-3439-4741-96D4-DE6355E3C26B}" destId="{C4EAFD2C-CAAC-4760-9ADC-5FB81D08F4E4}" srcOrd="1" destOrd="0" presId="urn:microsoft.com/office/officeart/2005/8/layout/cycle2"/>
    <dgm:cxn modelId="{94D9FC95-B03A-4833-8FA9-D0B0782B8AFE}" type="presOf" srcId="{EB8B2A97-66FC-4ABE-8B72-AAB5F9D5E6F5}" destId="{1FD92F36-5F79-44BA-8BC0-B81BB16BD6AC}" srcOrd="0" destOrd="0" presId="urn:microsoft.com/office/officeart/2005/8/layout/cycle2"/>
    <dgm:cxn modelId="{D8FAB792-F54C-42AD-9C65-3EEFE39F368E}" type="presOf" srcId="{3A5A9C85-3439-4741-96D4-DE6355E3C26B}" destId="{EF22E9E4-36EB-4A3F-8CF2-B729E3804F7C}" srcOrd="0" destOrd="0" presId="urn:microsoft.com/office/officeart/2005/8/layout/cycle2"/>
    <dgm:cxn modelId="{EEBBD67E-A8A7-44CB-82AA-209AF540471D}" type="presOf" srcId="{3065398C-11A7-4D89-A427-88D664F8F4C8}" destId="{5AF5068E-E461-4122-A786-7972FE8C909D}" srcOrd="1" destOrd="0" presId="urn:microsoft.com/office/officeart/2005/8/layout/cycle2"/>
    <dgm:cxn modelId="{D11A3D66-2737-4257-84CF-DCC4AD3A9AE7}" type="presOf" srcId="{C641A10C-D34E-449C-B568-93A950EB094F}" destId="{E8329D7C-A7E1-4A35-8157-534734BF2AA2}" srcOrd="0" destOrd="0" presId="urn:microsoft.com/office/officeart/2005/8/layout/cycle2"/>
    <dgm:cxn modelId="{B7AA6F0B-5A53-4CAE-AB7F-F709F6939AC4}" type="presOf" srcId="{D4F4F281-F349-40E3-A07C-ED0A5B765873}" destId="{7AD1B37F-15C1-4B19-9062-F7724040A29B}" srcOrd="1" destOrd="0" presId="urn:microsoft.com/office/officeart/2005/8/layout/cycle2"/>
    <dgm:cxn modelId="{EE8EB6F4-DD72-4879-9288-F25DFB5D926E}" type="presOf" srcId="{FF8229BE-3D57-4E19-9299-038F9737F73E}" destId="{96C9F586-A35E-49C2-92EF-BED5B1BEC5E6}" srcOrd="0" destOrd="0" presId="urn:microsoft.com/office/officeart/2005/8/layout/cycle2"/>
    <dgm:cxn modelId="{85CA8D6B-3400-48F2-A407-7979F0C44B05}" type="presOf" srcId="{3065398C-11A7-4D89-A427-88D664F8F4C8}" destId="{6F3C85C7-99DB-4281-BF9C-6EC78F35EECA}" srcOrd="0" destOrd="0" presId="urn:microsoft.com/office/officeart/2005/8/layout/cycle2"/>
    <dgm:cxn modelId="{490D4C76-34D5-4FE6-AFBC-C5EA6A3FDBF1}" type="presOf" srcId="{752B9025-E24A-4373-8990-6DE6B0F2F5AC}" destId="{758755A7-DEA6-432E-88CC-B0F533948BBF}" srcOrd="0" destOrd="0" presId="urn:microsoft.com/office/officeart/2005/8/layout/cycle2"/>
    <dgm:cxn modelId="{D6E87CA5-38FF-41FC-A2E4-B2915F47BEE3}" type="presOf" srcId="{C641A10C-D34E-449C-B568-93A950EB094F}" destId="{8E022050-E23D-4EA1-AE98-35565BCFEC58}" srcOrd="1" destOrd="0" presId="urn:microsoft.com/office/officeart/2005/8/layout/cycle2"/>
    <dgm:cxn modelId="{800F4D36-7766-480F-BBE5-61CA19568AB0}" type="presOf" srcId="{FECF164C-6F12-4D28-B4F6-60A0697AFF85}" destId="{B73DFE99-2114-4998-99A9-B43F243D84D5}" srcOrd="0" destOrd="0" presId="urn:microsoft.com/office/officeart/2005/8/layout/cycle2"/>
    <dgm:cxn modelId="{5E7CAA2C-90CF-4D28-9B72-051952FA8985}" type="presOf" srcId="{D4F4F281-F349-40E3-A07C-ED0A5B765873}" destId="{235B287D-9DD6-4987-ACFF-C12ED75C0BDC}" srcOrd="0" destOrd="0" presId="urn:microsoft.com/office/officeart/2005/8/layout/cycle2"/>
    <dgm:cxn modelId="{640C6549-A749-4E30-9A34-158CC1B0C48A}" srcId="{EFAA5D8C-7C41-4F96-A3E6-2DCC07B59C5D}" destId="{42012B3B-E175-459A-9EF2-5485675D299D}" srcOrd="3" destOrd="0" parTransId="{BF0A830B-2B36-47EE-A5C5-D29344DFD92E}" sibTransId="{C641A10C-D34E-449C-B568-93A950EB094F}"/>
    <dgm:cxn modelId="{61E04783-9585-4DCC-8FE8-9A0D55B74A14}" type="presOf" srcId="{FECF164C-6F12-4D28-B4F6-60A0697AFF85}" destId="{C1F9A8BC-2A08-40D6-8B30-19558975588C}" srcOrd="1" destOrd="0" presId="urn:microsoft.com/office/officeart/2005/8/layout/cycle2"/>
    <dgm:cxn modelId="{1551357D-C06B-471C-A184-3736062DA9FF}" type="presOf" srcId="{E15FA47B-9DF3-44E9-AB82-FF463A061E6A}" destId="{AAC1B61C-12E8-4E51-BA97-E2BC17425552}" srcOrd="0" destOrd="0" presId="urn:microsoft.com/office/officeart/2005/8/layout/cycle2"/>
    <dgm:cxn modelId="{6A7B8A9A-F6E8-49FC-9E5C-4C8AB72F4712}" srcId="{EFAA5D8C-7C41-4F96-A3E6-2DCC07B59C5D}" destId="{E15FA47B-9DF3-44E9-AB82-FF463A061E6A}" srcOrd="1" destOrd="0" parTransId="{39CD9678-B0D4-4644-BD5E-B61AD02FCD27}" sibTransId="{FECF164C-6F12-4D28-B4F6-60A0697AFF85}"/>
    <dgm:cxn modelId="{E7DEA05A-CDA1-4AE4-A4F5-3862C52AE24C}" srcId="{EFAA5D8C-7C41-4F96-A3E6-2DCC07B59C5D}" destId="{EB8B2A97-66FC-4ABE-8B72-AAB5F9D5E6F5}" srcOrd="0" destOrd="0" parTransId="{95993D2C-1ACA-48FE-8D67-9FA090FBF05E}" sibTransId="{3A5A9C85-3439-4741-96D4-DE6355E3C26B}"/>
    <dgm:cxn modelId="{1D92714D-BBFB-4DEF-A1C7-60706C01D0AD}" type="presOf" srcId="{EFAA5D8C-7C41-4F96-A3E6-2DCC07B59C5D}" destId="{0B55F029-F0BA-492F-A917-266100B77804}" srcOrd="0" destOrd="0" presId="urn:microsoft.com/office/officeart/2005/8/layout/cycle2"/>
    <dgm:cxn modelId="{2798F812-6F9C-4B67-98AA-9072AFE4F740}" type="presOf" srcId="{42012B3B-E175-459A-9EF2-5485675D299D}" destId="{CF68515E-7624-49C7-9A9E-9FEEB9CB9F1B}" srcOrd="0" destOrd="0" presId="urn:microsoft.com/office/officeart/2005/8/layout/cycle2"/>
    <dgm:cxn modelId="{DE65C055-BB93-4D86-B524-5ABC52B1339A}" srcId="{EFAA5D8C-7C41-4F96-A3E6-2DCC07B59C5D}" destId="{FF8229BE-3D57-4E19-9299-038F9737F73E}" srcOrd="2" destOrd="0" parTransId="{F90962DF-D1A1-4160-9BB7-57685C26D0E0}" sibTransId="{3065398C-11A7-4D89-A427-88D664F8F4C8}"/>
    <dgm:cxn modelId="{C19B6101-8133-4095-B029-F63C37F43C1E}" type="presParOf" srcId="{0B55F029-F0BA-492F-A917-266100B77804}" destId="{1FD92F36-5F79-44BA-8BC0-B81BB16BD6AC}" srcOrd="0" destOrd="0" presId="urn:microsoft.com/office/officeart/2005/8/layout/cycle2"/>
    <dgm:cxn modelId="{9E7D1758-3D62-4805-A3A9-E75435FA80F3}" type="presParOf" srcId="{0B55F029-F0BA-492F-A917-266100B77804}" destId="{EF22E9E4-36EB-4A3F-8CF2-B729E3804F7C}" srcOrd="1" destOrd="0" presId="urn:microsoft.com/office/officeart/2005/8/layout/cycle2"/>
    <dgm:cxn modelId="{D4922296-30EB-4ECB-B62E-6D503A20CC21}" type="presParOf" srcId="{EF22E9E4-36EB-4A3F-8CF2-B729E3804F7C}" destId="{C4EAFD2C-CAAC-4760-9ADC-5FB81D08F4E4}" srcOrd="0" destOrd="0" presId="urn:microsoft.com/office/officeart/2005/8/layout/cycle2"/>
    <dgm:cxn modelId="{CB9ED006-BEE3-4F50-909E-012D1487EC22}" type="presParOf" srcId="{0B55F029-F0BA-492F-A917-266100B77804}" destId="{AAC1B61C-12E8-4E51-BA97-E2BC17425552}" srcOrd="2" destOrd="0" presId="urn:microsoft.com/office/officeart/2005/8/layout/cycle2"/>
    <dgm:cxn modelId="{4C8089AC-025C-4389-8572-CCC8B257DAAC}" type="presParOf" srcId="{0B55F029-F0BA-492F-A917-266100B77804}" destId="{B73DFE99-2114-4998-99A9-B43F243D84D5}" srcOrd="3" destOrd="0" presId="urn:microsoft.com/office/officeart/2005/8/layout/cycle2"/>
    <dgm:cxn modelId="{C7D56FC5-EDAA-4386-9A2C-26181F21850E}" type="presParOf" srcId="{B73DFE99-2114-4998-99A9-B43F243D84D5}" destId="{C1F9A8BC-2A08-40D6-8B30-19558975588C}" srcOrd="0" destOrd="0" presId="urn:microsoft.com/office/officeart/2005/8/layout/cycle2"/>
    <dgm:cxn modelId="{8B88BAEE-B174-4B27-BF1F-6C2C3DBB44E4}" type="presParOf" srcId="{0B55F029-F0BA-492F-A917-266100B77804}" destId="{96C9F586-A35E-49C2-92EF-BED5B1BEC5E6}" srcOrd="4" destOrd="0" presId="urn:microsoft.com/office/officeart/2005/8/layout/cycle2"/>
    <dgm:cxn modelId="{A729A359-F01D-418D-A057-1FBE035D09F5}" type="presParOf" srcId="{0B55F029-F0BA-492F-A917-266100B77804}" destId="{6F3C85C7-99DB-4281-BF9C-6EC78F35EECA}" srcOrd="5" destOrd="0" presId="urn:microsoft.com/office/officeart/2005/8/layout/cycle2"/>
    <dgm:cxn modelId="{54F9F462-4E00-48C5-90F5-5D24C9C89F5B}" type="presParOf" srcId="{6F3C85C7-99DB-4281-BF9C-6EC78F35EECA}" destId="{5AF5068E-E461-4122-A786-7972FE8C909D}" srcOrd="0" destOrd="0" presId="urn:microsoft.com/office/officeart/2005/8/layout/cycle2"/>
    <dgm:cxn modelId="{CA21201A-FCD1-465A-A238-BE1F2D4B0811}" type="presParOf" srcId="{0B55F029-F0BA-492F-A917-266100B77804}" destId="{CF68515E-7624-49C7-9A9E-9FEEB9CB9F1B}" srcOrd="6" destOrd="0" presId="urn:microsoft.com/office/officeart/2005/8/layout/cycle2"/>
    <dgm:cxn modelId="{42A8DC6E-3F5C-441C-B3E5-3E570025CB67}" type="presParOf" srcId="{0B55F029-F0BA-492F-A917-266100B77804}" destId="{E8329D7C-A7E1-4A35-8157-534734BF2AA2}" srcOrd="7" destOrd="0" presId="urn:microsoft.com/office/officeart/2005/8/layout/cycle2"/>
    <dgm:cxn modelId="{0241E254-F138-4B62-9466-FED25CCA358E}" type="presParOf" srcId="{E8329D7C-A7E1-4A35-8157-534734BF2AA2}" destId="{8E022050-E23D-4EA1-AE98-35565BCFEC58}" srcOrd="0" destOrd="0" presId="urn:microsoft.com/office/officeart/2005/8/layout/cycle2"/>
    <dgm:cxn modelId="{1B6ECD9F-93BA-4815-871E-658433A431DE}" type="presParOf" srcId="{0B55F029-F0BA-492F-A917-266100B77804}" destId="{758755A7-DEA6-432E-88CC-B0F533948BBF}" srcOrd="8" destOrd="0" presId="urn:microsoft.com/office/officeart/2005/8/layout/cycle2"/>
    <dgm:cxn modelId="{BCEB1674-2360-4EDD-BEFB-DBE9A0195A37}" type="presParOf" srcId="{0B55F029-F0BA-492F-A917-266100B77804}" destId="{235B287D-9DD6-4987-ACFF-C12ED75C0BDC}" srcOrd="9" destOrd="0" presId="urn:microsoft.com/office/officeart/2005/8/layout/cycle2"/>
    <dgm:cxn modelId="{2FD5A2F3-D233-4E1D-B0BE-D287E216FB53}" type="presParOf" srcId="{235B287D-9DD6-4987-ACFF-C12ED75C0BDC}" destId="{7AD1B37F-15C1-4B19-9062-F7724040A29B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7344EB-AC66-403C-B8E2-2CEBF36B9E59}" type="datetimeFigureOut">
              <a:rPr lang="en-US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CDD78-9179-441E-946E-E1B654D6E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64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07EA0D-D832-42AD-8DA5-78D29B949A7B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694EB6-5E02-410F-A149-0C428621D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22F784-5F13-48DA-BA07-E9F7F9DFF87A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93B2C-94E9-43B4-AD13-1037169CE1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F36943-1772-4DBC-9456-602658625780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68BC28-B8F4-4E75-BF59-2C74511E55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400624-A386-4381-AD56-0E8855C372E8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4BB0DA-9BC0-4972-B557-ACC43DD2CF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1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1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1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1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C843FB-754C-4661-87E5-7D1379C7BE11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339360-F5BA-49E9-BE41-2A2160F0C6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D19CBD-95E4-4EBA-B58C-8166FC9FFF72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D3B791-7AB4-4875-95D7-F50CEE8528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B2F8-D892-45F7-8397-8B0DEB453F30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5A51BF-4395-469A-AC71-97E51F491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1ACED2-57AC-40AE-91BF-927EFA06B6B6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F72207-5DB0-480A-873C-1D15D85B10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62158-36C0-42DB-B13A-94F83F506B97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4152D1-2E35-4B29-AFF1-042970DC72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CF43A5-CE0D-4C98-8E85-1BB3827165BE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3BD164-53CD-48BB-83B9-D7F80E96CA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2" y="1219201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2" y="1371601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4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54E4A26F-0A23-499E-AF43-DA4AB1416744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C4FF6A68-60E6-456F-8541-ED1E6B7602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9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EA22200-1068-4505-A53D-F5AA596EA7A9}" type="datetimeFigureOut">
              <a:rPr lang="en-US" smtClean="0"/>
              <a:pPr>
                <a:defRPr/>
              </a:pPr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885FD9E-D00B-41CE-9A10-8BDE980870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Mahbub\Downloads\Video\&#2453;&#2495;&#2477;&#2494;&#2476;&#2503;%20&#2453;&#2503;&#2433;&#2458;&#2507;%20&#2488;&#2494;&#2480;%20&#2468;&#2504;&#2480;&#2495;%20&#2453;&#2480;&#2476;&#2503;&#2472;,%20&#2460;&#2504;&#2476;%20(&#2453;&#2503;&#2433;&#2458;&#2507;)%20&#2453;&#2478;&#2509;&#2474;&#2507;&#2488;&#2509;&#2463;%20&#2488;&#2494;&#2480;%20&#2468;&#2504;&#2480;&#2495;%20&#2474;&#2470;&#2509;&#2471;&#2468;&#2495;&#2404;%20How%20To%20Make%20Vermicompost%20-%20YouTube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19400" y="304800"/>
            <a:ext cx="381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600" dirty="0" err="1">
                <a:solidFill>
                  <a:srgbClr val="C00000"/>
                </a:solidFill>
                <a:latin typeface="NikoshBAN"/>
                <a:ea typeface="NikoshBAN"/>
                <a:cs typeface="NikoshBAN"/>
              </a:rPr>
              <a:t>স্বাগতম</a:t>
            </a:r>
            <a:endParaRPr lang="en-US" sz="6600" dirty="0">
              <a:solidFill>
                <a:srgbClr val="C00000"/>
              </a:solidFill>
              <a:latin typeface="NikoshBAN"/>
              <a:ea typeface="NikoshBAN"/>
              <a:cs typeface="NikoshB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7" name="Picture 6" descr="c7e2ec31ab5d93a14f0f3c24f3832e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47800"/>
            <a:ext cx="5146128" cy="4775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1524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বুনট অনুসারে মৃত্তিকার শ্রেণিবিভাগ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" y="1066795"/>
          <a:ext cx="9143998" cy="52578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5599"/>
                <a:gridCol w="2209800"/>
                <a:gridCol w="4038599"/>
              </a:tblGrid>
              <a:tr h="40444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সাধারণ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নাম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বুনট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দল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মাটির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বুনট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r>
                        <a:rPr lang="en-US" dirty="0" smtClean="0"/>
                        <a:t>১। </a:t>
                      </a:r>
                      <a:r>
                        <a:rPr lang="en-US" dirty="0" err="1" smtClean="0"/>
                        <a:t>বেলে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মাটি</a:t>
                      </a:r>
                      <a:r>
                        <a:rPr lang="en-US" dirty="0" smtClean="0"/>
                        <a:t> (Sandy Soil)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স্থূল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বুনট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১। </a:t>
                      </a:r>
                      <a:r>
                        <a:rPr lang="en-US" dirty="0" err="1" smtClean="0"/>
                        <a:t>বেলে</a:t>
                      </a:r>
                      <a:r>
                        <a:rPr lang="en-US" dirty="0" smtClean="0"/>
                        <a:t> (Sandy)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বেলে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পলি</a:t>
                      </a:r>
                      <a:r>
                        <a:rPr lang="en-US" baseline="0" dirty="0" smtClean="0"/>
                        <a:t> (Sandy Silt)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r>
                        <a:rPr lang="en-US" dirty="0" smtClean="0"/>
                        <a:t>২।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দো-আঁশ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মাটি</a:t>
                      </a:r>
                      <a:r>
                        <a:rPr lang="en-US" baseline="0" dirty="0" smtClean="0"/>
                        <a:t> (Loamy Soil)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মাঝারি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স্থূল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বুনট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৩। </a:t>
                      </a:r>
                      <a:r>
                        <a:rPr lang="en-US" dirty="0" err="1" smtClean="0"/>
                        <a:t>বেলে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দোআঁশ</a:t>
                      </a:r>
                      <a:r>
                        <a:rPr lang="en-US" baseline="0" dirty="0" smtClean="0"/>
                        <a:t> (Sandy Loam)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৩।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মাঝারি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বুনট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৪। </a:t>
                      </a:r>
                      <a:r>
                        <a:rPr lang="en-US" dirty="0" err="1" smtClean="0"/>
                        <a:t>দোআঁশ</a:t>
                      </a:r>
                      <a:r>
                        <a:rPr lang="en-US" dirty="0" smtClean="0"/>
                        <a:t> (</a:t>
                      </a:r>
                      <a:r>
                        <a:rPr lang="en-US" baseline="0" dirty="0" smtClean="0"/>
                        <a:t>Loam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৫। </a:t>
                      </a:r>
                      <a:r>
                        <a:rPr lang="en-US" baseline="0" dirty="0" err="1" smtClean="0"/>
                        <a:t>পলি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দোআঁশ</a:t>
                      </a:r>
                      <a:r>
                        <a:rPr lang="en-US" dirty="0" smtClean="0"/>
                        <a:t>  (</a:t>
                      </a:r>
                      <a:r>
                        <a:rPr lang="en-US" dirty="0" err="1" smtClean="0"/>
                        <a:t>Silty</a:t>
                      </a:r>
                      <a:r>
                        <a:rPr lang="en-US" dirty="0" smtClean="0"/>
                        <a:t> Loam)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পলি</a:t>
                      </a:r>
                      <a:r>
                        <a:rPr lang="en-US" baseline="0" dirty="0" smtClean="0"/>
                        <a:t> (Silt)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৪। </a:t>
                      </a:r>
                      <a:r>
                        <a:rPr lang="en-US" dirty="0" err="1" smtClean="0"/>
                        <a:t>মাঝারি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সূক্ষ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বুনট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৭। </a:t>
                      </a:r>
                      <a:r>
                        <a:rPr lang="en-US" dirty="0" err="1" smtClean="0"/>
                        <a:t>বেলে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এঁটেল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দোআঁশ</a:t>
                      </a:r>
                      <a:r>
                        <a:rPr lang="en-US" dirty="0" smtClean="0"/>
                        <a:t> (Sandy Clay Loam)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৮। </a:t>
                      </a:r>
                      <a:r>
                        <a:rPr lang="en-US" dirty="0" err="1" smtClean="0"/>
                        <a:t>পলি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এঁটেল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দোআঁশ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Silty</a:t>
                      </a:r>
                      <a:r>
                        <a:rPr lang="en-US" dirty="0" smtClean="0"/>
                        <a:t> Clay Loam)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৯। </a:t>
                      </a:r>
                      <a:r>
                        <a:rPr lang="en-US" dirty="0" err="1" smtClean="0"/>
                        <a:t>এঁটেল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দোআঁশ</a:t>
                      </a:r>
                      <a:r>
                        <a:rPr lang="en-US" dirty="0" smtClean="0"/>
                        <a:t> (Clay Loam)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r>
                        <a:rPr lang="en-US" dirty="0" smtClean="0"/>
                        <a:t>৩। </a:t>
                      </a:r>
                      <a:r>
                        <a:rPr lang="en-US" dirty="0" err="1" smtClean="0"/>
                        <a:t>এঁটেল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মাটি</a:t>
                      </a:r>
                      <a:r>
                        <a:rPr lang="en-US" dirty="0" smtClean="0"/>
                        <a:t> (Clay Soil)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৫।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সূক্ষ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বুনট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১০। </a:t>
                      </a:r>
                      <a:r>
                        <a:rPr lang="en-US" dirty="0" err="1" smtClean="0"/>
                        <a:t>বেলে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এঁটেল</a:t>
                      </a:r>
                      <a:r>
                        <a:rPr lang="en-US" baseline="0" dirty="0" smtClean="0"/>
                        <a:t>  (Sandy Clay)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১১। </a:t>
                      </a:r>
                      <a:r>
                        <a:rPr lang="en-US" dirty="0" err="1" smtClean="0"/>
                        <a:t>পলি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এঁটেল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Silty</a:t>
                      </a:r>
                      <a:r>
                        <a:rPr lang="en-US" baseline="0" dirty="0" smtClean="0"/>
                        <a:t> Clay)</a:t>
                      </a:r>
                      <a:endParaRPr lang="en-US" dirty="0"/>
                    </a:p>
                  </a:txBody>
                  <a:tcPr/>
                </a:tc>
              </a:tr>
              <a:tr h="4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১২। </a:t>
                      </a:r>
                      <a:r>
                        <a:rPr lang="en-US" dirty="0" err="1" smtClean="0"/>
                        <a:t>এঁটেল</a:t>
                      </a:r>
                      <a:r>
                        <a:rPr lang="en-US" baseline="0" dirty="0" smtClean="0"/>
                        <a:t> (Clay)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152400"/>
            <a:ext cx="8686800" cy="1219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 মৃত্তিকা সম্পদ গবেষণা ইনস্টিটিউট (SRDI) কর্তৃক মৃত্তিকা বুনটের শ্রেণিবিভাগ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="" xmlns:a16="http://schemas.microsoft.com/office/drawing/2014/main" id="{0EBCE071-4E80-41ED-9709-DD823F59B31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92963640"/>
              </p:ext>
            </p:extLst>
          </p:nvPr>
        </p:nvGraphicFramePr>
        <p:xfrm>
          <a:off x="1447800" y="1143000"/>
          <a:ext cx="6705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5800" y="1676400"/>
            <a:ext cx="838200" cy="4191000"/>
            <a:chOff x="1066800" y="1676400"/>
            <a:chExt cx="838200" cy="4191000"/>
          </a:xfrm>
        </p:grpSpPr>
        <p:sp>
          <p:nvSpPr>
            <p:cNvPr id="28" name="Right Arrow 43">
              <a:extLst>
                <a:ext uri="{FF2B5EF4-FFF2-40B4-BE49-F238E27FC236}">
                  <a16:creationId xmlns="" xmlns:a16="http://schemas.microsoft.com/office/drawing/2014/main" id="{5EF1B758-5A59-43B3-A3AE-801360CC52F1}"/>
                </a:ext>
              </a:extLst>
            </p:cNvPr>
            <p:cNvSpPr/>
            <p:nvPr/>
          </p:nvSpPr>
          <p:spPr>
            <a:xfrm>
              <a:off x="1066800" y="5486400"/>
              <a:ext cx="838200" cy="381000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ight Arrow 43">
              <a:extLst>
                <a:ext uri="{FF2B5EF4-FFF2-40B4-BE49-F238E27FC236}">
                  <a16:creationId xmlns="" xmlns:a16="http://schemas.microsoft.com/office/drawing/2014/main" id="{5EF1B758-5A59-43B3-A3AE-801360CC52F1}"/>
                </a:ext>
              </a:extLst>
            </p:cNvPr>
            <p:cNvSpPr/>
            <p:nvPr/>
          </p:nvSpPr>
          <p:spPr>
            <a:xfrm>
              <a:off x="1066800" y="4495800"/>
              <a:ext cx="838200" cy="381000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ight Arrow 43">
              <a:extLst>
                <a:ext uri="{FF2B5EF4-FFF2-40B4-BE49-F238E27FC236}">
                  <a16:creationId xmlns="" xmlns:a16="http://schemas.microsoft.com/office/drawing/2014/main" id="{5EF1B758-5A59-43B3-A3AE-801360CC52F1}"/>
                </a:ext>
              </a:extLst>
            </p:cNvPr>
            <p:cNvSpPr/>
            <p:nvPr/>
          </p:nvSpPr>
          <p:spPr>
            <a:xfrm>
              <a:off x="1066800" y="3581400"/>
              <a:ext cx="838200" cy="381000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ight Arrow 43">
              <a:extLst>
                <a:ext uri="{FF2B5EF4-FFF2-40B4-BE49-F238E27FC236}">
                  <a16:creationId xmlns="" xmlns:a16="http://schemas.microsoft.com/office/drawing/2014/main" id="{5EF1B758-5A59-43B3-A3AE-801360CC52F1}"/>
                </a:ext>
              </a:extLst>
            </p:cNvPr>
            <p:cNvSpPr/>
            <p:nvPr/>
          </p:nvSpPr>
          <p:spPr>
            <a:xfrm>
              <a:off x="1066800" y="2590800"/>
              <a:ext cx="838200" cy="381000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ight Arrow 43">
              <a:extLst>
                <a:ext uri="{FF2B5EF4-FFF2-40B4-BE49-F238E27FC236}">
                  <a16:creationId xmlns="" xmlns:a16="http://schemas.microsoft.com/office/drawing/2014/main" id="{5EF1B758-5A59-43B3-A3AE-801360CC52F1}"/>
                </a:ext>
              </a:extLst>
            </p:cNvPr>
            <p:cNvSpPr/>
            <p:nvPr/>
          </p:nvSpPr>
          <p:spPr>
            <a:xfrm>
              <a:off x="1066800" y="1676400"/>
              <a:ext cx="838200" cy="381000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4093F020-DBDD-4C4F-933A-0CB7A11C0B3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-952103" y="3771503"/>
              <a:ext cx="4038600" cy="794"/>
            </a:xfrm>
            <a:prstGeom prst="line">
              <a:avLst/>
            </a:prstGeom>
            <a:ln w="539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04E67A6-6B3F-4E6F-B3F5-A5ADC21BE98C}"/>
              </a:ext>
            </a:extLst>
          </p:cNvPr>
          <p:cNvSpPr/>
          <p:nvPr/>
        </p:nvSpPr>
        <p:spPr>
          <a:xfrm>
            <a:off x="1524001" y="1676400"/>
            <a:ext cx="7315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en-US" b="1" dirty="0" err="1" smtClean="0">
                <a:solidFill>
                  <a:schemeClr val="accent3"/>
                </a:solidFill>
              </a:rPr>
              <a:t>বেলে</a:t>
            </a:r>
            <a:r>
              <a:rPr lang="en-US" b="1" dirty="0" smtClean="0">
                <a:solidFill>
                  <a:schemeClr val="accent3"/>
                </a:solidFill>
              </a:rPr>
              <a:t> (Sandy) </a:t>
            </a:r>
            <a:r>
              <a:rPr lang="en-US" b="1" dirty="0" smtClean="0">
                <a:solidFill>
                  <a:schemeClr val="accent3"/>
                </a:solidFill>
              </a:rPr>
              <a:t>: </a:t>
            </a:r>
            <a:r>
              <a:rPr lang="en-US" b="1" dirty="0" err="1" smtClean="0"/>
              <a:t>বালি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&gt; ৭০%, </a:t>
            </a:r>
            <a:r>
              <a:rPr lang="en-US" b="1" dirty="0" err="1" smtClean="0"/>
              <a:t>পলি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&lt; ৩০% , </a:t>
            </a:r>
            <a:r>
              <a:rPr lang="en-US" b="1" dirty="0" err="1" smtClean="0"/>
              <a:t>কর্দম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&lt; ১৫% </a:t>
            </a:r>
            <a:endParaRPr lang="en-US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0" y="457200"/>
            <a:ext cx="8686800" cy="838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 মৃত্তিকা সম্পদ গবেষণা ইনস্টিটিউট (SRDI) কর্তৃক মৃত্তিকা বুনটের শ্রেণিবিভাগ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00200" y="25908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>
                <a:solidFill>
                  <a:schemeClr val="accent3"/>
                </a:solidFill>
              </a:rPr>
              <a:t>বেলে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</a:rPr>
              <a:t>দোআঁশ</a:t>
            </a:r>
            <a:r>
              <a:rPr lang="en-US" b="1" dirty="0" smtClean="0">
                <a:solidFill>
                  <a:schemeClr val="accent3"/>
                </a:solidFill>
              </a:rPr>
              <a:t> (Sandy Loam</a:t>
            </a:r>
            <a:r>
              <a:rPr lang="en-US" b="1" dirty="0" smtClean="0">
                <a:solidFill>
                  <a:schemeClr val="accent3"/>
                </a:solidFill>
              </a:rPr>
              <a:t>): </a:t>
            </a:r>
            <a:r>
              <a:rPr lang="en-US" b="1" dirty="0" err="1" smtClean="0"/>
              <a:t>বালি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&gt; </a:t>
            </a:r>
            <a:r>
              <a:rPr lang="en-US" b="1" dirty="0" smtClean="0"/>
              <a:t>৪৩-৪৫%, </a:t>
            </a:r>
            <a:r>
              <a:rPr lang="en-US" b="1" dirty="0" err="1" smtClean="0"/>
              <a:t>পলি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&lt; </a:t>
            </a:r>
            <a:r>
              <a:rPr lang="en-US" b="1" dirty="0" smtClean="0"/>
              <a:t>৫০% </a:t>
            </a:r>
            <a:r>
              <a:rPr lang="en-US" b="1" dirty="0" smtClean="0"/>
              <a:t>, </a:t>
            </a:r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কর্দম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&lt; </a:t>
            </a:r>
            <a:r>
              <a:rPr lang="en-US" b="1" dirty="0" smtClean="0"/>
              <a:t>২০%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endParaRPr lang="en-US" b="1" dirty="0" smtClean="0">
              <a:solidFill>
                <a:schemeClr val="accent3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00200" y="35814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>
                <a:solidFill>
                  <a:schemeClr val="accent3"/>
                </a:solidFill>
              </a:rPr>
              <a:t>দোআঁশ</a:t>
            </a:r>
            <a:r>
              <a:rPr lang="en-US" b="1" dirty="0" smtClean="0">
                <a:solidFill>
                  <a:schemeClr val="accent3"/>
                </a:solidFill>
              </a:rPr>
              <a:t> (Loam</a:t>
            </a:r>
            <a:r>
              <a:rPr lang="en-US" b="1" dirty="0" smtClean="0">
                <a:solidFill>
                  <a:schemeClr val="accent3"/>
                </a:solidFill>
              </a:rPr>
              <a:t>): </a:t>
            </a:r>
            <a:r>
              <a:rPr lang="en-US" b="1" dirty="0" err="1" smtClean="0"/>
              <a:t>বালি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</a:t>
            </a:r>
            <a:r>
              <a:rPr lang="en-US" b="1" dirty="0" smtClean="0"/>
              <a:t>&lt; ৫</a:t>
            </a:r>
            <a:r>
              <a:rPr lang="en-US" b="1" dirty="0" smtClean="0"/>
              <a:t>২</a:t>
            </a:r>
            <a:r>
              <a:rPr lang="en-US" b="1" dirty="0" smtClean="0"/>
              <a:t>%, </a:t>
            </a:r>
            <a:r>
              <a:rPr lang="en-US" b="1" dirty="0" err="1" smtClean="0"/>
              <a:t>পলি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</a:t>
            </a:r>
            <a:r>
              <a:rPr lang="en-US" b="1" dirty="0" smtClean="0"/>
              <a:t>&gt; ২৮% </a:t>
            </a:r>
            <a:r>
              <a:rPr lang="en-US" b="1" dirty="0" smtClean="0"/>
              <a:t>, </a:t>
            </a:r>
            <a:r>
              <a:rPr lang="en-US" b="1" dirty="0" err="1" smtClean="0"/>
              <a:t>কর্দম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&lt; </a:t>
            </a:r>
            <a:r>
              <a:rPr lang="en-US" b="1" dirty="0" smtClean="0"/>
              <a:t>২৭% </a:t>
            </a:r>
            <a:endParaRPr lang="en-US" b="1" dirty="0" smtClean="0">
              <a:solidFill>
                <a:schemeClr val="accent3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00200" y="4583668"/>
            <a:ext cx="716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>
                <a:solidFill>
                  <a:schemeClr val="accent3"/>
                </a:solidFill>
              </a:rPr>
              <a:t>এঁটেল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r>
              <a:rPr lang="en-US" b="1" dirty="0" err="1" smtClean="0">
                <a:solidFill>
                  <a:schemeClr val="accent3"/>
                </a:solidFill>
              </a:rPr>
              <a:t>দোআঁশ</a:t>
            </a:r>
            <a:r>
              <a:rPr lang="en-US" b="1" dirty="0" smtClean="0">
                <a:solidFill>
                  <a:schemeClr val="accent3"/>
                </a:solidFill>
              </a:rPr>
              <a:t> (Clay Loam</a:t>
            </a:r>
            <a:r>
              <a:rPr lang="en-US" b="1" dirty="0" smtClean="0">
                <a:solidFill>
                  <a:schemeClr val="accent3"/>
                </a:solidFill>
              </a:rPr>
              <a:t>): </a:t>
            </a:r>
            <a:r>
              <a:rPr lang="en-US" b="1" dirty="0" err="1" smtClean="0"/>
              <a:t>বালি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</a:t>
            </a:r>
            <a:r>
              <a:rPr lang="en-US" b="1" dirty="0" smtClean="0"/>
              <a:t>&lt;</a:t>
            </a:r>
            <a:r>
              <a:rPr lang="en-US" b="1" dirty="0" smtClean="0"/>
              <a:t>৮</a:t>
            </a:r>
            <a:r>
              <a:rPr lang="en-US" b="1" dirty="0" smtClean="0"/>
              <a:t>০</a:t>
            </a:r>
            <a:r>
              <a:rPr lang="en-US" b="1" dirty="0" smtClean="0"/>
              <a:t>%, </a:t>
            </a:r>
            <a:r>
              <a:rPr lang="en-US" b="1" dirty="0" err="1" smtClean="0"/>
              <a:t>পলি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&lt; </a:t>
            </a:r>
            <a:r>
              <a:rPr lang="en-US" b="1" dirty="0" smtClean="0"/>
              <a:t>৭৩% </a:t>
            </a:r>
            <a:r>
              <a:rPr lang="en-US" b="1" dirty="0" smtClean="0"/>
              <a:t>, </a:t>
            </a:r>
            <a:r>
              <a:rPr lang="en-US" b="1" dirty="0" err="1" smtClean="0"/>
              <a:t>কর্দম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কণা</a:t>
            </a:r>
            <a:r>
              <a:rPr lang="en-US" b="1" dirty="0" smtClean="0"/>
              <a:t> = ২০-৪০%</a:t>
            </a:r>
            <a:r>
              <a:rPr lang="en-US" b="1" dirty="0" smtClean="0">
                <a:solidFill>
                  <a:schemeClr val="accent3"/>
                </a:solidFill>
              </a:rPr>
              <a:t> </a:t>
            </a:r>
            <a:endParaRPr lang="en-US" b="1" dirty="0">
              <a:solidFill>
                <a:schemeClr val="accent3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24000" y="54864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err="1" smtClean="0">
                <a:solidFill>
                  <a:schemeClr val="accent3"/>
                </a:solidFill>
              </a:rPr>
              <a:t>এঁটেল</a:t>
            </a:r>
            <a:r>
              <a:rPr lang="en-US" b="1" dirty="0" smtClean="0">
                <a:solidFill>
                  <a:schemeClr val="accent3"/>
                </a:solidFill>
              </a:rPr>
              <a:t> (Clay</a:t>
            </a:r>
            <a:r>
              <a:rPr lang="en-US" b="1" dirty="0" smtClean="0">
                <a:solidFill>
                  <a:schemeClr val="accent3"/>
                </a:solidFill>
              </a:rPr>
              <a:t>): </a:t>
            </a:r>
            <a:r>
              <a:rPr lang="en-US" b="1" dirty="0" err="1" smtClean="0"/>
              <a:t>বালি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</a:t>
            </a:r>
            <a:r>
              <a:rPr lang="en-US" b="1" dirty="0" smtClean="0"/>
              <a:t>&lt; ২৫%, </a:t>
            </a:r>
            <a:r>
              <a:rPr lang="en-US" b="1" dirty="0" err="1" smtClean="0"/>
              <a:t>পলি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 &lt; </a:t>
            </a:r>
            <a:r>
              <a:rPr lang="en-US" b="1" dirty="0" smtClean="0"/>
              <a:t>২০</a:t>
            </a:r>
            <a:r>
              <a:rPr lang="en-US" b="1" dirty="0" smtClean="0"/>
              <a:t>% , </a:t>
            </a:r>
            <a:r>
              <a:rPr lang="en-US" b="1" dirty="0" err="1" smtClean="0"/>
              <a:t>কর্দম</a:t>
            </a:r>
            <a:r>
              <a:rPr lang="en-US" b="1" dirty="0" smtClean="0"/>
              <a:t> </a:t>
            </a:r>
            <a:r>
              <a:rPr lang="en-US" b="1" dirty="0" err="1" smtClean="0"/>
              <a:t>কণা</a:t>
            </a:r>
            <a:r>
              <a:rPr lang="en-US" b="1" dirty="0" smtClean="0"/>
              <a:t> </a:t>
            </a:r>
            <a:r>
              <a:rPr lang="en-US" b="1" dirty="0" smtClean="0"/>
              <a:t>=৭০-৭৫% </a:t>
            </a:r>
            <a:endParaRPr lang="en-US" b="1" dirty="0">
              <a:solidFill>
                <a:schemeClr val="accent3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04E67A6-6B3F-4E6F-B3F5-A5ADC21BE98C}"/>
              </a:ext>
            </a:extLst>
          </p:cNvPr>
          <p:cNvSpPr/>
          <p:nvPr/>
        </p:nvSpPr>
        <p:spPr>
          <a:xfrm>
            <a:off x="3352800" y="1600200"/>
            <a:ext cx="2362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2000" b="1" dirty="0" err="1" smtClean="0">
                <a:solidFill>
                  <a:schemeClr val="accent3"/>
                </a:solidFill>
              </a:rPr>
              <a:t>বেলে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মাটির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বৈশিষ্ট্য</a:t>
            </a:r>
            <a:r>
              <a:rPr lang="en-US" sz="2000" b="1" dirty="0" smtClean="0">
                <a:solidFill>
                  <a:schemeClr val="accent3"/>
                </a:solidFill>
              </a:rPr>
              <a:t>: </a:t>
            </a:r>
            <a:endPara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0" y="457200"/>
            <a:ext cx="8686800" cy="838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মৃত্তিকার বিভিন্ন বুনট শ্রেণির বৈশিষ্ট্য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2362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শতকরা</a:t>
            </a:r>
            <a:r>
              <a:rPr lang="en-US" dirty="0" smtClean="0"/>
              <a:t> ৭০%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বালি</a:t>
            </a:r>
            <a:r>
              <a:rPr lang="en-US" dirty="0" smtClean="0"/>
              <a:t> </a:t>
            </a:r>
            <a:r>
              <a:rPr lang="en-US" dirty="0" err="1" smtClean="0"/>
              <a:t>কণা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2831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বিক্রিয়ায়</a:t>
            </a:r>
            <a:r>
              <a:rPr lang="en-US" dirty="0" smtClean="0"/>
              <a:t> </a:t>
            </a:r>
            <a:r>
              <a:rPr lang="en-US" dirty="0" err="1" smtClean="0"/>
              <a:t>অংশগ্রহণ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32882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স্থূল</a:t>
            </a:r>
            <a:r>
              <a:rPr lang="en-US" dirty="0" smtClean="0"/>
              <a:t> </a:t>
            </a:r>
            <a:r>
              <a:rPr lang="en-US" dirty="0" err="1" smtClean="0"/>
              <a:t>রন্ধ্রের</a:t>
            </a:r>
            <a:r>
              <a:rPr lang="en-US" dirty="0" smtClean="0"/>
              <a:t> </a:t>
            </a:r>
            <a:r>
              <a:rPr lang="en-US" dirty="0" err="1" smtClean="0"/>
              <a:t>পরিমাণ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7454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বায়ু</a:t>
            </a:r>
            <a:r>
              <a:rPr lang="en-US" dirty="0" smtClean="0"/>
              <a:t> ও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চলাচল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4202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পানি</a:t>
            </a:r>
            <a:r>
              <a:rPr lang="en-US" dirty="0" smtClean="0"/>
              <a:t> ও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</a:t>
            </a:r>
            <a:r>
              <a:rPr lang="en-US" dirty="0" err="1" smtClean="0"/>
              <a:t>রাখার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38400" y="464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অনুর্বর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029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5410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ভূমি</a:t>
            </a:r>
            <a:r>
              <a:rPr lang="en-US" dirty="0" smtClean="0"/>
              <a:t> </a:t>
            </a:r>
            <a:r>
              <a:rPr lang="en-US" dirty="0" err="1" smtClean="0"/>
              <a:t>ক্ষয়</a:t>
            </a:r>
            <a:r>
              <a:rPr lang="en-US" dirty="0" smtClean="0"/>
              <a:t> </a:t>
            </a:r>
            <a:r>
              <a:rPr lang="en-US" dirty="0" err="1" smtClean="0"/>
              <a:t>ত্বরান্বিত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04E67A6-6B3F-4E6F-B3F5-A5ADC21BE98C}"/>
              </a:ext>
            </a:extLst>
          </p:cNvPr>
          <p:cNvSpPr/>
          <p:nvPr/>
        </p:nvSpPr>
        <p:spPr>
          <a:xfrm>
            <a:off x="3352800" y="1600200"/>
            <a:ext cx="2362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2000" b="1" dirty="0" err="1" smtClean="0">
                <a:solidFill>
                  <a:schemeClr val="accent3"/>
                </a:solidFill>
              </a:rPr>
              <a:t>পলি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মাটির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বৈশিষ্ট্য</a:t>
            </a:r>
            <a:r>
              <a:rPr lang="en-US" sz="2000" b="1" dirty="0" smtClean="0">
                <a:solidFill>
                  <a:schemeClr val="accent3"/>
                </a:solidFill>
              </a:rPr>
              <a:t>: </a:t>
            </a:r>
            <a:endPara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0" y="457200"/>
            <a:ext cx="8686800" cy="838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মৃত্তিকার বিভিন্ন বুনট শ্রেণির বৈশিষ্ট্য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2362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শতকরা</a:t>
            </a:r>
            <a:r>
              <a:rPr lang="en-US" dirty="0" smtClean="0"/>
              <a:t> ৫০%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পলি</a:t>
            </a:r>
            <a:r>
              <a:rPr lang="en-US" dirty="0" smtClean="0"/>
              <a:t> </a:t>
            </a:r>
            <a:r>
              <a:rPr lang="en-US" dirty="0" err="1" smtClean="0"/>
              <a:t>কণা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2831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রাসায়নিক</a:t>
            </a:r>
            <a:r>
              <a:rPr lang="en-US" dirty="0" smtClean="0"/>
              <a:t> </a:t>
            </a:r>
            <a:r>
              <a:rPr lang="en-US" dirty="0" err="1" smtClean="0"/>
              <a:t>বিক্রিয়ায়</a:t>
            </a:r>
            <a:r>
              <a:rPr lang="en-US" dirty="0" smtClean="0"/>
              <a:t> </a:t>
            </a:r>
            <a:r>
              <a:rPr lang="en-US" dirty="0" err="1" smtClean="0"/>
              <a:t>সামান্য</a:t>
            </a:r>
            <a:r>
              <a:rPr lang="en-US" dirty="0" smtClean="0"/>
              <a:t> </a:t>
            </a:r>
            <a:r>
              <a:rPr lang="en-US" dirty="0" err="1" smtClean="0"/>
              <a:t>অংশগ্রহণ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32882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শোষণ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ও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ধারণ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মধ্যম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7454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বায়ু</a:t>
            </a:r>
            <a:r>
              <a:rPr lang="en-US" dirty="0" smtClean="0"/>
              <a:t> ও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চলাচল</a:t>
            </a:r>
            <a:r>
              <a:rPr lang="en-US" dirty="0" smtClean="0"/>
              <a:t> </a:t>
            </a:r>
            <a:r>
              <a:rPr lang="en-US" dirty="0" err="1" smtClean="0"/>
              <a:t>স্বাভাবিক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4202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পানি</a:t>
            </a:r>
            <a:r>
              <a:rPr lang="en-US" dirty="0" smtClean="0"/>
              <a:t> ও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</a:t>
            </a:r>
            <a:r>
              <a:rPr lang="en-US" dirty="0" err="1" smtClean="0"/>
              <a:t>রাখার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মধ্যম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464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নদীবিধৌত</a:t>
            </a:r>
            <a:r>
              <a:rPr lang="en-US" dirty="0" smtClean="0"/>
              <a:t> </a:t>
            </a:r>
            <a:r>
              <a:rPr lang="en-US" dirty="0" err="1" smtClean="0"/>
              <a:t>অঞ্চলে</a:t>
            </a:r>
            <a:r>
              <a:rPr lang="en-US" dirty="0" smtClean="0"/>
              <a:t> এ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04E67A6-6B3F-4E6F-B3F5-A5ADC21BE98C}"/>
              </a:ext>
            </a:extLst>
          </p:cNvPr>
          <p:cNvSpPr/>
          <p:nvPr/>
        </p:nvSpPr>
        <p:spPr>
          <a:xfrm>
            <a:off x="2286000" y="1600200"/>
            <a:ext cx="3810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2000" b="1" dirty="0" err="1" smtClean="0">
                <a:solidFill>
                  <a:schemeClr val="accent3"/>
                </a:solidFill>
              </a:rPr>
              <a:t>দোআঁশ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মাটির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বৈশিষ্ট্য</a:t>
            </a:r>
            <a:r>
              <a:rPr lang="en-US" sz="2000" b="1" dirty="0" smtClean="0">
                <a:solidFill>
                  <a:schemeClr val="accent3"/>
                </a:solidFill>
              </a:rPr>
              <a:t>: </a:t>
            </a:r>
            <a:endPara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0" y="457200"/>
            <a:ext cx="8686800" cy="838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মৃত্তিকার বিভিন্ন বুনট শ্রেণির বৈশিষ্ট্য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2362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কৃষিকাজের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এ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সবচেয়ে</a:t>
            </a:r>
            <a:r>
              <a:rPr lang="en-US" dirty="0" smtClean="0"/>
              <a:t> </a:t>
            </a:r>
            <a:r>
              <a:rPr lang="en-US" dirty="0" err="1" smtClean="0"/>
              <a:t>উত্তম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2831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এ </a:t>
            </a:r>
            <a:r>
              <a:rPr lang="en-US" dirty="0" err="1" smtClean="0"/>
              <a:t>মাটির</a:t>
            </a:r>
            <a:r>
              <a:rPr lang="en-US" dirty="0" smtClean="0"/>
              <a:t> </a:t>
            </a:r>
            <a:r>
              <a:rPr lang="en-US" dirty="0" err="1" smtClean="0"/>
              <a:t>সংযুতি</a:t>
            </a:r>
            <a:r>
              <a:rPr lang="en-US" dirty="0" smtClean="0"/>
              <a:t> </a:t>
            </a:r>
            <a:r>
              <a:rPr lang="en-US" dirty="0" err="1" smtClean="0"/>
              <a:t>উন্নত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32882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ধারণ</a:t>
            </a:r>
            <a:r>
              <a:rPr lang="en-US" dirty="0" smtClean="0"/>
              <a:t> ও </a:t>
            </a:r>
            <a:r>
              <a:rPr lang="en-US" dirty="0" err="1" smtClean="0"/>
              <a:t>শোষণ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সন্তোষজনক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7454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বায়ু</a:t>
            </a:r>
            <a:r>
              <a:rPr lang="en-US" dirty="0" smtClean="0"/>
              <a:t> ও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চলাচল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4202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পানি</a:t>
            </a:r>
            <a:r>
              <a:rPr lang="en-US" dirty="0" smtClean="0"/>
              <a:t> ও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ধরে</a:t>
            </a:r>
            <a:r>
              <a:rPr lang="en-US" dirty="0" smtClean="0"/>
              <a:t> </a:t>
            </a:r>
            <a:r>
              <a:rPr lang="en-US" dirty="0" err="1" smtClean="0"/>
              <a:t>রাখার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38400" y="464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অতি</a:t>
            </a:r>
            <a:r>
              <a:rPr lang="en-US" dirty="0" smtClean="0"/>
              <a:t> </a:t>
            </a:r>
            <a:r>
              <a:rPr lang="en-US" dirty="0" err="1" smtClean="0"/>
              <a:t>উর্বর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029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উৎপাদন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38400" y="5410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এ </a:t>
            </a:r>
            <a:r>
              <a:rPr lang="en-US" dirty="0" err="1" smtClean="0"/>
              <a:t>মাটিতে</a:t>
            </a:r>
            <a:r>
              <a:rPr lang="en-US" dirty="0" smtClean="0"/>
              <a:t> </a:t>
            </a:r>
            <a:r>
              <a:rPr lang="en-US" dirty="0" err="1" smtClean="0"/>
              <a:t>অনুজীবের</a:t>
            </a:r>
            <a:r>
              <a:rPr lang="en-US" dirty="0" smtClean="0"/>
              <a:t> </a:t>
            </a:r>
            <a:r>
              <a:rPr lang="en-US" dirty="0" err="1" smtClean="0"/>
              <a:t>কার্যাবলী</a:t>
            </a:r>
            <a:r>
              <a:rPr lang="en-US" dirty="0" smtClean="0"/>
              <a:t> </a:t>
            </a:r>
            <a:r>
              <a:rPr lang="en-US" dirty="0" err="1" smtClean="0"/>
              <a:t>ত্বরাণিত্ব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E04E67A6-6B3F-4E6F-B3F5-A5ADC21BE98C}"/>
              </a:ext>
            </a:extLst>
          </p:cNvPr>
          <p:cNvSpPr/>
          <p:nvPr/>
        </p:nvSpPr>
        <p:spPr>
          <a:xfrm>
            <a:off x="3352800" y="1600200"/>
            <a:ext cx="2362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en-US" sz="2000" b="1" dirty="0" err="1" smtClean="0">
                <a:solidFill>
                  <a:schemeClr val="accent3"/>
                </a:solidFill>
              </a:rPr>
              <a:t>কর্দম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মাটির</a:t>
            </a:r>
            <a:r>
              <a:rPr lang="en-US" sz="2000" b="1" dirty="0" smtClean="0">
                <a:solidFill>
                  <a:schemeClr val="accent3"/>
                </a:solidFill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</a:rPr>
              <a:t>বৈশিষ্ট্য</a:t>
            </a:r>
            <a:r>
              <a:rPr lang="en-US" sz="2000" b="1" dirty="0" smtClean="0">
                <a:solidFill>
                  <a:schemeClr val="accent3"/>
                </a:solidFill>
              </a:rPr>
              <a:t>: </a:t>
            </a:r>
            <a:endParaRPr lang="en-US" sz="2000" b="1" dirty="0" smtClean="0">
              <a:solidFill>
                <a:schemeClr val="tx2">
                  <a:lumMod val="10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0" y="457200"/>
            <a:ext cx="8686800" cy="838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মৃত্তিকার বিভিন্ন বুনট শ্রেণির বৈশিষ্ট্য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2362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শতকরা</a:t>
            </a:r>
            <a:r>
              <a:rPr lang="en-US" dirty="0" smtClean="0"/>
              <a:t> ৭০%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r>
              <a:rPr lang="en-US" dirty="0" smtClean="0"/>
              <a:t> </a:t>
            </a:r>
            <a:r>
              <a:rPr lang="en-US" dirty="0" err="1" smtClean="0"/>
              <a:t>কর্দম</a:t>
            </a:r>
            <a:r>
              <a:rPr lang="en-US" dirty="0" smtClean="0"/>
              <a:t> </a:t>
            </a:r>
            <a:r>
              <a:rPr lang="en-US" dirty="0" err="1" smtClean="0"/>
              <a:t>কণা</a:t>
            </a:r>
            <a:r>
              <a:rPr lang="en-US" dirty="0" smtClean="0"/>
              <a:t> </a:t>
            </a:r>
            <a:r>
              <a:rPr lang="en-US" dirty="0" err="1" smtClean="0"/>
              <a:t>বিদ্যমান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8400" y="28310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আর্দ্র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নমনীয়</a:t>
            </a:r>
            <a:r>
              <a:rPr lang="en-US" dirty="0" smtClean="0"/>
              <a:t>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শুষ্ক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শক্ত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32882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শোষণ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কম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7454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ধারণ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8400" y="42026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ভিজা</a:t>
            </a:r>
            <a:r>
              <a:rPr lang="en-US" dirty="0" smtClean="0"/>
              <a:t> </a:t>
            </a:r>
            <a:r>
              <a:rPr lang="en-US" dirty="0" err="1" smtClean="0"/>
              <a:t>অবস্থায়</a:t>
            </a:r>
            <a:r>
              <a:rPr lang="en-US" dirty="0" smtClean="0"/>
              <a:t> </a:t>
            </a:r>
            <a:r>
              <a:rPr lang="en-US" dirty="0" err="1" smtClean="0"/>
              <a:t>আঠাঁলো</a:t>
            </a:r>
            <a:r>
              <a:rPr lang="en-US" dirty="0" smtClean="0"/>
              <a:t> ও </a:t>
            </a:r>
            <a:r>
              <a:rPr lang="en-US" dirty="0" err="1" smtClean="0"/>
              <a:t>চটচটে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4648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en-US" dirty="0" err="1" smtClean="0"/>
              <a:t>ধনাত্মক</a:t>
            </a:r>
            <a:r>
              <a:rPr lang="en-US" dirty="0" smtClean="0"/>
              <a:t> </a:t>
            </a:r>
            <a:r>
              <a:rPr lang="en-US" dirty="0" err="1" smtClean="0"/>
              <a:t>আয়ন</a:t>
            </a:r>
            <a:r>
              <a:rPr lang="en-US" dirty="0" smtClean="0"/>
              <a:t> </a:t>
            </a:r>
            <a:r>
              <a:rPr lang="en-US" dirty="0" err="1" smtClean="0"/>
              <a:t>বিনিময়</a:t>
            </a:r>
            <a:r>
              <a:rPr lang="en-US" dirty="0" smtClean="0"/>
              <a:t> </a:t>
            </a:r>
            <a:r>
              <a:rPr lang="en-US" dirty="0" err="1" smtClean="0"/>
              <a:t>ক্ষমতা</a:t>
            </a:r>
            <a:r>
              <a:rPr lang="en-US" dirty="0" smtClean="0"/>
              <a:t> </a:t>
            </a:r>
            <a:r>
              <a:rPr lang="en-US" dirty="0" err="1" smtClean="0"/>
              <a:t>বেশি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28600" y="4572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মাটির বুনট রুপান্তরকরণ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95600" y="17526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628900" y="2018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438106" y="201850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381500" y="14859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" y="2286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বেলে</a:t>
            </a:r>
            <a:r>
              <a:rPr lang="en-US" dirty="0" smtClean="0"/>
              <a:t> </a:t>
            </a:r>
            <a:r>
              <a:rPr lang="en-US" dirty="0" err="1" smtClean="0"/>
              <a:t>মাটিকে</a:t>
            </a:r>
            <a:r>
              <a:rPr lang="en-US" dirty="0" smtClean="0"/>
              <a:t> </a:t>
            </a:r>
            <a:r>
              <a:rPr lang="en-US" dirty="0" err="1" smtClean="0"/>
              <a:t>দোআঁশ</a:t>
            </a:r>
            <a:r>
              <a:rPr lang="en-US" dirty="0" smtClean="0"/>
              <a:t> </a:t>
            </a:r>
            <a:r>
              <a:rPr lang="en-US" dirty="0" err="1" smtClean="0"/>
              <a:t>মাটিতে</a:t>
            </a:r>
            <a:r>
              <a:rPr lang="en-US" dirty="0" smtClean="0"/>
              <a:t> </a:t>
            </a:r>
            <a:r>
              <a:rPr lang="en-US" dirty="0" err="1" smtClean="0"/>
              <a:t>রুপান্তরকরণ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0" y="2286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এঁটেল</a:t>
            </a:r>
            <a:r>
              <a:rPr lang="en-US" dirty="0" smtClean="0"/>
              <a:t> </a:t>
            </a:r>
            <a:r>
              <a:rPr lang="en-US" dirty="0" err="1" smtClean="0"/>
              <a:t>মাটিকে</a:t>
            </a:r>
            <a:r>
              <a:rPr lang="en-US" dirty="0" smtClean="0"/>
              <a:t> </a:t>
            </a:r>
            <a:r>
              <a:rPr lang="en-US" dirty="0" err="1" smtClean="0"/>
              <a:t>দোআঁশ</a:t>
            </a:r>
            <a:r>
              <a:rPr lang="en-US" dirty="0" smtClean="0"/>
              <a:t> </a:t>
            </a:r>
            <a:r>
              <a:rPr lang="en-US" dirty="0" err="1" smtClean="0"/>
              <a:t>মাটিতে</a:t>
            </a:r>
            <a:r>
              <a:rPr lang="en-US" dirty="0" smtClean="0"/>
              <a:t> </a:t>
            </a:r>
            <a:r>
              <a:rPr lang="en-US" dirty="0" err="1" smtClean="0"/>
              <a:t>রুপান্তরকরণ</a:t>
            </a:r>
            <a:endParaRPr 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990600" y="3200400"/>
            <a:ext cx="457200" cy="2363788"/>
            <a:chOff x="1066800" y="3275012"/>
            <a:chExt cx="457200" cy="2363788"/>
          </a:xfrm>
        </p:grpSpPr>
        <p:cxnSp>
          <p:nvCxnSpPr>
            <p:cNvPr id="35" name="Straight Connector 34"/>
            <p:cNvCxnSpPr/>
            <p:nvPr/>
          </p:nvCxnSpPr>
          <p:spPr>
            <a:xfrm rot="5400000">
              <a:off x="-113903" y="4457303"/>
              <a:ext cx="23622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066800" y="32750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066800" y="50276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066800" y="56372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1066800" y="44180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066800" y="38084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1600200" y="3048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এঁটেল</a:t>
            </a:r>
            <a:r>
              <a:rPr lang="en-US" dirty="0" smtClean="0"/>
              <a:t>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প্রয়োগ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524000" y="359306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সবুজ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00200" y="4191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কম্পোস্ট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600200" y="47244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খামারজাত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600200" y="533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কেঁচো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4800600" y="3124200"/>
            <a:ext cx="457200" cy="2897188"/>
            <a:chOff x="1066800" y="3275012"/>
            <a:chExt cx="457200" cy="2897188"/>
          </a:xfrm>
        </p:grpSpPr>
        <p:cxnSp>
          <p:nvCxnSpPr>
            <p:cNvPr id="55" name="Straight Connector 54"/>
            <p:cNvCxnSpPr/>
            <p:nvPr/>
          </p:nvCxnSpPr>
          <p:spPr>
            <a:xfrm rot="5400000">
              <a:off x="-380603" y="4724003"/>
              <a:ext cx="289560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1066800" y="32750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1066800" y="61706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1066800" y="50276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066800" y="56372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1066800" y="44180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066800" y="3808412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5410200" y="2895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বেলে</a:t>
            </a:r>
            <a:r>
              <a:rPr lang="en-US" dirty="0" smtClean="0"/>
              <a:t>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প্রয়োগ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334000" y="3429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সবুজ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10200" y="4038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কম্পোস্ট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10200" y="4648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খামারজাত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10200" y="5257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কেঁচো</a:t>
            </a:r>
            <a:r>
              <a:rPr lang="en-US" dirty="0" smtClean="0"/>
              <a:t> </a:t>
            </a:r>
            <a:r>
              <a:rPr lang="en-US" dirty="0" err="1" smtClean="0"/>
              <a:t>সার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410200" y="5791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ব্যবস্থাপনার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7" name="Picture 36" descr="kachus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7244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962400" y="609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3"/>
                </a:solidFill>
              </a:rPr>
              <a:t>কেঁচো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533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3"/>
                </a:solidFill>
              </a:rPr>
              <a:t>কেঁচো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সার</a:t>
            </a:r>
            <a:r>
              <a:rPr lang="en-US" sz="3600" dirty="0" smtClean="0">
                <a:solidFill>
                  <a:schemeClr val="accent3"/>
                </a:solidFill>
              </a:rPr>
              <a:t> (</a:t>
            </a:r>
            <a:r>
              <a:rPr lang="en-US" sz="3600" dirty="0" err="1" smtClean="0">
                <a:solidFill>
                  <a:schemeClr val="accent3"/>
                </a:solidFill>
              </a:rPr>
              <a:t>Vermi</a:t>
            </a:r>
            <a:r>
              <a:rPr lang="en-US" sz="3600" dirty="0" smtClean="0">
                <a:solidFill>
                  <a:schemeClr val="accent3"/>
                </a:solidFill>
              </a:rPr>
              <a:t> Compost) </a:t>
            </a:r>
            <a:r>
              <a:rPr lang="en-US" sz="3600" dirty="0" err="1" smtClean="0">
                <a:solidFill>
                  <a:schemeClr val="accent3"/>
                </a:solidFill>
              </a:rPr>
              <a:t>তৈরির</a:t>
            </a:r>
            <a:r>
              <a:rPr lang="en-US" sz="3600" dirty="0" smtClean="0">
                <a:solidFill>
                  <a:schemeClr val="accent3"/>
                </a:solidFill>
              </a:rPr>
              <a:t> </a:t>
            </a:r>
            <a:r>
              <a:rPr lang="en-US" sz="3600" dirty="0" err="1" smtClean="0">
                <a:solidFill>
                  <a:schemeClr val="accent3"/>
                </a:solidFill>
              </a:rPr>
              <a:t>পদ্ধতি</a:t>
            </a:r>
            <a:endParaRPr lang="en-US" sz="3600" dirty="0">
              <a:solidFill>
                <a:schemeClr val="accent3"/>
              </a:solidFill>
            </a:endParaRPr>
          </a:p>
        </p:txBody>
      </p:sp>
      <p:pic>
        <p:nvPicPr>
          <p:cNvPr id="6" name="কিভাবে কেঁচো সার তৈরি করবেন, জৈব (কেঁচো) কম্পোস্ট সার তৈরি পদ্ধতি। How To Make Vermicompost - YouTub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371600"/>
            <a:ext cx="9144000" cy="48768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2667000" y="304800"/>
            <a:ext cx="34290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ms-MY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ahbu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219200"/>
            <a:ext cx="2133600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9600" y="1371600"/>
            <a:ext cx="3200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="" xmlns:a16="http://schemas.microsoft.com/office/drawing/2014/main" id="{C38FAA37-5B6F-490D-A0C5-A00C754E4A0B}"/>
              </a:ext>
            </a:extLst>
          </p:cNvPr>
          <p:cNvSpPr txBox="1">
            <a:spLocks/>
          </p:cNvSpPr>
          <p:nvPr/>
        </p:nvSpPr>
        <p:spPr bwMode="auto">
          <a:xfrm>
            <a:off x="3999264" y="1380327"/>
            <a:ext cx="4687535" cy="1869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atin typeface="Nikosh" pitchFamily="2" charset="0"/>
                <a:cs typeface="Nikosh" pitchFamily="2" charset="0"/>
              </a:rPr>
              <a:t>মোঃ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মাহ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বুবুর</a:t>
            </a:r>
            <a:r>
              <a:rPr lang="en-US" sz="40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>
                <a:latin typeface="Nikosh" pitchFamily="2" charset="0"/>
                <a:cs typeface="Nikosh" pitchFamily="2" charset="0"/>
              </a:rPr>
              <a:t>রহমান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 (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কৃষিশিক্ষা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)</a:t>
            </a: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গচিহাটা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কলেজ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 </a:t>
            </a:r>
            <a:endParaRPr lang="en-US" sz="34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400" dirty="0">
                <a:latin typeface="Nikosh" pitchFamily="2" charset="0"/>
                <a:cs typeface="Nikosh" pitchFamily="2" charset="0"/>
              </a:rPr>
              <a:t>  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গচিহাটা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কটিয়াদী</a:t>
            </a:r>
            <a:r>
              <a:rPr lang="bn-BD" sz="3400" dirty="0">
                <a:latin typeface="Nikosh" pitchFamily="2" charset="0"/>
                <a:cs typeface="Nikosh" pitchFamily="2" charset="0"/>
              </a:rPr>
              <a:t>, </a:t>
            </a:r>
            <a:r>
              <a:rPr lang="en-US" sz="3400" dirty="0" err="1">
                <a:latin typeface="Nikosh" pitchFamily="2" charset="0"/>
                <a:cs typeface="Nikosh" pitchFamily="2" charset="0"/>
              </a:rPr>
              <a:t>কিশোরগঞ্জ</a:t>
            </a:r>
            <a:r>
              <a:rPr lang="en-US" sz="3400" dirty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19200" y="3962400"/>
            <a:ext cx="64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কৃষিশিক্ষা </a:t>
            </a: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শ্রেণিঃ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একা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দশ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অধ্যায়ঃ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দ্বিতীয়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ভূমি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সম্পৃক্ত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কৃষি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প্রযুক্তি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ক্ষারত্ব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পরিমাপ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লেকচার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 ৪)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>
            <a:extLst>
              <a:ext uri="{FF2B5EF4-FFF2-40B4-BE49-F238E27FC236}">
                <a16:creationId xmlns="" xmlns:a16="http://schemas.microsoft.com/office/drawing/2014/main" id="{04C6DE7A-8853-443A-A242-079C35D6F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685800"/>
            <a:ext cx="2133601" cy="22543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11" name="Cloud Callout 10">
            <a:extLst>
              <a:ext uri="{FF2B5EF4-FFF2-40B4-BE49-F238E27FC236}">
                <a16:creationId xmlns="" xmlns:a16="http://schemas.microsoft.com/office/drawing/2014/main" id="{F09067C2-C8A3-4573-8895-2977A23E3806}"/>
              </a:ext>
            </a:extLst>
          </p:cNvPr>
          <p:cNvSpPr/>
          <p:nvPr/>
        </p:nvSpPr>
        <p:spPr>
          <a:xfrm>
            <a:off x="2480310" y="419100"/>
            <a:ext cx="3200400" cy="1676400"/>
          </a:xfrm>
          <a:prstGeom prst="cloudCallou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990600" y="2667000"/>
            <a:ext cx="5203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বুনট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914400" y="3276600"/>
            <a:ext cx="75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বৈশিষ্ট্যগুলো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914400" y="38862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পলি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বৈশিষ্ট্যগুলো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838200" y="44958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 ৪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দোআঁশ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মাটির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বৈশিষ্ট্যগুলো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A357183-E1BE-46F4-BF28-8EB9B437BB28}"/>
              </a:ext>
            </a:extLst>
          </p:cNvPr>
          <p:cNvSpPr/>
          <p:nvPr/>
        </p:nvSpPr>
        <p:spPr>
          <a:xfrm>
            <a:off x="914400" y="5130225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৫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কৃষিকাজে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কেঁচো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সারের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গুরুত্ব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bn-BD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303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/>
      <p:bldP spid="8" grpId="0"/>
      <p:bldP spid="9" grpId="0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9CECD024-9514-48BE-B696-FBAC86E872F1}"/>
              </a:ext>
            </a:extLst>
          </p:cNvPr>
          <p:cNvSpPr/>
          <p:nvPr/>
        </p:nvSpPr>
        <p:spPr>
          <a:xfrm>
            <a:off x="2667000" y="381000"/>
            <a:ext cx="4038600" cy="9906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B9634A9-D896-430C-8A98-0AAF2F8397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714500"/>
            <a:ext cx="3238500" cy="3238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3B42C52-E75A-4F80-8EBB-FB55C51E0078}"/>
              </a:ext>
            </a:extLst>
          </p:cNvPr>
          <p:cNvSpPr/>
          <p:nvPr/>
        </p:nvSpPr>
        <p:spPr>
          <a:xfrm>
            <a:off x="152400" y="5181600"/>
            <a:ext cx="922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কেঁচো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সার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2800" b="1" dirty="0" err="1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Vermi</a:t>
            </a:r>
            <a:r>
              <a:rPr lang="en-US" sz="2800" b="1" dirty="0" smtClean="0">
                <a:solidFill>
                  <a:schemeClr val="accent3"/>
                </a:solidFill>
                <a:latin typeface="Nikosh" pitchFamily="2" charset="0"/>
                <a:cs typeface="Nikosh" pitchFamily="2" charset="0"/>
              </a:rPr>
              <a:t> Compost)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একটি </a:t>
            </a:r>
            <a:r>
              <a:rPr lang="bn-BD" sz="2800" b="1" dirty="0">
                <a:latin typeface="Nikosh" pitchFamily="2" charset="0"/>
                <a:cs typeface="Nikosh" pitchFamily="2" charset="0"/>
              </a:rPr>
              <a:t>প্রতিবেদন তৈরি কর।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3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533400"/>
            <a:ext cx="5969391" cy="4471281"/>
          </a:xfrm>
          <a:prstGeom prst="rect">
            <a:avLst/>
          </a:prstGeom>
        </p:spPr>
      </p:pic>
      <p:pic>
        <p:nvPicPr>
          <p:cNvPr id="8" name="Picture 2" descr="E:\Atia\ICT-Hazrat\Flowers\flower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546">
            <a:off x="339364" y="4652792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Atia\ICT-Hazrat\Flowers\flower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42042">
            <a:off x="6925703" y="4659345"/>
            <a:ext cx="2218221" cy="1940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14600" y="5334000"/>
            <a:ext cx="419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solidFill>
                  <a:schemeClr val="accent1"/>
                </a:solidFill>
                <a:latin typeface="NikoshBAN"/>
                <a:ea typeface="NikoshBAN"/>
                <a:cs typeface="NikoshBAN"/>
              </a:rPr>
              <a:t>ধন্যবাদ</a:t>
            </a:r>
            <a:endParaRPr lang="en-US" sz="7200" dirty="0">
              <a:solidFill>
                <a:schemeClr val="accent1"/>
              </a:solidFill>
              <a:latin typeface="NikoshBAN"/>
              <a:ea typeface="NikoshBAN"/>
              <a:cs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530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-152400" y="381000"/>
            <a:ext cx="868680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নিচের ছবিটি লক্ষ্য কর</a:t>
            </a:r>
            <a:endParaRPr lang="ms-MY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3" name="Picture 12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7800"/>
            <a:ext cx="5453743" cy="477202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04800" y="1295400"/>
            <a:ext cx="86868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60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আজকের পাঠ</a:t>
            </a: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0480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বুনট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রুপান্তরকরণ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685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60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শিখনফল</a:t>
            </a: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52400" y="17526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বুনট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51460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বুনটের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33528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বুনটের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41910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বুনট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রুপান্তরকরণ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76200" y="685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4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মাটির বুনট (Soil Texture)</a:t>
            </a:r>
            <a:endParaRPr lang="ms-MY" sz="4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288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সৃষ্ট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স্থূলতা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সূক্ষতা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মাটির বুনট (Soil Texture)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505200"/>
            <a:ext cx="853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বুনট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(Sand)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(Silt)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কর্দম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(Clay)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কণার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তুলনামূলক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শতকরা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876800"/>
            <a:ext cx="822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57200" y="304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আকার আকৃতি অনুসারে মাটি কণার শ্রেণিবিভাগ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1295400"/>
            <a:ext cx="373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(Sand)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0" y="1295400"/>
            <a:ext cx="312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(Silt)</a:t>
            </a:r>
          </a:p>
        </p:txBody>
      </p:sp>
      <p:pic>
        <p:nvPicPr>
          <p:cNvPr id="12" name="Picture 11" descr="how-to-determine-your-soil-type-for-planting-succ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95600"/>
            <a:ext cx="7315200" cy="331622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48000" y="1981200"/>
            <a:ext cx="3118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3000"/>
              </a:spcAft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কর্দম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ms-MY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(Clay)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2098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ms-MY" sz="60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9" name="Picture 8" descr="soil-typ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1613"/>
            <a:ext cx="9144000" cy="4700587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304800" y="533400"/>
            <a:ext cx="86868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ms-MY" sz="28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  আকার আকৃতি অনুসারে মাটি কণার শ্রেণিবিভাগ</a:t>
            </a:r>
            <a:endParaRPr lang="ms-MY" sz="28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52400" y="381000"/>
            <a:ext cx="8686800" cy="762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ms-MY" sz="3200" b="1" dirty="0" smtClean="0">
                <a:solidFill>
                  <a:srgbClr val="FFFF00"/>
                </a:solidFill>
                <a:effectLst/>
                <a:latin typeface="NikoshBAN" pitchFamily="2" charset="0"/>
                <a:cs typeface="NikoshBAN" pitchFamily="2" charset="0"/>
              </a:rPr>
              <a:t>মৃত্তিকা বুনট নির্ধারণে যুক্তরাষ্ট্র ত্রিকোণী পদ্ধতি </a:t>
            </a:r>
            <a:endParaRPr lang="ms-MY" sz="3200" b="1" dirty="0">
              <a:solidFill>
                <a:srgbClr val="FFFF0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48" y="6424987"/>
            <a:ext cx="90640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Md.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Mahbubur</a:t>
            </a:r>
            <a:r>
              <a:rPr lang="en-US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Rahman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Lecturer (Agriculture Studies),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Gachihata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 College,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Katiadi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AU" sz="1400" b="1" dirty="0" err="1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Kishoreganj</a:t>
            </a:r>
            <a:r>
              <a:rPr lang="en-AU" sz="1400" b="1" dirty="0" smtClean="0">
                <a:solidFill>
                  <a:srgbClr val="31F927"/>
                </a:solidFill>
                <a:latin typeface="Batang" pitchFamily="18" charset="-127"/>
                <a:ea typeface="Batang" pitchFamily="18" charset="-127"/>
              </a:rPr>
              <a:t>.</a:t>
            </a:r>
            <a:endParaRPr lang="en-US" sz="1400" dirty="0">
              <a:solidFill>
                <a:srgbClr val="31F927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Picture 5" descr="unnam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47800"/>
            <a:ext cx="5453743" cy="47720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29000" y="1752600"/>
            <a:ext cx="3505200" cy="26161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U.S. Department of Agriculture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1869</TotalTime>
  <Words>1139</Words>
  <Application>Microsoft Office PowerPoint</Application>
  <PresentationFormat>On-screen Show (4:3)</PresentationFormat>
  <Paragraphs>150</Paragraphs>
  <Slides>22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Hoque</dc:creator>
  <cp:lastModifiedBy>Mahbub</cp:lastModifiedBy>
  <cp:revision>313</cp:revision>
  <dcterms:created xsi:type="dcterms:W3CDTF">2016-05-18T06:34:09Z</dcterms:created>
  <dcterms:modified xsi:type="dcterms:W3CDTF">2020-11-13T18:20:44Z</dcterms:modified>
</cp:coreProperties>
</file>