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1"/>
  </p:notesMasterIdLst>
  <p:sldIdLst>
    <p:sldId id="265" r:id="rId2"/>
    <p:sldId id="257" r:id="rId3"/>
    <p:sldId id="258" r:id="rId4"/>
    <p:sldId id="259" r:id="rId5"/>
    <p:sldId id="266" r:id="rId6"/>
    <p:sldId id="267" r:id="rId7"/>
    <p:sldId id="264" r:id="rId8"/>
    <p:sldId id="274" r:id="rId9"/>
    <p:sldId id="273" r:id="rId10"/>
    <p:sldId id="272" r:id="rId11"/>
    <p:sldId id="271" r:id="rId12"/>
    <p:sldId id="270" r:id="rId13"/>
    <p:sldId id="269" r:id="rId14"/>
    <p:sldId id="268" r:id="rId15"/>
    <p:sldId id="261" r:id="rId16"/>
    <p:sldId id="277" r:id="rId17"/>
    <p:sldId id="275" r:id="rId18"/>
    <p:sldId id="262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020405"/>
    <a:srgbClr val="212152"/>
    <a:srgbClr val="073E18"/>
    <a:srgbClr val="D4C7D1"/>
    <a:srgbClr val="D7C3CF"/>
    <a:srgbClr val="2B4D98"/>
    <a:srgbClr val="E48807"/>
    <a:srgbClr val="000000"/>
    <a:srgbClr val="D6D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374" autoAdjust="0"/>
  </p:normalViewPr>
  <p:slideViewPr>
    <p:cSldViewPr>
      <p:cViewPr varScale="1">
        <p:scale>
          <a:sx n="63" d="100"/>
          <a:sy n="63" d="100"/>
        </p:scale>
        <p:origin x="102" y="3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F372-B3D2-4D9F-BD08-5FA3E613082A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867B-4533-4D53-9CBF-3DA69FA35D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5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9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ধন্যবাদ</a:t>
            </a:r>
            <a:r>
              <a:rPr lang="bn-IN" baseline="0" dirty="0"/>
              <a:t> দ্বারা শ্রেণীর কার্যক্রম সমাপ্ত করা যেতে পারে।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3A8-80DC-42D0-B919-6586464BBE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4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4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14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1pPr>
            <a:lvl2pPr marL="358419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2pPr>
            <a:lvl3pPr marL="716839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3pPr>
            <a:lvl4pPr marL="107525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43367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79209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2150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508935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8673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4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483428" y="6387353"/>
            <a:ext cx="5588000" cy="165472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0" y="6677161"/>
            <a:ext cx="5682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716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Md.</a:t>
            </a:r>
            <a:r>
              <a:rPr lang="en-US" sz="1050" baseline="0" dirty="0" smtClean="0">
                <a:solidFill>
                  <a:schemeClr val="tx2"/>
                </a:solidFill>
              </a:rPr>
              <a:t> Abu Hasan, Assistant Teacher, Bijbag Govt. Primary School. Senbag, Noakhali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2500"/>
            </a:lvl1pPr>
            <a:lvl2pPr>
              <a:defRPr sz="2214"/>
            </a:lvl2pPr>
            <a:lvl3pPr>
              <a:defRPr sz="1857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8419" indent="0">
              <a:buNone/>
              <a:defRPr sz="2214"/>
            </a:lvl2pPr>
            <a:lvl3pPr marL="716839" indent="0">
              <a:buNone/>
              <a:defRPr sz="1857"/>
            </a:lvl3pPr>
            <a:lvl4pPr marL="1075258" indent="0">
              <a:buNone/>
              <a:defRPr sz="1571"/>
            </a:lvl4pPr>
            <a:lvl5pPr marL="1433677" indent="0">
              <a:buNone/>
              <a:defRPr sz="1571"/>
            </a:lvl5pPr>
            <a:lvl6pPr marL="1792097" indent="0">
              <a:buNone/>
              <a:defRPr sz="1571"/>
            </a:lvl6pPr>
            <a:lvl7pPr marL="2150516" indent="0">
              <a:buNone/>
              <a:defRPr sz="1571"/>
            </a:lvl7pPr>
            <a:lvl8pPr marL="2508935" indent="0">
              <a:buNone/>
              <a:defRPr sz="1571"/>
            </a:lvl8pPr>
            <a:lvl9pPr marL="2867354" indent="0">
              <a:buNone/>
              <a:defRPr sz="15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0355" tIns="50178" rIns="100355" bIns="501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00355" tIns="50178" rIns="100355" bIns="501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l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ct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0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defTabSz="716839" rtl="0" eaLnBrk="1" latinLnBrk="0" hangingPunct="1">
        <a:spcBef>
          <a:spcPct val="0"/>
        </a:spcBef>
        <a:buNone/>
        <a:defRPr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15" indent="-268815" algn="l" defTabSz="71683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32" indent="-224012" algn="l" defTabSz="716839" rtl="0" eaLnBrk="1" latinLnBrk="0" hangingPunct="1">
        <a:spcBef>
          <a:spcPct val="20000"/>
        </a:spcBef>
        <a:buFont typeface="Arial" pitchFamily="34" charset="0"/>
        <a:buChar char="–"/>
        <a:defRPr sz="2214" kern="1200">
          <a:solidFill>
            <a:schemeClr val="tx1"/>
          </a:solidFill>
          <a:latin typeface="+mn-lt"/>
          <a:ea typeface="+mn-ea"/>
          <a:cs typeface="+mn-cs"/>
        </a:defRPr>
      </a:lvl2pPr>
      <a:lvl3pPr marL="896049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857" kern="1200">
          <a:solidFill>
            <a:schemeClr val="tx1"/>
          </a:solidFill>
          <a:latin typeface="+mn-lt"/>
          <a:ea typeface="+mn-ea"/>
          <a:cs typeface="+mn-cs"/>
        </a:defRPr>
      </a:lvl3pPr>
      <a:lvl4pPr marL="1254468" indent="-179210" algn="l" defTabSz="716839" rtl="0" eaLnBrk="1" latinLnBrk="0" hangingPunct="1">
        <a:spcBef>
          <a:spcPct val="20000"/>
        </a:spcBef>
        <a:buFont typeface="Arial" pitchFamily="34" charset="0"/>
        <a:buChar char="–"/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12887" indent="-179210" algn="l" defTabSz="716839" rtl="0" eaLnBrk="1" latinLnBrk="0" hangingPunct="1">
        <a:spcBef>
          <a:spcPct val="20000"/>
        </a:spcBef>
        <a:buFont typeface="Arial" pitchFamily="34" charset="0"/>
        <a:buChar char="»"/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1971307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329726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68814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04656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5841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71683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075258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3367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9209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50516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508935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867354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10" Type="http://schemas.openxmlformats.org/officeDocument/2006/relationships/image" Target="../media/image28.png"/><Relationship Id="rId4" Type="http://schemas.openxmlformats.org/officeDocument/2006/relationships/image" Target="../media/image23.jpe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1.jpg"/><Relationship Id="rId7" Type="http://schemas.openxmlformats.org/officeDocument/2006/relationships/image" Target="../media/image27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1750" y="3359810"/>
            <a:ext cx="7574508" cy="549323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363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9839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314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790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7265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9741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2216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4692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7167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9643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2118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4594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7069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9545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2020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34496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6971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9447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31922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64398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96873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9349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618241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38763" y="2445220"/>
            <a:ext cx="306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FFF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LOADING</a:t>
            </a:r>
            <a:endParaRPr lang="en-US" sz="4800" dirty="0">
              <a:solidFill>
                <a:srgbClr val="00FFF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31512" y="1782396"/>
            <a:ext cx="6328977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00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8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488" y="729525"/>
            <a:ext cx="3458165" cy="34581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nut 2"/>
          <p:cNvSpPr/>
          <p:nvPr/>
        </p:nvSpPr>
        <p:spPr>
          <a:xfrm>
            <a:off x="7304851" y="2023463"/>
            <a:ext cx="3372114" cy="3431192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7558992">
            <a:off x="5232029" y="2232894"/>
            <a:ext cx="265312" cy="1686874"/>
          </a:xfrm>
          <a:prstGeom prst="downArrow">
            <a:avLst/>
          </a:prstGeom>
          <a:gradFill>
            <a:gsLst>
              <a:gs pos="85000">
                <a:srgbClr val="FFFF00">
                  <a:alpha val="44000"/>
                </a:srgbClr>
              </a:gs>
              <a:gs pos="2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70882" y="4886881"/>
            <a:ext cx="224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 rot="18841353">
            <a:off x="8818832" y="1894539"/>
            <a:ext cx="377642" cy="812483"/>
          </a:xfrm>
          <a:prstGeom prst="downArrow">
            <a:avLst/>
          </a:prstGeom>
          <a:gradFill>
            <a:gsLst>
              <a:gs pos="85000">
                <a:srgbClr val="FFFF00">
                  <a:alpha val="44000"/>
                </a:srgbClr>
              </a:gs>
              <a:gs pos="2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grpSp>
        <p:nvGrpSpPr>
          <p:cNvPr id="11" name="Group 10"/>
          <p:cNvGrpSpPr/>
          <p:nvPr/>
        </p:nvGrpSpPr>
        <p:grpSpPr>
          <a:xfrm>
            <a:off x="7963402" y="1664834"/>
            <a:ext cx="552600" cy="1117588"/>
            <a:chOff x="6980588" y="605655"/>
            <a:chExt cx="1314937" cy="1735969"/>
          </a:xfrm>
        </p:grpSpPr>
        <p:sp>
          <p:nvSpPr>
            <p:cNvPr id="12" name="Down Arrow 11"/>
            <p:cNvSpPr/>
            <p:nvPr/>
          </p:nvSpPr>
          <p:spPr>
            <a:xfrm rot="9423952">
              <a:off x="7281813" y="1335652"/>
              <a:ext cx="1013712" cy="1005972"/>
            </a:xfrm>
            <a:prstGeom prst="downArrow">
              <a:avLst/>
            </a:prstGeom>
            <a:gradFill>
              <a:gsLst>
                <a:gs pos="0">
                  <a:srgbClr val="FFFF00">
                    <a:alpha val="44000"/>
                  </a:srgbClr>
                </a:gs>
                <a:gs pos="56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3" name="Down Arrow 12"/>
            <p:cNvSpPr/>
            <p:nvPr/>
          </p:nvSpPr>
          <p:spPr>
            <a:xfrm rot="9423952">
              <a:off x="6980588" y="605655"/>
              <a:ext cx="829920" cy="798105"/>
            </a:xfrm>
            <a:prstGeom prst="downArrow">
              <a:avLst/>
            </a:prstGeom>
            <a:gradFill>
              <a:gsLst>
                <a:gs pos="0">
                  <a:srgbClr val="FFFF00">
                    <a:alpha val="44000"/>
                  </a:srgbClr>
                </a:gs>
                <a:gs pos="56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sp>
        <p:nvSpPr>
          <p:cNvPr id="14" name="Donut 13"/>
          <p:cNvSpPr/>
          <p:nvPr/>
        </p:nvSpPr>
        <p:spPr>
          <a:xfrm>
            <a:off x="7859049" y="2498776"/>
            <a:ext cx="2271176" cy="2396788"/>
          </a:xfrm>
          <a:prstGeom prst="donut">
            <a:avLst/>
          </a:prstGeom>
          <a:gradFill flip="none" rotWithShape="1">
            <a:gsLst>
              <a:gs pos="100000">
                <a:srgbClr val="FFFF00">
                  <a:lumMod val="0"/>
                  <a:lumOff val="100000"/>
                  <a:alpha val="3000"/>
                </a:srgbClr>
              </a:gs>
              <a:gs pos="5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42" y="2535563"/>
            <a:ext cx="2317190" cy="23729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45726" y="3435301"/>
            <a:ext cx="1096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252144" y="1944095"/>
            <a:ext cx="3449202" cy="3544562"/>
          </a:xfrm>
          <a:prstGeom prst="ellipse">
            <a:avLst/>
          </a:prstGeom>
          <a:noFill/>
          <a:ln w="38100" cap="rnd" cmpd="dbl">
            <a:solidFill>
              <a:srgbClr val="FF5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8" name="TextBox 17"/>
          <p:cNvSpPr txBox="1"/>
          <p:nvPr/>
        </p:nvSpPr>
        <p:spPr>
          <a:xfrm>
            <a:off x="3133150" y="886006"/>
            <a:ext cx="8184992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 থেকে আলো ও তাপ কী ভেদ করে পৃথিবীতে আসছে?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815" y="292320"/>
            <a:ext cx="2371725" cy="10772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একটি   চিত্র দেখি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84413" y="4895564"/>
            <a:ext cx="4229477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 ভেদ করে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74369" y="877095"/>
            <a:ext cx="7167877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তাপ ফেরত আসছে কেন?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2496" y="5677591"/>
            <a:ext cx="94297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বায়ুমণ্ডলের গ্যাসে বাধাপ্রাপ্ত হয়ে তাপ ফেরত আসছে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5530" y="292320"/>
            <a:ext cx="4636357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চিত্র বিষয়ক আলোচনা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9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9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17878 0.104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xit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" presetClass="entr" presetSubtype="3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  <p:bldP spid="8" grpId="2" animBg="1"/>
      <p:bldP spid="9" grpId="0"/>
      <p:bldP spid="10" grpId="0" animBg="1"/>
      <p:bldP spid="14" grpId="0" animBg="1"/>
      <p:bldP spid="16" grpId="0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18071" y="3985994"/>
            <a:ext cx="6463273" cy="193899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গ্রিন হাউজ প্রভাব কী ?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রাতের বেলায় সূর্যের অনুপস্থিতিতে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কিছুটা উষ্ণ থাকে কেন?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77415E-20E4-4856-A6EF-96F49771D0C4}"/>
              </a:ext>
            </a:extLst>
          </p:cNvPr>
          <p:cNvSpPr txBox="1"/>
          <p:nvPr/>
        </p:nvSpPr>
        <p:spPr>
          <a:xfrm>
            <a:off x="2066608" y="762000"/>
            <a:ext cx="1785937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40" y="2286000"/>
            <a:ext cx="3800475" cy="26694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52400"/>
            <a:ext cx="5105400" cy="4279358"/>
          </a:xfrm>
          <a:custGeom>
            <a:avLst/>
            <a:gdLst>
              <a:gd name="connsiteX0" fmla="*/ 0 w 4238625"/>
              <a:gd name="connsiteY0" fmla="*/ 0 h 3552825"/>
              <a:gd name="connsiteX1" fmla="*/ 4238625 w 4238625"/>
              <a:gd name="connsiteY1" fmla="*/ 0 h 3552825"/>
              <a:gd name="connsiteX2" fmla="*/ 4238625 w 4238625"/>
              <a:gd name="connsiteY2" fmla="*/ 2743200 h 3552825"/>
              <a:gd name="connsiteX3" fmla="*/ 3590925 w 4238625"/>
              <a:gd name="connsiteY3" fmla="*/ 3352800 h 3552825"/>
              <a:gd name="connsiteX4" fmla="*/ 3604084 w 4238625"/>
              <a:gd name="connsiteY4" fmla="*/ 3475656 h 3552825"/>
              <a:gd name="connsiteX5" fmla="*/ 3629536 w 4238625"/>
              <a:gd name="connsiteY5" fmla="*/ 3552825 h 3552825"/>
              <a:gd name="connsiteX6" fmla="*/ 0 w 4238625"/>
              <a:gd name="connsiteY6" fmla="*/ 3552825 h 355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625" h="3552825">
                <a:moveTo>
                  <a:pt x="0" y="0"/>
                </a:moveTo>
                <a:lnTo>
                  <a:pt x="4238625" y="0"/>
                </a:lnTo>
                <a:lnTo>
                  <a:pt x="4238625" y="2743200"/>
                </a:lnTo>
                <a:cubicBezTo>
                  <a:pt x="3880910" y="2743200"/>
                  <a:pt x="3590925" y="3016127"/>
                  <a:pt x="3590925" y="3352800"/>
                </a:cubicBezTo>
                <a:cubicBezTo>
                  <a:pt x="3590925" y="3394884"/>
                  <a:pt x="3595456" y="3435972"/>
                  <a:pt x="3604084" y="3475656"/>
                </a:cubicBezTo>
                <a:lnTo>
                  <a:pt x="3629536" y="3552825"/>
                </a:lnTo>
                <a:lnTo>
                  <a:pt x="0" y="35528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2505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99" y="366636"/>
            <a:ext cx="2619122" cy="168655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99" y="2522462"/>
            <a:ext cx="2619121" cy="161744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99" y="4746900"/>
            <a:ext cx="2619121" cy="150890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996" y="343192"/>
            <a:ext cx="2799562" cy="160972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628" y="2522462"/>
            <a:ext cx="2811930" cy="169001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9" b="23749"/>
          <a:stretch/>
        </p:blipFill>
        <p:spPr>
          <a:xfrm>
            <a:off x="8856996" y="4684306"/>
            <a:ext cx="2799562" cy="160053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75809" y="343192"/>
            <a:ext cx="404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পর্যবেক্ষণ কর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5371" y="2103161"/>
            <a:ext cx="163104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বিদ্যুৎ কেন্দ্রের ধোঁয়া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352" y="4258738"/>
            <a:ext cx="2125084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আবর্জনা পোড়ানো ধোঁয়া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7436" y="6301911"/>
            <a:ext cx="163104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 ধোঁয়া 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96478" y="2005858"/>
            <a:ext cx="163104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ইটভাটা ধোঁয়া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91545" y="4263443"/>
            <a:ext cx="163104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গাড়ির কালো ধোঁয়া 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17047" y="6309162"/>
            <a:ext cx="163104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 পোড়ানো ধোঁয়া 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2744" y="1141408"/>
            <a:ext cx="3735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কী দেখা যাচ্ছে?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1873" y="1354849"/>
            <a:ext cx="464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ধোঁয়ার মাধ্যমে কোন গ্যাস নির্গত হয়?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56" y="641244"/>
            <a:ext cx="580076" cy="5734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24" y="3082587"/>
            <a:ext cx="580076" cy="5734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38" y="5231979"/>
            <a:ext cx="580076" cy="5734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861" y="5023649"/>
            <a:ext cx="580076" cy="5734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505" y="3065755"/>
            <a:ext cx="580076" cy="5734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494" y="734095"/>
            <a:ext cx="580076" cy="57344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196434" y="2598377"/>
            <a:ext cx="3472129" cy="523220"/>
            <a:chOff x="4196434" y="2598377"/>
            <a:chExt cx="3472129" cy="523220"/>
          </a:xfrm>
        </p:grpSpPr>
        <p:sp>
          <p:nvSpPr>
            <p:cNvPr id="27" name="TextBox 26"/>
            <p:cNvSpPr txBox="1"/>
            <p:nvPr/>
          </p:nvSpPr>
          <p:spPr>
            <a:xfrm>
              <a:off x="4196434" y="2598377"/>
              <a:ext cx="3472129" cy="52322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কার্বন ডাইঅক্সাইড গ্যাস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890" b="100000" l="0" r="98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9402" y="2696676"/>
              <a:ext cx="390080" cy="38562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890" b="100000" l="0" r="98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3496" y="2608234"/>
              <a:ext cx="390080" cy="38562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4907735" y="4961352"/>
            <a:ext cx="1607365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ছপালা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16968" y="5597095"/>
            <a:ext cx="425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46070" y="5597095"/>
            <a:ext cx="5099859" cy="95410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কার্বন ডাইঅক্সাইড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889" y="1755952"/>
            <a:ext cx="5839739" cy="31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3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25834 0.3724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1861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31003 0.0641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3194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34375 -0.2664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-13333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2375 0.34468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17222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0.35104 -0.07361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-368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27799 -0.26968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8" grpId="1"/>
      <p:bldP spid="19" grpId="0"/>
      <p:bldP spid="19" grpId="1"/>
      <p:bldP spid="30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E6F3BF-3FE9-470A-87FC-1DB807DD8B28}"/>
              </a:ext>
            </a:extLst>
          </p:cNvPr>
          <p:cNvSpPr txBox="1"/>
          <p:nvPr/>
        </p:nvSpPr>
        <p:spPr>
          <a:xfrm>
            <a:off x="4038600" y="4743835"/>
            <a:ext cx="7718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গ্রিন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হাউজ গ্যাস কী?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আমাদের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বেশি করে গাছ লাগাতে হবে কেন?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77415E-20E4-4856-A6EF-96F49771D0C4}"/>
              </a:ext>
            </a:extLst>
          </p:cNvPr>
          <p:cNvSpPr txBox="1"/>
          <p:nvPr/>
        </p:nvSpPr>
        <p:spPr>
          <a:xfrm>
            <a:off x="1078835" y="557666"/>
            <a:ext cx="3193575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7578"/>
            <a:ext cx="4852049" cy="27279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557666"/>
            <a:ext cx="4800600" cy="4023874"/>
          </a:xfrm>
          <a:custGeom>
            <a:avLst/>
            <a:gdLst>
              <a:gd name="connsiteX0" fmla="*/ 0 w 4238625"/>
              <a:gd name="connsiteY0" fmla="*/ 0 h 3552825"/>
              <a:gd name="connsiteX1" fmla="*/ 4238625 w 4238625"/>
              <a:gd name="connsiteY1" fmla="*/ 0 h 3552825"/>
              <a:gd name="connsiteX2" fmla="*/ 4238625 w 4238625"/>
              <a:gd name="connsiteY2" fmla="*/ 2743200 h 3552825"/>
              <a:gd name="connsiteX3" fmla="*/ 3590925 w 4238625"/>
              <a:gd name="connsiteY3" fmla="*/ 3352800 h 3552825"/>
              <a:gd name="connsiteX4" fmla="*/ 3604084 w 4238625"/>
              <a:gd name="connsiteY4" fmla="*/ 3475656 h 3552825"/>
              <a:gd name="connsiteX5" fmla="*/ 3629536 w 4238625"/>
              <a:gd name="connsiteY5" fmla="*/ 3552825 h 3552825"/>
              <a:gd name="connsiteX6" fmla="*/ 0 w 4238625"/>
              <a:gd name="connsiteY6" fmla="*/ 3552825 h 355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625" h="3552825">
                <a:moveTo>
                  <a:pt x="0" y="0"/>
                </a:moveTo>
                <a:lnTo>
                  <a:pt x="4238625" y="0"/>
                </a:lnTo>
                <a:lnTo>
                  <a:pt x="4238625" y="2743200"/>
                </a:lnTo>
                <a:cubicBezTo>
                  <a:pt x="3880910" y="2743200"/>
                  <a:pt x="3590925" y="3016127"/>
                  <a:pt x="3590925" y="3352800"/>
                </a:cubicBezTo>
                <a:cubicBezTo>
                  <a:pt x="3590925" y="3394884"/>
                  <a:pt x="3595456" y="3435972"/>
                  <a:pt x="3604084" y="3475656"/>
                </a:cubicBezTo>
                <a:lnTo>
                  <a:pt x="3629536" y="3552825"/>
                </a:lnTo>
                <a:lnTo>
                  <a:pt x="0" y="35528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0943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nut 2"/>
          <p:cNvSpPr/>
          <p:nvPr/>
        </p:nvSpPr>
        <p:spPr>
          <a:xfrm>
            <a:off x="6819169" y="1173853"/>
            <a:ext cx="4482353" cy="4326499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5" y="598710"/>
            <a:ext cx="3894260" cy="202501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5" y="3211830"/>
            <a:ext cx="3894260" cy="242697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48445" y="144937"/>
            <a:ext cx="404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পর্যবেক্ষণ কর 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96072" y="5891583"/>
            <a:ext cx="506106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বনভূমি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উজাড়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6995886" y="1330853"/>
            <a:ext cx="4045569" cy="3926817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2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29" y="2040929"/>
            <a:ext cx="2590262" cy="253368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48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75" y="3743950"/>
            <a:ext cx="395872" cy="3463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7400056" y="1443304"/>
            <a:ext cx="367237" cy="363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6749321" y="2664853"/>
            <a:ext cx="367237" cy="363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48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795" y="1397012"/>
            <a:ext cx="395872" cy="346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8753802" y="1060057"/>
            <a:ext cx="367237" cy="363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8087912" y="4852275"/>
            <a:ext cx="367237" cy="3630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28731" y="5799804"/>
            <a:ext cx="6747750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ফলে বায়ুমণ্ডলে কার্বন ডাইঅক্সাইডের পরিমাণ বাড়ছে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48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70" y="4206992"/>
            <a:ext cx="395872" cy="3463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7819051" y="1906346"/>
            <a:ext cx="367237" cy="3630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7168316" y="3127895"/>
            <a:ext cx="367237" cy="3630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48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790" y="1860054"/>
            <a:ext cx="395872" cy="3463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9172797" y="1523099"/>
            <a:ext cx="367237" cy="3630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9132994" y="4531658"/>
            <a:ext cx="367237" cy="3630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10166462" y="4066419"/>
            <a:ext cx="367237" cy="3630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10631436" y="3186298"/>
            <a:ext cx="367237" cy="3630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48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45" y="2419690"/>
            <a:ext cx="395872" cy="3463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10465791" y="3745934"/>
            <a:ext cx="367237" cy="363040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6776801" y="1109836"/>
            <a:ext cx="4482354" cy="4370263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8763215" y="509417"/>
            <a:ext cx="928528" cy="1182010"/>
          </a:xfrm>
          <a:prstGeom prst="downArrow">
            <a:avLst/>
          </a:prstGeom>
          <a:gradFill flip="none" rotWithShape="1">
            <a:gsLst>
              <a:gs pos="77000">
                <a:srgbClr val="FFFF00"/>
              </a:gs>
              <a:gs pos="36000">
                <a:srgbClr val="FF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rved Right Arrow 34"/>
          <p:cNvSpPr/>
          <p:nvPr/>
        </p:nvSpPr>
        <p:spPr>
          <a:xfrm>
            <a:off x="8100253" y="1161061"/>
            <a:ext cx="723104" cy="961002"/>
          </a:xfrm>
          <a:prstGeom prst="curvedRightArrow">
            <a:avLst/>
          </a:prstGeom>
          <a:gradFill>
            <a:gsLst>
              <a:gs pos="77000">
                <a:srgbClr val="FFFF00"/>
              </a:gs>
              <a:gs pos="36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rved Up Arrow 35"/>
          <p:cNvSpPr/>
          <p:nvPr/>
        </p:nvSpPr>
        <p:spPr>
          <a:xfrm rot="17203505">
            <a:off x="9287042" y="1355171"/>
            <a:ext cx="1087355" cy="683081"/>
          </a:xfrm>
          <a:prstGeom prst="curvedUpArrow">
            <a:avLst/>
          </a:prstGeom>
          <a:gradFill>
            <a:gsLst>
              <a:gs pos="77000">
                <a:srgbClr val="FFFF00"/>
              </a:gs>
              <a:gs pos="36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70200" y="5827080"/>
            <a:ext cx="970561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তা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84433" y="4894775"/>
            <a:ext cx="137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4331929" y="5751118"/>
            <a:ext cx="4974479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গড় তাপমাত্রা দিনদিন বৃদ্ধি পাচ্ছে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flipH="1">
            <a:off x="2203150" y="5846056"/>
            <a:ext cx="6068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গড় তাপমাত্রা বেড়ে যাওয়াকে কী বলে?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4806459" y="5865032"/>
            <a:ext cx="29430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বৈশ্বিক উষ্ণায়ন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034122" y="1309364"/>
            <a:ext cx="1301692" cy="3551265"/>
            <a:chOff x="5521025" y="1554135"/>
            <a:chExt cx="1301692" cy="3551265"/>
          </a:xfrm>
          <a:solidFill>
            <a:schemeClr val="bg1">
              <a:lumMod val="6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9" name="Group 88"/>
            <p:cNvGrpSpPr/>
            <p:nvPr/>
          </p:nvGrpSpPr>
          <p:grpSpPr>
            <a:xfrm>
              <a:off x="5521025" y="1554135"/>
              <a:ext cx="1301692" cy="3551265"/>
              <a:chOff x="1842447" y="777922"/>
              <a:chExt cx="1487606" cy="4183040"/>
            </a:xfrm>
            <a:grp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0" name="Rounded Rectangle 129"/>
              <p:cNvSpPr/>
              <p:nvPr/>
            </p:nvSpPr>
            <p:spPr>
              <a:xfrm>
                <a:off x="2306470" y="777922"/>
                <a:ext cx="559559" cy="363030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842447" y="3391468"/>
                <a:ext cx="1487606" cy="15694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0" name="Straight Connector 89"/>
            <p:cNvCxnSpPr/>
            <p:nvPr/>
          </p:nvCxnSpPr>
          <p:spPr>
            <a:xfrm>
              <a:off x="5928728" y="1875973"/>
              <a:ext cx="181847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927057" y="1929286"/>
              <a:ext cx="105184" cy="95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927057" y="1977839"/>
              <a:ext cx="181847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5927057" y="2025440"/>
              <a:ext cx="105184" cy="95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928728" y="2068615"/>
              <a:ext cx="181847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5927057" y="2121928"/>
              <a:ext cx="105184" cy="95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927057" y="2170481"/>
              <a:ext cx="181847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927057" y="2218082"/>
              <a:ext cx="105184" cy="95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5932218" y="2267641"/>
              <a:ext cx="181847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5930546" y="2320954"/>
              <a:ext cx="105184" cy="95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930546" y="2369506"/>
              <a:ext cx="181847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5930546" y="2417107"/>
              <a:ext cx="105184" cy="95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5932218" y="2460283"/>
              <a:ext cx="181847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5930546" y="2513595"/>
              <a:ext cx="105184" cy="95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930546" y="2562148"/>
              <a:ext cx="181847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5930546" y="2609749"/>
              <a:ext cx="105184" cy="95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5928728" y="2663327"/>
              <a:ext cx="181847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5927057" y="2716640"/>
              <a:ext cx="105184" cy="95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5927057" y="2765192"/>
              <a:ext cx="181847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5927057" y="2812793"/>
              <a:ext cx="105184" cy="95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5928728" y="2855969"/>
              <a:ext cx="181847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927057" y="2909282"/>
              <a:ext cx="105184" cy="95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927057" y="2957834"/>
              <a:ext cx="181847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5927057" y="3005435"/>
              <a:ext cx="105184" cy="95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5928728" y="3055495"/>
              <a:ext cx="181847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5927057" y="3108807"/>
              <a:ext cx="105184" cy="95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5927057" y="3157360"/>
              <a:ext cx="181847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5927057" y="3204961"/>
              <a:ext cx="105184" cy="95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5928728" y="3248136"/>
              <a:ext cx="181847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927057" y="3301449"/>
              <a:ext cx="105184" cy="95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5927057" y="3350002"/>
              <a:ext cx="181847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5927057" y="3397603"/>
              <a:ext cx="105184" cy="95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928728" y="3453707"/>
              <a:ext cx="181847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5927057" y="3507020"/>
              <a:ext cx="105184" cy="95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5927057" y="3555572"/>
              <a:ext cx="181847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5927057" y="3603173"/>
              <a:ext cx="105184" cy="95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5928728" y="3646349"/>
              <a:ext cx="181847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5927057" y="3699662"/>
              <a:ext cx="105184" cy="95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927057" y="3748214"/>
              <a:ext cx="181847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5927057" y="3795815"/>
              <a:ext cx="105184" cy="95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Freeform 131"/>
          <p:cNvSpPr/>
          <p:nvPr/>
        </p:nvSpPr>
        <p:spPr>
          <a:xfrm>
            <a:off x="5171640" y="1873937"/>
            <a:ext cx="969220" cy="2782417"/>
          </a:xfrm>
          <a:custGeom>
            <a:avLst/>
            <a:gdLst>
              <a:gd name="connsiteX0" fmla="*/ 424445 w 1061858"/>
              <a:gd name="connsiteY0" fmla="*/ 0 h 3111468"/>
              <a:gd name="connsiteX1" fmla="*/ 678411 w 1061858"/>
              <a:gd name="connsiteY1" fmla="*/ 0 h 3111468"/>
              <a:gd name="connsiteX2" fmla="*/ 678411 w 1061858"/>
              <a:gd name="connsiteY2" fmla="*/ 2041346 h 3111468"/>
              <a:gd name="connsiteX3" fmla="*/ 737591 w 1061858"/>
              <a:gd name="connsiteY3" fmla="*/ 2060275 h 3111468"/>
              <a:gd name="connsiteX4" fmla="*/ 1061858 w 1061858"/>
              <a:gd name="connsiteY4" fmla="*/ 2564375 h 3111468"/>
              <a:gd name="connsiteX5" fmla="*/ 530929 w 1061858"/>
              <a:gd name="connsiteY5" fmla="*/ 3111468 h 3111468"/>
              <a:gd name="connsiteX6" fmla="*/ 0 w 1061858"/>
              <a:gd name="connsiteY6" fmla="*/ 2564375 h 3111468"/>
              <a:gd name="connsiteX7" fmla="*/ 423928 w 1061858"/>
              <a:gd name="connsiteY7" fmla="*/ 2028397 h 3111468"/>
              <a:gd name="connsiteX8" fmla="*/ 424445 w 1061858"/>
              <a:gd name="connsiteY8" fmla="*/ 2028343 h 311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1858" h="3111468">
                <a:moveTo>
                  <a:pt x="424445" y="0"/>
                </a:moveTo>
                <a:lnTo>
                  <a:pt x="678411" y="0"/>
                </a:lnTo>
                <a:lnTo>
                  <a:pt x="678411" y="2041346"/>
                </a:lnTo>
                <a:lnTo>
                  <a:pt x="737591" y="2060275"/>
                </a:lnTo>
                <a:cubicBezTo>
                  <a:pt x="928149" y="2143329"/>
                  <a:pt x="1061858" y="2337762"/>
                  <a:pt x="1061858" y="2564375"/>
                </a:cubicBezTo>
                <a:cubicBezTo>
                  <a:pt x="1061858" y="2866526"/>
                  <a:pt x="824153" y="3111468"/>
                  <a:pt x="530929" y="3111468"/>
                </a:cubicBezTo>
                <a:cubicBezTo>
                  <a:pt x="237705" y="3111468"/>
                  <a:pt x="0" y="2866526"/>
                  <a:pt x="0" y="2564375"/>
                </a:cubicBezTo>
                <a:cubicBezTo>
                  <a:pt x="0" y="2299993"/>
                  <a:pt x="181993" y="2079412"/>
                  <a:pt x="423928" y="2028397"/>
                </a:cubicBezTo>
                <a:lnTo>
                  <a:pt x="424445" y="20283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4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animBg="1"/>
      <p:bldP spid="8" grpId="1" animBg="1"/>
      <p:bldP spid="9" grpId="0" animBg="1"/>
      <p:bldP spid="17" grpId="0" animBg="1"/>
      <p:bldP spid="17" grpId="1" animBg="1"/>
      <p:bldP spid="33" grpId="0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/>
      <p:bldP spid="39" grpId="0" animBg="1"/>
      <p:bldP spid="39" grpId="1" animBg="1"/>
      <p:bldP spid="40" grpId="0" animBg="1"/>
      <p:bldP spid="40" grpId="1" animBg="1"/>
      <p:bldP spid="41" grpId="0" animBg="1"/>
      <p:bldP spid="1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34602"/>
            <a:ext cx="2828416" cy="2469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2400" y="76200"/>
            <a:ext cx="11811000" cy="6629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68271" y="483033"/>
            <a:ext cx="3871912" cy="107721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প্রাথমিক বিজ্ঞান বইয়ের ৮৪ পৃষ্ঠা বের কর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197" y="483033"/>
            <a:ext cx="4104888" cy="597183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6942" y="3943486"/>
            <a:ext cx="7200899" cy="138499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“গ্রিন হাউজ প্রভাব ও গ্রিন হাউজ গ্যাস” শিরোনামের পাঠ্যাংশটুকু নিরবে পড়, বুঝতে সমস্যা হলে তোমার পাশের বন্ধুকে জিজ্ঞেস কর প্রয়োজনে আমাকে বলো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4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CEB2F-31F8-4F44-BB00-22939AC0914E}"/>
              </a:ext>
            </a:extLst>
          </p:cNvPr>
          <p:cNvSpPr txBox="1"/>
          <p:nvPr/>
        </p:nvSpPr>
        <p:spPr>
          <a:xfrm>
            <a:off x="1211271" y="195891"/>
            <a:ext cx="2169467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9C1C5-D1D1-4FB6-969D-3F8DE3424B25}"/>
              </a:ext>
            </a:extLst>
          </p:cNvPr>
          <p:cNvSpPr txBox="1"/>
          <p:nvPr/>
        </p:nvSpPr>
        <p:spPr>
          <a:xfrm>
            <a:off x="4267206" y="557628"/>
            <a:ext cx="3286125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খাতায় লিখ;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16D3CE-9C5F-478F-B391-F0CF0D820B81}"/>
              </a:ext>
            </a:extLst>
          </p:cNvPr>
          <p:cNvSpPr txBox="1"/>
          <p:nvPr/>
        </p:nvSpPr>
        <p:spPr>
          <a:xfrm>
            <a:off x="866779" y="1279430"/>
            <a:ext cx="3914775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গ্রিন হাউজ গ্যাস?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6FD74-AAC1-4D47-A04F-02E8C3693CD1}"/>
              </a:ext>
            </a:extLst>
          </p:cNvPr>
          <p:cNvSpPr txBox="1"/>
          <p:nvPr/>
        </p:nvSpPr>
        <p:spPr>
          <a:xfrm>
            <a:off x="1395417" y="1772848"/>
            <a:ext cx="871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নাইট্রোজেন 	(খ)  অক্সিজেন 	(গ) কার্বন ডাইঅক্সাইড		ঘ) হাইড্রোজেন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2FF2FD-67B5-46C7-B441-6E63B5F0BBE1}"/>
              </a:ext>
            </a:extLst>
          </p:cNvPr>
          <p:cNvSpPr txBox="1"/>
          <p:nvPr/>
        </p:nvSpPr>
        <p:spPr>
          <a:xfrm>
            <a:off x="866777" y="2237176"/>
            <a:ext cx="4357689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২.পৃথিবীর গড় তাপমাত্রা বৃদ্ধির কারন কী 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16DA76-9841-4646-9122-8B7DE90C3370}"/>
              </a:ext>
            </a:extLst>
          </p:cNvPr>
          <p:cNvSpPr txBox="1"/>
          <p:nvPr/>
        </p:nvSpPr>
        <p:spPr>
          <a:xfrm>
            <a:off x="1395413" y="2837782"/>
            <a:ext cx="871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ভূমিকম্প  	(খ)  জনসংখ্যা বৃদ্ধি	(গ) অতিরিক্ত খরা		ঘ) গ্রিন হাউজ প্রভাব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081E3E-406F-409C-861E-D12AE9249F91}"/>
              </a:ext>
            </a:extLst>
          </p:cNvPr>
          <p:cNvSpPr txBox="1"/>
          <p:nvPr/>
        </p:nvSpPr>
        <p:spPr>
          <a:xfrm>
            <a:off x="866777" y="3322177"/>
            <a:ext cx="4357689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৩. গাছপালা কোন গ্যাস শোষন করে নেয় 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EEAFBE-AF9C-4A7E-9935-7CD511A89178}"/>
              </a:ext>
            </a:extLst>
          </p:cNvPr>
          <p:cNvSpPr txBox="1"/>
          <p:nvPr/>
        </p:nvSpPr>
        <p:spPr>
          <a:xfrm>
            <a:off x="1395412" y="3951416"/>
            <a:ext cx="871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কার্বন ডাইঅক্সাইড 	(খ)  অক্সিজেন	(গ) নাইট্রোজেন		ঘ) হাইড্রোজেন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B93F34-5075-4149-8BCB-1022B672C117}"/>
              </a:ext>
            </a:extLst>
          </p:cNvPr>
          <p:cNvSpPr txBox="1"/>
          <p:nvPr/>
        </p:nvSpPr>
        <p:spPr>
          <a:xfrm>
            <a:off x="866777" y="4460590"/>
            <a:ext cx="6129339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৪. গ্রিন হাউজ প্রভাব থেকে বাঁচতে হলে আমাদের করণীয় কী 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D793BA-2E85-42D9-848A-FAB18FC90498}"/>
              </a:ext>
            </a:extLst>
          </p:cNvPr>
          <p:cNvSpPr txBox="1"/>
          <p:nvPr/>
        </p:nvSpPr>
        <p:spPr>
          <a:xfrm>
            <a:off x="1395412" y="5031807"/>
            <a:ext cx="1087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পানির ব্যবহার কমাতে হবে  (খ)  বেশি করে গাছ লাগাতে হবে   (গ) গাছপালা কাটতে হবে  (ঘ) কলকারখানা স্থাপন করতে হবে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44C3B132-0D5B-4F82-8552-CEC7D1CDF9CD}"/>
              </a:ext>
            </a:extLst>
          </p:cNvPr>
          <p:cNvSpPr/>
          <p:nvPr/>
        </p:nvSpPr>
        <p:spPr>
          <a:xfrm rot="12501848">
            <a:off x="5208419" y="1617924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>
            <a:extLst>
              <a:ext uri="{FF2B5EF4-FFF2-40B4-BE49-F238E27FC236}">
                <a16:creationId xmlns:a16="http://schemas.microsoft.com/office/drawing/2014/main" id="{AE9A8071-74CF-49EB-BB62-F0F9B042D154}"/>
              </a:ext>
            </a:extLst>
          </p:cNvPr>
          <p:cNvSpPr/>
          <p:nvPr/>
        </p:nvSpPr>
        <p:spPr>
          <a:xfrm rot="12501848">
            <a:off x="7908758" y="2722181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>
            <a:extLst>
              <a:ext uri="{FF2B5EF4-FFF2-40B4-BE49-F238E27FC236}">
                <a16:creationId xmlns:a16="http://schemas.microsoft.com/office/drawing/2014/main" id="{270F7FF5-F127-42B1-BD8E-FE6C02919F36}"/>
              </a:ext>
            </a:extLst>
          </p:cNvPr>
          <p:cNvSpPr/>
          <p:nvPr/>
        </p:nvSpPr>
        <p:spPr>
          <a:xfrm rot="12501848">
            <a:off x="1597445" y="3830169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>
            <a:extLst>
              <a:ext uri="{FF2B5EF4-FFF2-40B4-BE49-F238E27FC236}">
                <a16:creationId xmlns:a16="http://schemas.microsoft.com/office/drawing/2014/main" id="{04144147-6BA8-4A13-9DE7-D98A17D4CCC7}"/>
              </a:ext>
            </a:extLst>
          </p:cNvPr>
          <p:cNvSpPr/>
          <p:nvPr/>
        </p:nvSpPr>
        <p:spPr>
          <a:xfrm rot="12501848">
            <a:off x="4147770" y="4931569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8A3BFE-9301-45EF-9662-8C979184E5DA}"/>
              </a:ext>
            </a:extLst>
          </p:cNvPr>
          <p:cNvSpPr txBox="1"/>
          <p:nvPr/>
        </p:nvSpPr>
        <p:spPr>
          <a:xfrm>
            <a:off x="866777" y="5459656"/>
            <a:ext cx="4596458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5.জ্বালানী পোড়ালে বায়ুতে কোনটি বাড়ে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506345-6E9B-4F97-86FF-DDC944B53EA6}"/>
              </a:ext>
            </a:extLst>
          </p:cNvPr>
          <p:cNvSpPr txBox="1"/>
          <p:nvPr/>
        </p:nvSpPr>
        <p:spPr>
          <a:xfrm>
            <a:off x="1395412" y="6076736"/>
            <a:ext cx="1087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(খ) 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ডাইঅক্সাইড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নিয়ন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Half Frame 22">
            <a:extLst>
              <a:ext uri="{FF2B5EF4-FFF2-40B4-BE49-F238E27FC236}">
                <a16:creationId xmlns:a16="http://schemas.microsoft.com/office/drawing/2014/main" id="{52C7EA49-70E1-42DF-B985-E188E66698BB}"/>
              </a:ext>
            </a:extLst>
          </p:cNvPr>
          <p:cNvSpPr/>
          <p:nvPr/>
        </p:nvSpPr>
        <p:spPr>
          <a:xfrm rot="12501848">
            <a:off x="5326135" y="5996744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3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1675DD-BE9A-411C-B61B-544D5E1AF346}"/>
              </a:ext>
            </a:extLst>
          </p:cNvPr>
          <p:cNvSpPr txBox="1"/>
          <p:nvPr/>
        </p:nvSpPr>
        <p:spPr>
          <a:xfrm>
            <a:off x="4452937" y="277697"/>
            <a:ext cx="3286125" cy="7694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AEFE60-1029-4129-8762-ECFF4B0BCE94}"/>
              </a:ext>
            </a:extLst>
          </p:cNvPr>
          <p:cNvSpPr txBox="1"/>
          <p:nvPr/>
        </p:nvSpPr>
        <p:spPr>
          <a:xfrm>
            <a:off x="3391004" y="1708488"/>
            <a:ext cx="6505185" cy="646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 । গ্রীন হাউজ কি?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F92B2-1A36-4D28-99F9-9A3FCEE023F5}"/>
              </a:ext>
            </a:extLst>
          </p:cNvPr>
          <p:cNvSpPr txBox="1"/>
          <p:nvPr/>
        </p:nvSpPr>
        <p:spPr>
          <a:xfrm>
            <a:off x="3381373" y="2594227"/>
            <a:ext cx="7059164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২.পৃথিবীর গড় তাপমাত্রা বৃদ্ধির কারন কী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6583F0-B3E7-4F15-9B12-6D3031B921C6}"/>
              </a:ext>
            </a:extLst>
          </p:cNvPr>
          <p:cNvSpPr txBox="1"/>
          <p:nvPr/>
        </p:nvSpPr>
        <p:spPr>
          <a:xfrm>
            <a:off x="3381373" y="3381783"/>
            <a:ext cx="7059164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৩. গাছপালা কোন গ্যাস শোষন করে নেয় 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43D9F8-A9ED-4233-818E-531BCBDCCE33}"/>
              </a:ext>
            </a:extLst>
          </p:cNvPr>
          <p:cNvSpPr txBox="1"/>
          <p:nvPr/>
        </p:nvSpPr>
        <p:spPr>
          <a:xfrm>
            <a:off x="3391004" y="4093850"/>
            <a:ext cx="815098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৪. গ্রিন হাউজ প্রভাব থেকে বাঁচতে হলে আমাদের করণীয় কী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41AC31-968F-4C47-A05C-21026833FE8B}"/>
              </a:ext>
            </a:extLst>
          </p:cNvPr>
          <p:cNvSpPr txBox="1"/>
          <p:nvPr/>
        </p:nvSpPr>
        <p:spPr>
          <a:xfrm>
            <a:off x="3391004" y="4805918"/>
            <a:ext cx="7049533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5.জ্বালানী পোড়ালে বায়ুতে কোনটি বাড়ে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57280" y="1680998"/>
            <a:ext cx="652964" cy="3813701"/>
            <a:chOff x="4240496" y="1408476"/>
            <a:chExt cx="652964" cy="38137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tangle 10"/>
            <p:cNvSpPr/>
            <p:nvPr/>
          </p:nvSpPr>
          <p:spPr>
            <a:xfrm>
              <a:off x="4460403" y="1959733"/>
              <a:ext cx="216372" cy="271704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44031" y="1959733"/>
              <a:ext cx="216372" cy="27170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76775" y="1959733"/>
              <a:ext cx="216372" cy="27170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44031" y="1473958"/>
              <a:ext cx="216372" cy="4857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flipV="1">
              <a:off x="4244031" y="4676775"/>
              <a:ext cx="649116" cy="485775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0"/>
            <p:cNvSpPr/>
            <p:nvPr/>
          </p:nvSpPr>
          <p:spPr>
            <a:xfrm flipV="1">
              <a:off x="4244030" y="4676774"/>
              <a:ext cx="321025" cy="481088"/>
            </a:xfrm>
            <a:custGeom>
              <a:avLst/>
              <a:gdLst>
                <a:gd name="connsiteX0" fmla="*/ 0 w 216372"/>
                <a:gd name="connsiteY0" fmla="*/ 485775 h 485775"/>
                <a:gd name="connsiteX1" fmla="*/ 108186 w 216372"/>
                <a:gd name="connsiteY1" fmla="*/ 0 h 485775"/>
                <a:gd name="connsiteX2" fmla="*/ 216372 w 216372"/>
                <a:gd name="connsiteY2" fmla="*/ 485775 h 485775"/>
                <a:gd name="connsiteX3" fmla="*/ 0 w 216372"/>
                <a:gd name="connsiteY3" fmla="*/ 485775 h 485775"/>
                <a:gd name="connsiteX0" fmla="*/ 0 w 333340"/>
                <a:gd name="connsiteY0" fmla="*/ 499560 h 499560"/>
                <a:gd name="connsiteX1" fmla="*/ 333340 w 333340"/>
                <a:gd name="connsiteY1" fmla="*/ 0 h 499560"/>
                <a:gd name="connsiteX2" fmla="*/ 216372 w 333340"/>
                <a:gd name="connsiteY2" fmla="*/ 499560 h 499560"/>
                <a:gd name="connsiteX3" fmla="*/ 0 w 333340"/>
                <a:gd name="connsiteY3" fmla="*/ 499560 h 499560"/>
                <a:gd name="connsiteX0" fmla="*/ 0 w 290237"/>
                <a:gd name="connsiteY0" fmla="*/ 508797 h 508797"/>
                <a:gd name="connsiteX1" fmla="*/ 290237 w 290237"/>
                <a:gd name="connsiteY1" fmla="*/ 0 h 508797"/>
                <a:gd name="connsiteX2" fmla="*/ 216372 w 290237"/>
                <a:gd name="connsiteY2" fmla="*/ 508797 h 508797"/>
                <a:gd name="connsiteX3" fmla="*/ 0 w 290237"/>
                <a:gd name="connsiteY3" fmla="*/ 508797 h 508797"/>
                <a:gd name="connsiteX0" fmla="*/ 0 w 321025"/>
                <a:gd name="connsiteY0" fmla="*/ 481088 h 481088"/>
                <a:gd name="connsiteX1" fmla="*/ 321025 w 321025"/>
                <a:gd name="connsiteY1" fmla="*/ 0 h 481088"/>
                <a:gd name="connsiteX2" fmla="*/ 216372 w 321025"/>
                <a:gd name="connsiteY2" fmla="*/ 481088 h 481088"/>
                <a:gd name="connsiteX3" fmla="*/ 0 w 321025"/>
                <a:gd name="connsiteY3" fmla="*/ 481088 h 48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025" h="481088">
                  <a:moveTo>
                    <a:pt x="0" y="481088"/>
                  </a:moveTo>
                  <a:lnTo>
                    <a:pt x="321025" y="0"/>
                  </a:lnTo>
                  <a:lnTo>
                    <a:pt x="216372" y="481088"/>
                  </a:lnTo>
                  <a:lnTo>
                    <a:pt x="0" y="48108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1"/>
            <p:cNvSpPr/>
            <p:nvPr/>
          </p:nvSpPr>
          <p:spPr>
            <a:xfrm flipV="1">
              <a:off x="4569091" y="4676772"/>
              <a:ext cx="324056" cy="490278"/>
            </a:xfrm>
            <a:custGeom>
              <a:avLst/>
              <a:gdLst>
                <a:gd name="connsiteX0" fmla="*/ 0 w 216372"/>
                <a:gd name="connsiteY0" fmla="*/ 485775 h 485775"/>
                <a:gd name="connsiteX1" fmla="*/ 108186 w 216372"/>
                <a:gd name="connsiteY1" fmla="*/ 0 h 485775"/>
                <a:gd name="connsiteX2" fmla="*/ 216372 w 216372"/>
                <a:gd name="connsiteY2" fmla="*/ 485775 h 485775"/>
                <a:gd name="connsiteX3" fmla="*/ 0 w 216372"/>
                <a:gd name="connsiteY3" fmla="*/ 485775 h 485775"/>
                <a:gd name="connsiteX0" fmla="*/ 126158 w 342530"/>
                <a:gd name="connsiteY0" fmla="*/ 508750 h 508750"/>
                <a:gd name="connsiteX1" fmla="*/ 0 w 342530"/>
                <a:gd name="connsiteY1" fmla="*/ 0 h 508750"/>
                <a:gd name="connsiteX2" fmla="*/ 342530 w 342530"/>
                <a:gd name="connsiteY2" fmla="*/ 508750 h 508750"/>
                <a:gd name="connsiteX3" fmla="*/ 126158 w 342530"/>
                <a:gd name="connsiteY3" fmla="*/ 508750 h 508750"/>
                <a:gd name="connsiteX0" fmla="*/ 73818 w 290190"/>
                <a:gd name="connsiteY0" fmla="*/ 502593 h 502593"/>
                <a:gd name="connsiteX1" fmla="*/ 0 w 290190"/>
                <a:gd name="connsiteY1" fmla="*/ 0 h 502593"/>
                <a:gd name="connsiteX2" fmla="*/ 290190 w 290190"/>
                <a:gd name="connsiteY2" fmla="*/ 502593 h 502593"/>
                <a:gd name="connsiteX3" fmla="*/ 73818 w 290190"/>
                <a:gd name="connsiteY3" fmla="*/ 502593 h 502593"/>
                <a:gd name="connsiteX0" fmla="*/ 107684 w 324056"/>
                <a:gd name="connsiteY0" fmla="*/ 490278 h 490278"/>
                <a:gd name="connsiteX1" fmla="*/ 0 w 324056"/>
                <a:gd name="connsiteY1" fmla="*/ 0 h 490278"/>
                <a:gd name="connsiteX2" fmla="*/ 324056 w 324056"/>
                <a:gd name="connsiteY2" fmla="*/ 490278 h 490278"/>
                <a:gd name="connsiteX3" fmla="*/ 107684 w 324056"/>
                <a:gd name="connsiteY3" fmla="*/ 490278 h 49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056" h="490278">
                  <a:moveTo>
                    <a:pt x="107684" y="490278"/>
                  </a:moveTo>
                  <a:lnTo>
                    <a:pt x="0" y="0"/>
                  </a:lnTo>
                  <a:lnTo>
                    <a:pt x="324056" y="490278"/>
                  </a:lnTo>
                  <a:lnTo>
                    <a:pt x="107684" y="4902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flipV="1">
              <a:off x="4484220" y="5030738"/>
              <a:ext cx="172412" cy="19143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60403" y="1478646"/>
              <a:ext cx="216372" cy="485775"/>
            </a:xfrm>
            <a:prstGeom prst="rect">
              <a:avLst/>
            </a:prstGeom>
            <a:solidFill>
              <a:srgbClr val="D2A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77088" y="1474975"/>
              <a:ext cx="216372" cy="4857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240496" y="1408476"/>
              <a:ext cx="649117" cy="1403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144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65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15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69" y="30733"/>
            <a:ext cx="5652069" cy="292232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91226" y="536760"/>
            <a:ext cx="4974901" cy="1189292"/>
            <a:chOff x="640698" y="791908"/>
            <a:chExt cx="4974901" cy="138274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F9EDF0F-C82A-48B3-9399-93E30D6B48F6}"/>
                </a:ext>
              </a:extLst>
            </p:cNvPr>
            <p:cNvGrpSpPr/>
            <p:nvPr/>
          </p:nvGrpSpPr>
          <p:grpSpPr>
            <a:xfrm>
              <a:off x="640698" y="791910"/>
              <a:ext cx="4082494" cy="1382738"/>
              <a:chOff x="1543242" y="699188"/>
              <a:chExt cx="4145323" cy="1589648"/>
            </a:xfrm>
          </p:grpSpPr>
          <p:sp>
            <p:nvSpPr>
              <p:cNvPr id="33" name="Freeform: Shape 25">
                <a:extLst>
                  <a:ext uri="{FF2B5EF4-FFF2-40B4-BE49-F238E27FC236}">
                    <a16:creationId xmlns:a16="http://schemas.microsoft.com/office/drawing/2014/main" id="{28D15D18-648A-42E4-BF22-01898E8B0AC0}"/>
                  </a:ext>
                </a:extLst>
              </p:cNvPr>
              <p:cNvSpPr/>
              <p:nvPr/>
            </p:nvSpPr>
            <p:spPr>
              <a:xfrm rot="16200000">
                <a:off x="4522709" y="1122979"/>
                <a:ext cx="1561514" cy="770199"/>
              </a:xfrm>
              <a:custGeom>
                <a:avLst/>
                <a:gdLst>
                  <a:gd name="connsiteX0" fmla="*/ 1561514 w 1561514"/>
                  <a:gd name="connsiteY0" fmla="*/ 0 h 641295"/>
                  <a:gd name="connsiteX1" fmla="*/ 1561514 w 1561514"/>
                  <a:gd name="connsiteY1" fmla="*/ 641295 h 641295"/>
                  <a:gd name="connsiteX2" fmla="*/ 1090247 w 1561514"/>
                  <a:gd name="connsiteY2" fmla="*/ 641295 h 641295"/>
                  <a:gd name="connsiteX3" fmla="*/ 1083959 w 1561514"/>
                  <a:gd name="connsiteY3" fmla="*/ 578925 h 641295"/>
                  <a:gd name="connsiteX4" fmla="*/ 780757 w 1561514"/>
                  <a:gd name="connsiteY4" fmla="*/ 331808 h 641295"/>
                  <a:gd name="connsiteX5" fmla="*/ 477555 w 1561514"/>
                  <a:gd name="connsiteY5" fmla="*/ 578925 h 641295"/>
                  <a:gd name="connsiteX6" fmla="*/ 471267 w 1561514"/>
                  <a:gd name="connsiteY6" fmla="*/ 641295 h 641295"/>
                  <a:gd name="connsiteX7" fmla="*/ 0 w 1561514"/>
                  <a:gd name="connsiteY7" fmla="*/ 641295 h 641295"/>
                  <a:gd name="connsiteX8" fmla="*/ 0 w 1561514"/>
                  <a:gd name="connsiteY8" fmla="*/ 0 h 64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1514" h="641295">
                    <a:moveTo>
                      <a:pt x="1561514" y="0"/>
                    </a:moveTo>
                    <a:lnTo>
                      <a:pt x="1561514" y="641295"/>
                    </a:lnTo>
                    <a:lnTo>
                      <a:pt x="1090247" y="641295"/>
                    </a:lnTo>
                    <a:lnTo>
                      <a:pt x="1083959" y="578925"/>
                    </a:lnTo>
                    <a:cubicBezTo>
                      <a:pt x="1055100" y="437896"/>
                      <a:pt x="930318" y="331808"/>
                      <a:pt x="780757" y="331808"/>
                    </a:cubicBezTo>
                    <a:cubicBezTo>
                      <a:pt x="631196" y="331808"/>
                      <a:pt x="506413" y="437896"/>
                      <a:pt x="477555" y="578925"/>
                    </a:cubicBezTo>
                    <a:lnTo>
                      <a:pt x="471267" y="641295"/>
                    </a:lnTo>
                    <a:lnTo>
                      <a:pt x="0" y="641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4A22F80-88B5-42CC-B09D-C7930205BCCA}"/>
                  </a:ext>
                </a:extLst>
              </p:cNvPr>
              <p:cNvGrpSpPr/>
              <p:nvPr/>
            </p:nvGrpSpPr>
            <p:grpSpPr>
              <a:xfrm>
                <a:off x="1543242" y="699188"/>
                <a:ext cx="3914382" cy="1561514"/>
                <a:chOff x="777702" y="1039430"/>
                <a:chExt cx="3914382" cy="1561514"/>
              </a:xfrm>
            </p:grpSpPr>
            <p:sp>
              <p:nvSpPr>
                <p:cNvPr id="35" name="Freeform: Shape 9">
                  <a:extLst>
                    <a:ext uri="{FF2B5EF4-FFF2-40B4-BE49-F238E27FC236}">
                      <a16:creationId xmlns:a16="http://schemas.microsoft.com/office/drawing/2014/main" id="{8A9B883D-EF96-429C-A314-F138863FD1A4}"/>
                    </a:ext>
                  </a:extLst>
                </p:cNvPr>
                <p:cNvSpPr/>
                <p:nvPr/>
              </p:nvSpPr>
              <p:spPr>
                <a:xfrm rot="16200000">
                  <a:off x="1954136" y="-137004"/>
                  <a:ext cx="1561514" cy="3914382"/>
                </a:xfrm>
                <a:custGeom>
                  <a:avLst/>
                  <a:gdLst>
                    <a:gd name="connsiteX0" fmla="*/ 1561514 w 1561514"/>
                    <a:gd name="connsiteY0" fmla="*/ 260258 h 3914382"/>
                    <a:gd name="connsiteX1" fmla="*/ 1561514 w 1561514"/>
                    <a:gd name="connsiteY1" fmla="*/ 3914382 h 3914382"/>
                    <a:gd name="connsiteX2" fmla="*/ 1090247 w 1561514"/>
                    <a:gd name="connsiteY2" fmla="*/ 3914382 h 3914382"/>
                    <a:gd name="connsiteX3" fmla="*/ 1083959 w 1561514"/>
                    <a:gd name="connsiteY3" fmla="*/ 3852012 h 3914382"/>
                    <a:gd name="connsiteX4" fmla="*/ 780757 w 1561514"/>
                    <a:gd name="connsiteY4" fmla="*/ 3604895 h 3914382"/>
                    <a:gd name="connsiteX5" fmla="*/ 477555 w 1561514"/>
                    <a:gd name="connsiteY5" fmla="*/ 3852012 h 3914382"/>
                    <a:gd name="connsiteX6" fmla="*/ 471267 w 1561514"/>
                    <a:gd name="connsiteY6" fmla="*/ 3914382 h 3914382"/>
                    <a:gd name="connsiteX7" fmla="*/ 0 w 1561514"/>
                    <a:gd name="connsiteY7" fmla="*/ 3914382 h 3914382"/>
                    <a:gd name="connsiteX8" fmla="*/ 0 w 1561514"/>
                    <a:gd name="connsiteY8" fmla="*/ 260258 h 3914382"/>
                    <a:gd name="connsiteX9" fmla="*/ 260258 w 1561514"/>
                    <a:gd name="connsiteY9" fmla="*/ 0 h 3914382"/>
                    <a:gd name="connsiteX10" fmla="*/ 1301256 w 1561514"/>
                    <a:gd name="connsiteY10" fmla="*/ 0 h 3914382"/>
                    <a:gd name="connsiteX11" fmla="*/ 1561514 w 1561514"/>
                    <a:gd name="connsiteY11" fmla="*/ 260258 h 39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61514" h="3914382">
                      <a:moveTo>
                        <a:pt x="1561514" y="260258"/>
                      </a:moveTo>
                      <a:lnTo>
                        <a:pt x="1561514" y="3914382"/>
                      </a:lnTo>
                      <a:lnTo>
                        <a:pt x="1090247" y="3914382"/>
                      </a:lnTo>
                      <a:lnTo>
                        <a:pt x="1083959" y="3852012"/>
                      </a:lnTo>
                      <a:cubicBezTo>
                        <a:pt x="1055100" y="3710983"/>
                        <a:pt x="930318" y="3604895"/>
                        <a:pt x="780757" y="3604895"/>
                      </a:cubicBezTo>
                      <a:cubicBezTo>
                        <a:pt x="631196" y="3604895"/>
                        <a:pt x="506413" y="3710983"/>
                        <a:pt x="477555" y="3852012"/>
                      </a:cubicBezTo>
                      <a:lnTo>
                        <a:pt x="471267" y="3914382"/>
                      </a:lnTo>
                      <a:lnTo>
                        <a:pt x="0" y="3914382"/>
                      </a:lnTo>
                      <a:lnTo>
                        <a:pt x="0" y="260258"/>
                      </a:lnTo>
                      <a:cubicBezTo>
                        <a:pt x="0" y="116521"/>
                        <a:pt x="116521" y="0"/>
                        <a:pt x="260258" y="0"/>
                      </a:cubicBezTo>
                      <a:lnTo>
                        <a:pt x="1301256" y="0"/>
                      </a:lnTo>
                      <a:cubicBezTo>
                        <a:pt x="1444993" y="0"/>
                        <a:pt x="1561514" y="116521"/>
                        <a:pt x="1561514" y="26025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A6E8"/>
                    </a:gs>
                    <a:gs pos="100000">
                      <a:srgbClr val="0066CC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: Shape 8">
                  <a:extLst>
                    <a:ext uri="{FF2B5EF4-FFF2-40B4-BE49-F238E27FC236}">
                      <a16:creationId xmlns:a16="http://schemas.microsoft.com/office/drawing/2014/main" id="{C328BB9E-BA83-4487-A40C-3640C9EA6DB8}"/>
                    </a:ext>
                  </a:extLst>
                </p:cNvPr>
                <p:cNvSpPr/>
                <p:nvPr/>
              </p:nvSpPr>
              <p:spPr>
                <a:xfrm rot="16200000">
                  <a:off x="2224374" y="-16821"/>
                  <a:ext cx="1261403" cy="3674013"/>
                </a:xfrm>
                <a:custGeom>
                  <a:avLst/>
                  <a:gdLst>
                    <a:gd name="connsiteX0" fmla="*/ 1261403 w 1261403"/>
                    <a:gd name="connsiteY0" fmla="*/ 210238 h 3674013"/>
                    <a:gd name="connsiteX1" fmla="*/ 1261403 w 1261403"/>
                    <a:gd name="connsiteY1" fmla="*/ 3674013 h 3674013"/>
                    <a:gd name="connsiteX2" fmla="*/ 940190 w 1261403"/>
                    <a:gd name="connsiteY2" fmla="*/ 3674013 h 3674013"/>
                    <a:gd name="connsiteX3" fmla="*/ 933902 w 1261403"/>
                    <a:gd name="connsiteY3" fmla="*/ 3611645 h 3674013"/>
                    <a:gd name="connsiteX4" fmla="*/ 630700 w 1261403"/>
                    <a:gd name="connsiteY4" fmla="*/ 3364528 h 3674013"/>
                    <a:gd name="connsiteX5" fmla="*/ 327498 w 1261403"/>
                    <a:gd name="connsiteY5" fmla="*/ 3611645 h 3674013"/>
                    <a:gd name="connsiteX6" fmla="*/ 321211 w 1261403"/>
                    <a:gd name="connsiteY6" fmla="*/ 3674013 h 3674013"/>
                    <a:gd name="connsiteX7" fmla="*/ 0 w 1261403"/>
                    <a:gd name="connsiteY7" fmla="*/ 3674013 h 3674013"/>
                    <a:gd name="connsiteX8" fmla="*/ 0 w 1261403"/>
                    <a:gd name="connsiteY8" fmla="*/ 210238 h 3674013"/>
                    <a:gd name="connsiteX9" fmla="*/ 210238 w 1261403"/>
                    <a:gd name="connsiteY9" fmla="*/ 0 h 3674013"/>
                    <a:gd name="connsiteX10" fmla="*/ 1051165 w 1261403"/>
                    <a:gd name="connsiteY10" fmla="*/ 0 h 3674013"/>
                    <a:gd name="connsiteX11" fmla="*/ 1261403 w 1261403"/>
                    <a:gd name="connsiteY11" fmla="*/ 210238 h 3674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1403" h="3674013">
                      <a:moveTo>
                        <a:pt x="1261403" y="210238"/>
                      </a:moveTo>
                      <a:lnTo>
                        <a:pt x="1261403" y="3674013"/>
                      </a:lnTo>
                      <a:lnTo>
                        <a:pt x="940190" y="3674013"/>
                      </a:lnTo>
                      <a:lnTo>
                        <a:pt x="933902" y="3611645"/>
                      </a:lnTo>
                      <a:cubicBezTo>
                        <a:pt x="905044" y="3470616"/>
                        <a:pt x="780261" y="3364528"/>
                        <a:pt x="630700" y="3364528"/>
                      </a:cubicBezTo>
                      <a:cubicBezTo>
                        <a:pt x="481139" y="3364528"/>
                        <a:pt x="356357" y="3470616"/>
                        <a:pt x="327498" y="3611645"/>
                      </a:cubicBezTo>
                      <a:lnTo>
                        <a:pt x="321211" y="3674013"/>
                      </a:lnTo>
                      <a:lnTo>
                        <a:pt x="0" y="3674013"/>
                      </a:lnTo>
                      <a:lnTo>
                        <a:pt x="0" y="210238"/>
                      </a:lnTo>
                      <a:cubicBezTo>
                        <a:pt x="0" y="94127"/>
                        <a:pt x="94127" y="0"/>
                        <a:pt x="210238" y="0"/>
                      </a:cubicBezTo>
                      <a:lnTo>
                        <a:pt x="1051165" y="0"/>
                      </a:lnTo>
                      <a:cubicBezTo>
                        <a:pt x="1167276" y="0"/>
                        <a:pt x="1261403" y="94127"/>
                        <a:pt x="1261403" y="210238"/>
                      </a:cubicBezTo>
                      <a:close/>
                    </a:path>
                  </a:pathLst>
                </a:cu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Left Bracket 12">
                  <a:extLst>
                    <a:ext uri="{FF2B5EF4-FFF2-40B4-BE49-F238E27FC236}">
                      <a16:creationId xmlns:a16="http://schemas.microsoft.com/office/drawing/2014/main" id="{9A036B36-32C2-451B-BCB8-E0DF87143723}"/>
                    </a:ext>
                  </a:extLst>
                </p:cNvPr>
                <p:cNvSpPr/>
                <p:nvPr/>
              </p:nvSpPr>
              <p:spPr>
                <a:xfrm>
                  <a:off x="903184" y="1092183"/>
                  <a:ext cx="3788898" cy="1434903"/>
                </a:xfrm>
                <a:custGeom>
                  <a:avLst/>
                  <a:gdLst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74013" h="1434903" stroke="0" extrusionOk="0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  <a:lnTo>
                        <a:pt x="3674013" y="1434903"/>
                      </a:lnTo>
                      <a:close/>
                    </a:path>
                    <a:path w="3674013" h="1434903" fill="none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</a:path>
                  </a:pathLst>
                </a:custGeom>
                <a:ln w="9525">
                  <a:solidFill>
                    <a:schemeClr val="bg1">
                      <a:lumMod val="9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 flipH="1">
              <a:off x="1760546" y="791908"/>
              <a:ext cx="3855053" cy="1358266"/>
              <a:chOff x="777702" y="1039430"/>
              <a:chExt cx="3914382" cy="1561514"/>
            </a:xfrm>
          </p:grpSpPr>
          <p:sp>
            <p:nvSpPr>
              <p:cNvPr id="52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1536893" y="689592"/>
            <a:ext cx="2780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3429000"/>
            <a:ext cx="70713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বৈশ্বিক উষ্ণায়নের প্রভাবে কী কী ক্ষতি হচ্ছে তার একটি তালিকা তৈরি করে আনবে।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943525" y="3929799"/>
            <a:ext cx="6032554" cy="1898544"/>
            <a:chOff x="5413659" y="1364860"/>
            <a:chExt cx="3922676" cy="12133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22676" cy="1213343"/>
              <a:chOff x="3119461" y="2798299"/>
              <a:chExt cx="3922676" cy="1213343"/>
            </a:xfrm>
          </p:grpSpPr>
          <p:sp>
            <p:nvSpPr>
              <p:cNvPr id="8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10702" y="3177235"/>
                <a:ext cx="1210370" cy="452501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9119200" y="1549336"/>
              <a:ext cx="118060" cy="76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7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593721" y="1642793"/>
              <a:ext cx="3110052" cy="767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B050"/>
                  </a:solidFill>
                </a:rPr>
                <a:t>সবাইকে</a:t>
              </a:r>
              <a:r>
                <a:rPr lang="en-US" sz="7200" b="1" dirty="0">
                  <a:solidFill>
                    <a:srgbClr val="00B050"/>
                  </a:solidFill>
                </a:rPr>
                <a:t> </a:t>
              </a:r>
              <a:r>
                <a:rPr lang="en-US" sz="7200" b="1" dirty="0" err="1">
                  <a:solidFill>
                    <a:srgbClr val="00B050"/>
                  </a:solidFill>
                </a:rPr>
                <a:t>ধন্যবাদ</a:t>
              </a:r>
              <a:endParaRPr lang="en-US" sz="7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517238" y="3630316"/>
            <a:ext cx="6338797" cy="2455379"/>
            <a:chOff x="1543242" y="699188"/>
            <a:chExt cx="4051069" cy="1569211"/>
          </a:xfrm>
        </p:grpSpPr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428455" y="1102542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52400" y="152400"/>
            <a:ext cx="11887200" cy="6477000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43640" y="1080896"/>
            <a:ext cx="4790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লাগাই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বাঁচাই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3345" y="4536531"/>
            <a:ext cx="5201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সমাপ্ত  </a:t>
            </a:r>
            <a:endParaRPr lang="en-US" sz="44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50" y="164692"/>
            <a:ext cx="6004029" cy="3248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564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1"/>
    </mc:Choice>
    <mc:Fallback xmlns="">
      <p:transition spd="slow" advTm="4161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 p14:bounceEnd="50000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26" y="1791713"/>
            <a:ext cx="2381518" cy="2381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40" y="1891599"/>
            <a:ext cx="2465455" cy="24654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24" y="1858008"/>
            <a:ext cx="2408723" cy="24087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51" y="1858008"/>
            <a:ext cx="2381518" cy="238151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69087" y="1704085"/>
            <a:ext cx="8350810" cy="2927371"/>
            <a:chOff x="1669087" y="1704085"/>
            <a:chExt cx="8350810" cy="2927371"/>
          </a:xfrm>
        </p:grpSpPr>
        <p:grpSp>
          <p:nvGrpSpPr>
            <p:cNvPr id="5" name="Group 4"/>
            <p:cNvGrpSpPr/>
            <p:nvPr/>
          </p:nvGrpSpPr>
          <p:grpSpPr>
            <a:xfrm>
              <a:off x="8691354" y="3937869"/>
              <a:ext cx="965494" cy="693587"/>
              <a:chOff x="8691354" y="3937869"/>
              <a:chExt cx="965494" cy="693587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CC38CAD-54DA-4452-AF9A-254B8EAA17C8}"/>
                  </a:ext>
                </a:extLst>
              </p:cNvPr>
              <p:cNvSpPr/>
              <p:nvPr/>
            </p:nvSpPr>
            <p:spPr>
              <a:xfrm>
                <a:off x="8691354" y="4235255"/>
                <a:ext cx="425943" cy="396201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21E940E-D850-4D51-9D1F-F941B740FED9}"/>
                  </a:ext>
                </a:extLst>
              </p:cNvPr>
              <p:cNvSpPr/>
              <p:nvPr/>
            </p:nvSpPr>
            <p:spPr>
              <a:xfrm>
                <a:off x="9023140" y="3937869"/>
                <a:ext cx="633708" cy="60218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669087" y="1704085"/>
              <a:ext cx="8350810" cy="2779801"/>
              <a:chOff x="1669087" y="1704085"/>
              <a:chExt cx="8350810" cy="2779801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CA0F592-6DCF-49B7-B640-04E8095FA820}"/>
                  </a:ext>
                </a:extLst>
              </p:cNvPr>
              <p:cNvSpPr/>
              <p:nvPr/>
            </p:nvSpPr>
            <p:spPr>
              <a:xfrm>
                <a:off x="2195220" y="3900884"/>
                <a:ext cx="463119" cy="52063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18" name="Rectangle: Rounded Corners 8">
                <a:extLst>
                  <a:ext uri="{FF2B5EF4-FFF2-40B4-BE49-F238E27FC236}">
                    <a16:creationId xmlns:a16="http://schemas.microsoft.com/office/drawing/2014/main" id="{7CC38CAD-54DA-4452-AF9A-254B8EAA17C8}"/>
                  </a:ext>
                </a:extLst>
              </p:cNvPr>
              <p:cNvSpPr/>
              <p:nvPr/>
            </p:nvSpPr>
            <p:spPr>
              <a:xfrm>
                <a:off x="9117297" y="1704085"/>
                <a:ext cx="435225" cy="43131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E9F26B6-E410-4A1E-BC00-8C24BE9DFC85}"/>
                  </a:ext>
                </a:extLst>
              </p:cNvPr>
              <p:cNvSpPr/>
              <p:nvPr/>
            </p:nvSpPr>
            <p:spPr>
              <a:xfrm>
                <a:off x="2256188" y="2408723"/>
                <a:ext cx="7541525" cy="185800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8000">
                    <a:srgbClr val="820016"/>
                  </a:gs>
                  <a:gs pos="100000">
                    <a:srgbClr val="F36385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80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সবাইকে শুভেচ্ছা</a:t>
                </a: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4425D84-B665-40F7-8AD7-766B21077764}"/>
                  </a:ext>
                </a:extLst>
              </p:cNvPr>
              <p:cNvSpPr/>
              <p:nvPr/>
            </p:nvSpPr>
            <p:spPr>
              <a:xfrm>
                <a:off x="1669087" y="3802184"/>
                <a:ext cx="657466" cy="68170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19BB92E-08ED-4A6B-BAF9-102D0C6F0AFF}"/>
                  </a:ext>
                </a:extLst>
              </p:cNvPr>
              <p:cNvSpPr/>
              <p:nvPr/>
            </p:nvSpPr>
            <p:spPr>
              <a:xfrm>
                <a:off x="1807988" y="3281549"/>
                <a:ext cx="657466" cy="61933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16" name="Rectangle: Rounded Corners 6">
                <a:extLst>
                  <a:ext uri="{FF2B5EF4-FFF2-40B4-BE49-F238E27FC236}">
                    <a16:creationId xmlns:a16="http://schemas.microsoft.com/office/drawing/2014/main" id="{821E940E-D850-4D51-9D1F-F941B740FED9}"/>
                  </a:ext>
                </a:extLst>
              </p:cNvPr>
              <p:cNvSpPr/>
              <p:nvPr/>
            </p:nvSpPr>
            <p:spPr>
              <a:xfrm>
                <a:off x="8844410" y="2006939"/>
                <a:ext cx="617295" cy="64558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Rectangle: Rounded Corners 6">
                <a:extLst>
                  <a:ext uri="{FF2B5EF4-FFF2-40B4-BE49-F238E27FC236}">
                    <a16:creationId xmlns:a16="http://schemas.microsoft.com/office/drawing/2014/main" id="{821E940E-D850-4D51-9D1F-F941B740FED9}"/>
                  </a:ext>
                </a:extLst>
              </p:cNvPr>
              <p:cNvSpPr/>
              <p:nvPr/>
            </p:nvSpPr>
            <p:spPr>
              <a:xfrm>
                <a:off x="9362431" y="1891599"/>
                <a:ext cx="657466" cy="63246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05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0.42865 -0.25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2" y="-126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36237 0.371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185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0.4276 0.375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187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0.37044 -0.24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29" y="-121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0EF4FE46-24F0-4F9E-878D-EA10179068E3}"/>
              </a:ext>
            </a:extLst>
          </p:cNvPr>
          <p:cNvSpPr/>
          <p:nvPr/>
        </p:nvSpPr>
        <p:spPr>
          <a:xfrm>
            <a:off x="1519859" y="1600200"/>
            <a:ext cx="3657600" cy="3657600"/>
          </a:xfrm>
          <a:prstGeom prst="ellipse">
            <a:avLst/>
          </a:prstGeom>
          <a:solidFill>
            <a:srgbClr val="383A46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ircle: Hollow 6">
            <a:extLst>
              <a:ext uri="{FF2B5EF4-FFF2-40B4-BE49-F238E27FC236}">
                <a16:creationId xmlns:a16="http://schemas.microsoft.com/office/drawing/2014/main" id="{499FC8D8-16E8-42AC-8C28-E0F852FDAB2E}"/>
              </a:ext>
            </a:extLst>
          </p:cNvPr>
          <p:cNvSpPr/>
          <p:nvPr/>
        </p:nvSpPr>
        <p:spPr>
          <a:xfrm>
            <a:off x="1717813" y="1828800"/>
            <a:ext cx="3200400" cy="3200400"/>
          </a:xfrm>
          <a:prstGeom prst="donut">
            <a:avLst>
              <a:gd name="adj" fmla="val 10987"/>
            </a:avLst>
          </a:prstGeom>
          <a:solidFill>
            <a:srgbClr val="585A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474A96-0E48-45CD-9C91-0698218D5354}"/>
              </a:ext>
            </a:extLst>
          </p:cNvPr>
          <p:cNvGrpSpPr/>
          <p:nvPr/>
        </p:nvGrpSpPr>
        <p:grpSpPr>
          <a:xfrm>
            <a:off x="5213176" y="1686822"/>
            <a:ext cx="742071" cy="742071"/>
            <a:chOff x="5213176" y="1686822"/>
            <a:chExt cx="742071" cy="74207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4CEC3FD-3CA2-4999-B32F-FFBFDF46174A}"/>
                </a:ext>
              </a:extLst>
            </p:cNvPr>
            <p:cNvSpPr/>
            <p:nvPr/>
          </p:nvSpPr>
          <p:spPr>
            <a:xfrm>
              <a:off x="5213176" y="1686822"/>
              <a:ext cx="742071" cy="742071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7" name="Graphic 21" descr="User network">
              <a:extLst>
                <a:ext uri="{FF2B5EF4-FFF2-40B4-BE49-F238E27FC236}">
                  <a16:creationId xmlns:a16="http://schemas.microsoft.com/office/drawing/2014/main" id="{892D4E10-7D90-4063-B3AD-DECDC7AC0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75413" y="1829257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616B64-E94D-48EF-8B26-F5F074BEE370}"/>
              </a:ext>
            </a:extLst>
          </p:cNvPr>
          <p:cNvGrpSpPr/>
          <p:nvPr/>
        </p:nvGrpSpPr>
        <p:grpSpPr>
          <a:xfrm>
            <a:off x="4236624" y="858296"/>
            <a:ext cx="742071" cy="742071"/>
            <a:chOff x="4236624" y="858296"/>
            <a:chExt cx="742071" cy="74207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AEF7AA1-0DEA-4478-89D5-AEE0A537C7B2}"/>
                </a:ext>
              </a:extLst>
            </p:cNvPr>
            <p:cNvSpPr/>
            <p:nvPr/>
          </p:nvSpPr>
          <p:spPr>
            <a:xfrm>
              <a:off x="4236624" y="858296"/>
              <a:ext cx="742071" cy="7420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23" descr="Business Growth">
              <a:extLst>
                <a:ext uri="{FF2B5EF4-FFF2-40B4-BE49-F238E27FC236}">
                  <a16:creationId xmlns:a16="http://schemas.microsoft.com/office/drawing/2014/main" id="{31F69C6B-4E94-4A96-83AF-F19AC2BC3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43373" y="1012970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521069-C993-4808-88F5-01C24B56811A}"/>
              </a:ext>
            </a:extLst>
          </p:cNvPr>
          <p:cNvGrpSpPr/>
          <p:nvPr/>
        </p:nvGrpSpPr>
        <p:grpSpPr>
          <a:xfrm>
            <a:off x="5563110" y="3057964"/>
            <a:ext cx="742071" cy="742071"/>
            <a:chOff x="5563110" y="3057964"/>
            <a:chExt cx="742071" cy="74207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43284E-6F04-4D58-B238-CC668A1601BB}"/>
                </a:ext>
              </a:extLst>
            </p:cNvPr>
            <p:cNvSpPr/>
            <p:nvPr/>
          </p:nvSpPr>
          <p:spPr>
            <a:xfrm>
              <a:off x="5563110" y="3057964"/>
              <a:ext cx="742071" cy="742071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7" name="Graphic 25" descr="Presentation with media">
              <a:extLst>
                <a:ext uri="{FF2B5EF4-FFF2-40B4-BE49-F238E27FC236}">
                  <a16:creationId xmlns:a16="http://schemas.microsoft.com/office/drawing/2014/main" id="{DF828DDC-36B9-414A-8869-15A18AF82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97869" y="3202631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85DAE3F-90E1-4B19-A8D1-490FFFF25351}"/>
              </a:ext>
            </a:extLst>
          </p:cNvPr>
          <p:cNvGrpSpPr/>
          <p:nvPr/>
        </p:nvGrpSpPr>
        <p:grpSpPr>
          <a:xfrm>
            <a:off x="4236625" y="5115364"/>
            <a:ext cx="742071" cy="742071"/>
            <a:chOff x="4236625" y="5115364"/>
            <a:chExt cx="742071" cy="74207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26E5049-F6AF-4B1C-B039-54C7F40B7978}"/>
                </a:ext>
              </a:extLst>
            </p:cNvPr>
            <p:cNvSpPr/>
            <p:nvPr/>
          </p:nvSpPr>
          <p:spPr>
            <a:xfrm>
              <a:off x="4236625" y="5115364"/>
              <a:ext cx="742071" cy="74207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Graphic 27" descr="Trophy">
              <a:extLst>
                <a:ext uri="{FF2B5EF4-FFF2-40B4-BE49-F238E27FC236}">
                  <a16:creationId xmlns:a16="http://schemas.microsoft.com/office/drawing/2014/main" id="{F7F212A8-F006-4EC1-BC66-C32D728E5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383961" y="5255178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CF4464-ED40-4559-B336-56AC175984E0}"/>
              </a:ext>
            </a:extLst>
          </p:cNvPr>
          <p:cNvGrpSpPr/>
          <p:nvPr/>
        </p:nvGrpSpPr>
        <p:grpSpPr>
          <a:xfrm>
            <a:off x="5129994" y="4282696"/>
            <a:ext cx="742071" cy="742071"/>
            <a:chOff x="5129994" y="4282696"/>
            <a:chExt cx="742071" cy="74207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77CE203-9F0D-4E5B-B6B9-4B26B4A82063}"/>
                </a:ext>
              </a:extLst>
            </p:cNvPr>
            <p:cNvSpPr/>
            <p:nvPr/>
          </p:nvSpPr>
          <p:spPr>
            <a:xfrm>
              <a:off x="5129994" y="4282696"/>
              <a:ext cx="742071" cy="742071"/>
            </a:xfrm>
            <a:prstGeom prst="ellipse">
              <a:avLst/>
            </a:prstGeom>
            <a:solidFill>
              <a:srgbClr val="0099CC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3" name="Graphic 29" descr="Medal">
              <a:extLst>
                <a:ext uri="{FF2B5EF4-FFF2-40B4-BE49-F238E27FC236}">
                  <a16:creationId xmlns:a16="http://schemas.microsoft.com/office/drawing/2014/main" id="{6A742891-3815-4E1E-972C-68A29FC62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89931" y="4425131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4" name="Rectangle: Top Corners Rounded 30">
            <a:extLst>
              <a:ext uri="{FF2B5EF4-FFF2-40B4-BE49-F238E27FC236}">
                <a16:creationId xmlns:a16="http://schemas.microsoft.com/office/drawing/2014/main" id="{47613275-7462-4FB5-8B72-38A76921F51A}"/>
              </a:ext>
            </a:extLst>
          </p:cNvPr>
          <p:cNvSpPr/>
          <p:nvPr/>
        </p:nvSpPr>
        <p:spPr>
          <a:xfrm rot="16200000">
            <a:off x="6564648" y="847862"/>
            <a:ext cx="6077247" cy="5177457"/>
          </a:xfrm>
          <a:prstGeom prst="round2SameRect">
            <a:avLst>
              <a:gd name="adj1" fmla="val 4080"/>
              <a:gd name="adj2" fmla="val 0"/>
            </a:avLst>
          </a:prstGeom>
          <a:solidFill>
            <a:srgbClr val="434552"/>
          </a:solidFill>
          <a:ln>
            <a:noFill/>
          </a:ln>
          <a:effectLst>
            <a:outerShdw blurRad="2032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C3AA5B-9719-4127-998D-173444299584}"/>
              </a:ext>
            </a:extLst>
          </p:cNvPr>
          <p:cNvGrpSpPr/>
          <p:nvPr/>
        </p:nvGrpSpPr>
        <p:grpSpPr>
          <a:xfrm>
            <a:off x="7710911" y="661398"/>
            <a:ext cx="3861259" cy="754235"/>
            <a:chOff x="7710911" y="727658"/>
            <a:chExt cx="3861259" cy="75423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792448-1F1F-4101-8C4C-F2F2CC1AE509}"/>
                </a:ext>
              </a:extLst>
            </p:cNvPr>
            <p:cNvSpPr txBox="1"/>
            <p:nvPr/>
          </p:nvSpPr>
          <p:spPr>
            <a:xfrm>
              <a:off x="7929281" y="727658"/>
              <a:ext cx="3642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3300"/>
                  </a:solidFill>
                  <a:latin typeface="Century Gothic" panose="020B0502020202020204" pitchFamily="34" charset="0"/>
                </a:rPr>
                <a:t>ABU HASAN</a:t>
              </a:r>
              <a:endParaRPr lang="en-US" sz="4000" b="1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8AE6163-ADC7-4764-84D8-D82FFA8786FC}"/>
                </a:ext>
              </a:extLst>
            </p:cNvPr>
            <p:cNvCxnSpPr/>
            <p:nvPr/>
          </p:nvCxnSpPr>
          <p:spPr>
            <a:xfrm>
              <a:off x="7710911" y="1481893"/>
              <a:ext cx="375607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26F8281-5952-49DE-A7FB-4E3C1E821622}"/>
              </a:ext>
            </a:extLst>
          </p:cNvPr>
          <p:cNvGrpSpPr/>
          <p:nvPr/>
        </p:nvGrpSpPr>
        <p:grpSpPr>
          <a:xfrm>
            <a:off x="7669697" y="1857701"/>
            <a:ext cx="3797288" cy="769806"/>
            <a:chOff x="7669697" y="712087"/>
            <a:chExt cx="3797288" cy="76980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7C0E855-0EAF-429A-AB66-864371A3DA0B}"/>
                </a:ext>
              </a:extLst>
            </p:cNvPr>
            <p:cNvSpPr txBox="1"/>
            <p:nvPr/>
          </p:nvSpPr>
          <p:spPr>
            <a:xfrm>
              <a:off x="7669697" y="712087"/>
              <a:ext cx="3756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C00CC"/>
                  </a:solidFill>
                  <a:latin typeface="Century Gothic" panose="020B0502020202020204" pitchFamily="34" charset="0"/>
                </a:rPr>
                <a:t>ASSISTANT TEACHER</a:t>
              </a:r>
              <a:endParaRPr lang="en-US" sz="2800" b="1" dirty="0">
                <a:solidFill>
                  <a:srgbClr val="CC00CC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00ED0B3-C8D5-4A48-B458-839E79B9C4E7}"/>
                </a:ext>
              </a:extLst>
            </p:cNvPr>
            <p:cNvCxnSpPr/>
            <p:nvPr/>
          </p:nvCxnSpPr>
          <p:spPr>
            <a:xfrm>
              <a:off x="7710911" y="1481893"/>
              <a:ext cx="375607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FF627FA-93A2-4594-B2FD-EEFF9ECB7BC5}"/>
              </a:ext>
            </a:extLst>
          </p:cNvPr>
          <p:cNvGrpSpPr/>
          <p:nvPr/>
        </p:nvGrpSpPr>
        <p:grpSpPr>
          <a:xfrm>
            <a:off x="7603874" y="3175481"/>
            <a:ext cx="4293702" cy="707886"/>
            <a:chOff x="7653329" y="817993"/>
            <a:chExt cx="3756074" cy="70788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88E4FF-904B-4192-9814-1D5CEB21E033}"/>
                </a:ext>
              </a:extLst>
            </p:cNvPr>
            <p:cNvSpPr txBox="1"/>
            <p:nvPr/>
          </p:nvSpPr>
          <p:spPr>
            <a:xfrm>
              <a:off x="7653329" y="817993"/>
              <a:ext cx="3756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BIJBAG GOVT. PRIMARY SCHOOL</a:t>
              </a:r>
              <a:endParaRPr lang="en-US" sz="2000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E49814A-0408-4EF8-976F-B553D420097A}"/>
                </a:ext>
              </a:extLst>
            </p:cNvPr>
            <p:cNvCxnSpPr/>
            <p:nvPr/>
          </p:nvCxnSpPr>
          <p:spPr>
            <a:xfrm>
              <a:off x="7710911" y="1481893"/>
              <a:ext cx="3604860" cy="43986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57195D6-5B4B-41DD-82C8-75323681E661}"/>
              </a:ext>
            </a:extLst>
          </p:cNvPr>
          <p:cNvGrpSpPr/>
          <p:nvPr/>
        </p:nvGrpSpPr>
        <p:grpSpPr>
          <a:xfrm>
            <a:off x="7710911" y="4258381"/>
            <a:ext cx="3756074" cy="792874"/>
            <a:chOff x="7710911" y="689019"/>
            <a:chExt cx="3756074" cy="79287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045F73B-C64E-4C23-8404-AD2E8ED1CE60}"/>
                </a:ext>
              </a:extLst>
            </p:cNvPr>
            <p:cNvSpPr txBox="1"/>
            <p:nvPr/>
          </p:nvSpPr>
          <p:spPr>
            <a:xfrm>
              <a:off x="7710911" y="689019"/>
              <a:ext cx="37148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99CC"/>
                  </a:solidFill>
                  <a:latin typeface="Century Gothic" panose="020B0502020202020204" pitchFamily="34" charset="0"/>
                </a:rPr>
                <a:t>SENBAG, NOAKHALI</a:t>
              </a:r>
              <a:endParaRPr lang="en-US" sz="2800" b="1" dirty="0">
                <a:solidFill>
                  <a:srgbClr val="0099CC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A051779-FE41-4FE6-B117-E74DDF52D15A}"/>
                </a:ext>
              </a:extLst>
            </p:cNvPr>
            <p:cNvCxnSpPr/>
            <p:nvPr/>
          </p:nvCxnSpPr>
          <p:spPr>
            <a:xfrm>
              <a:off x="7710911" y="1481893"/>
              <a:ext cx="375607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43A226-76C8-4BB8-B830-DA9F7BEEC71E}"/>
              </a:ext>
            </a:extLst>
          </p:cNvPr>
          <p:cNvGrpSpPr/>
          <p:nvPr/>
        </p:nvGrpSpPr>
        <p:grpSpPr>
          <a:xfrm>
            <a:off x="7710911" y="5470256"/>
            <a:ext cx="4079631" cy="638805"/>
            <a:chOff x="7710911" y="689019"/>
            <a:chExt cx="4079631" cy="63880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E74AF66-1BE4-4718-A231-130ADFCC73E2}"/>
                </a:ext>
              </a:extLst>
            </p:cNvPr>
            <p:cNvSpPr txBox="1"/>
            <p:nvPr/>
          </p:nvSpPr>
          <p:spPr>
            <a:xfrm>
              <a:off x="7710911" y="689019"/>
              <a:ext cx="32215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33CC33"/>
                  </a:solidFill>
                  <a:latin typeface="Century Gothic" panose="020B0502020202020204" pitchFamily="34" charset="0"/>
                </a:rPr>
                <a:t>mdabuhasan47@gmail.com</a:t>
              </a:r>
              <a:endParaRPr lang="en-US" sz="1600" b="1" dirty="0">
                <a:solidFill>
                  <a:srgbClr val="33CC3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354DA37-21A2-4976-B2CA-3F8625FFF1AE}"/>
                </a:ext>
              </a:extLst>
            </p:cNvPr>
            <p:cNvSpPr txBox="1"/>
            <p:nvPr/>
          </p:nvSpPr>
          <p:spPr>
            <a:xfrm>
              <a:off x="7710911" y="1020047"/>
              <a:ext cx="4079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01672014710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9D1362C-3DEF-465A-B100-5259D816C85B}"/>
              </a:ext>
            </a:extLst>
          </p:cNvPr>
          <p:cNvGrpSpPr/>
          <p:nvPr/>
        </p:nvGrpSpPr>
        <p:grpSpPr>
          <a:xfrm>
            <a:off x="3178277" y="1828800"/>
            <a:ext cx="1739936" cy="3195967"/>
            <a:chOff x="3178277" y="1828800"/>
            <a:chExt cx="1739936" cy="319596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51" name="Freeform: Shape 9">
              <a:extLst>
                <a:ext uri="{FF2B5EF4-FFF2-40B4-BE49-F238E27FC236}">
                  <a16:creationId xmlns:a16="http://schemas.microsoft.com/office/drawing/2014/main" id="{88FE8DEC-4922-4960-9DA3-44567B5AA51A}"/>
                </a:ext>
              </a:extLst>
            </p:cNvPr>
            <p:cNvSpPr/>
            <p:nvPr/>
          </p:nvSpPr>
          <p:spPr>
            <a:xfrm>
              <a:off x="3405809" y="1833233"/>
              <a:ext cx="1512404" cy="3191534"/>
            </a:xfrm>
            <a:custGeom>
              <a:avLst/>
              <a:gdLst>
                <a:gd name="connsiteX0" fmla="*/ 0 w 1512404"/>
                <a:gd name="connsiteY0" fmla="*/ 0 h 3191534"/>
                <a:gd name="connsiteX1" fmla="*/ 75815 w 1512404"/>
                <a:gd name="connsiteY1" fmla="*/ 3829 h 3191534"/>
                <a:gd name="connsiteX2" fmla="*/ 1512404 w 1512404"/>
                <a:gd name="connsiteY2" fmla="*/ 1595767 h 3191534"/>
                <a:gd name="connsiteX3" fmla="*/ 75815 w 1512404"/>
                <a:gd name="connsiteY3" fmla="*/ 3187706 h 3191534"/>
                <a:gd name="connsiteX4" fmla="*/ 0 w 1512404"/>
                <a:gd name="connsiteY4" fmla="*/ 3191534 h 3191534"/>
                <a:gd name="connsiteX5" fmla="*/ 0 w 1512404"/>
                <a:gd name="connsiteY5" fmla="*/ 2839906 h 3191534"/>
                <a:gd name="connsiteX6" fmla="*/ 39863 w 1512404"/>
                <a:gd name="connsiteY6" fmla="*/ 2837893 h 3191534"/>
                <a:gd name="connsiteX7" fmla="*/ 1160776 w 1512404"/>
                <a:gd name="connsiteY7" fmla="*/ 1595767 h 3191534"/>
                <a:gd name="connsiteX8" fmla="*/ 39863 w 1512404"/>
                <a:gd name="connsiteY8" fmla="*/ 353641 h 3191534"/>
                <a:gd name="connsiteX9" fmla="*/ 0 w 1512404"/>
                <a:gd name="connsiteY9" fmla="*/ 351629 h 319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404" h="3191534">
                  <a:moveTo>
                    <a:pt x="0" y="0"/>
                  </a:moveTo>
                  <a:lnTo>
                    <a:pt x="75815" y="3829"/>
                  </a:lnTo>
                  <a:cubicBezTo>
                    <a:pt x="882726" y="85775"/>
                    <a:pt x="1512404" y="767237"/>
                    <a:pt x="1512404" y="1595767"/>
                  </a:cubicBezTo>
                  <a:cubicBezTo>
                    <a:pt x="1512404" y="2424298"/>
                    <a:pt x="882726" y="3105759"/>
                    <a:pt x="75815" y="3187706"/>
                  </a:cubicBezTo>
                  <a:lnTo>
                    <a:pt x="0" y="3191534"/>
                  </a:lnTo>
                  <a:lnTo>
                    <a:pt x="0" y="2839906"/>
                  </a:lnTo>
                  <a:lnTo>
                    <a:pt x="39863" y="2837893"/>
                  </a:lnTo>
                  <a:cubicBezTo>
                    <a:pt x="669463" y="2773954"/>
                    <a:pt x="1160776" y="2242236"/>
                    <a:pt x="1160776" y="1595767"/>
                  </a:cubicBezTo>
                  <a:cubicBezTo>
                    <a:pt x="1160776" y="949298"/>
                    <a:pt x="669463" y="417581"/>
                    <a:pt x="39863" y="353641"/>
                  </a:cubicBezTo>
                  <a:lnTo>
                    <a:pt x="0" y="351629"/>
                  </a:lnTo>
                  <a:close/>
                </a:path>
              </a:pathLst>
            </a:custGeom>
            <a:gradFill>
              <a:gsLst>
                <a:gs pos="0">
                  <a:srgbClr val="FFB343"/>
                </a:gs>
                <a:gs pos="47000">
                  <a:srgbClr val="FE9031"/>
                </a:gs>
                <a:gs pos="97000">
                  <a:srgbClr val="FB4C3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51134C0-857E-48FC-B0C7-FAB0B29218F5}"/>
                </a:ext>
              </a:extLst>
            </p:cNvPr>
            <p:cNvSpPr/>
            <p:nvPr/>
          </p:nvSpPr>
          <p:spPr>
            <a:xfrm>
              <a:off x="3178277" y="4667865"/>
              <a:ext cx="407841" cy="356902"/>
            </a:xfrm>
            <a:prstGeom prst="ellipse">
              <a:avLst/>
            </a:prstGeom>
            <a:solidFill>
              <a:srgbClr val="FB53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82E9A2B-0BB1-418A-8390-C191C805C985}"/>
                </a:ext>
              </a:extLst>
            </p:cNvPr>
            <p:cNvSpPr/>
            <p:nvPr/>
          </p:nvSpPr>
          <p:spPr>
            <a:xfrm>
              <a:off x="3221623" y="1828800"/>
              <a:ext cx="407841" cy="356902"/>
            </a:xfrm>
            <a:prstGeom prst="ellipse">
              <a:avLst/>
            </a:prstGeom>
            <a:solidFill>
              <a:srgbClr val="FFB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1937239-14F7-49EB-87B4-16D101B10698}"/>
              </a:ext>
            </a:extLst>
          </p:cNvPr>
          <p:cNvGrpSpPr/>
          <p:nvPr/>
        </p:nvGrpSpPr>
        <p:grpSpPr>
          <a:xfrm>
            <a:off x="0" y="-10849"/>
            <a:ext cx="3383136" cy="6868849"/>
            <a:chOff x="0" y="-10849"/>
            <a:chExt cx="3383136" cy="6868849"/>
          </a:xfrm>
        </p:grpSpPr>
        <p:sp>
          <p:nvSpPr>
            <p:cNvPr id="55" name="Freeform: Shape 12">
              <a:extLst>
                <a:ext uri="{FF2B5EF4-FFF2-40B4-BE49-F238E27FC236}">
                  <a16:creationId xmlns:a16="http://schemas.microsoft.com/office/drawing/2014/main" id="{9B6282F0-38B8-4D75-9DC8-A9BDD6C16A78}"/>
                </a:ext>
              </a:extLst>
            </p:cNvPr>
            <p:cNvSpPr/>
            <p:nvPr/>
          </p:nvSpPr>
          <p:spPr>
            <a:xfrm>
              <a:off x="0" y="0"/>
              <a:ext cx="3200400" cy="6858000"/>
            </a:xfrm>
            <a:custGeom>
              <a:avLst/>
              <a:gdLst>
                <a:gd name="connsiteX0" fmla="*/ 0 w 3200400"/>
                <a:gd name="connsiteY0" fmla="*/ 0 h 6858000"/>
                <a:gd name="connsiteX1" fmla="*/ 3200400 w 3200400"/>
                <a:gd name="connsiteY1" fmla="*/ 0 h 6858000"/>
                <a:gd name="connsiteX2" fmla="*/ 3200400 w 3200400"/>
                <a:gd name="connsiteY2" fmla="*/ 1377539 h 6858000"/>
                <a:gd name="connsiteX3" fmla="*/ 3107656 w 3200400"/>
                <a:gd name="connsiteY3" fmla="*/ 1382222 h 6858000"/>
                <a:gd name="connsiteX4" fmla="*/ 1260613 w 3200400"/>
                <a:gd name="connsiteY4" fmla="*/ 3429000 h 6858000"/>
                <a:gd name="connsiteX5" fmla="*/ 3107656 w 3200400"/>
                <a:gd name="connsiteY5" fmla="*/ 5475778 h 6858000"/>
                <a:gd name="connsiteX6" fmla="*/ 3200400 w 3200400"/>
                <a:gd name="connsiteY6" fmla="*/ 5480461 h 6858000"/>
                <a:gd name="connsiteX7" fmla="*/ 3200400 w 3200400"/>
                <a:gd name="connsiteY7" fmla="*/ 6858000 h 6858000"/>
                <a:gd name="connsiteX8" fmla="*/ 0 w 3200400"/>
                <a:gd name="connsiteY8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0400" h="6858000">
                  <a:moveTo>
                    <a:pt x="0" y="0"/>
                  </a:moveTo>
                  <a:lnTo>
                    <a:pt x="3200400" y="0"/>
                  </a:lnTo>
                  <a:lnTo>
                    <a:pt x="3200400" y="1377539"/>
                  </a:lnTo>
                  <a:lnTo>
                    <a:pt x="3107656" y="1382222"/>
                  </a:lnTo>
                  <a:cubicBezTo>
                    <a:pt x="2070199" y="1487582"/>
                    <a:pt x="1260613" y="2363746"/>
                    <a:pt x="1260613" y="3429000"/>
                  </a:cubicBezTo>
                  <a:cubicBezTo>
                    <a:pt x="1260613" y="4494254"/>
                    <a:pt x="2070199" y="5370419"/>
                    <a:pt x="3107656" y="5475778"/>
                  </a:cubicBezTo>
                  <a:lnTo>
                    <a:pt x="3200400" y="5480461"/>
                  </a:lnTo>
                  <a:lnTo>
                    <a:pt x="32004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43455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69">
              <a:extLst>
                <a:ext uri="{FF2B5EF4-FFF2-40B4-BE49-F238E27FC236}">
                  <a16:creationId xmlns:a16="http://schemas.microsoft.com/office/drawing/2014/main" id="{27EE67E2-1D75-48B0-BF8F-F2BDC2DB16D8}"/>
                </a:ext>
              </a:extLst>
            </p:cNvPr>
            <p:cNvSpPr/>
            <p:nvPr/>
          </p:nvSpPr>
          <p:spPr>
            <a:xfrm>
              <a:off x="2846315" y="-10849"/>
              <a:ext cx="536821" cy="1371600"/>
            </a:xfrm>
            <a:prstGeom prst="roundRect">
              <a:avLst>
                <a:gd name="adj" fmla="val 42873"/>
              </a:avLst>
            </a:prstGeom>
            <a:solidFill>
              <a:srgbClr val="434552"/>
            </a:solidFill>
            <a:ln>
              <a:solidFill>
                <a:srgbClr val="434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70">
              <a:extLst>
                <a:ext uri="{FF2B5EF4-FFF2-40B4-BE49-F238E27FC236}">
                  <a16:creationId xmlns:a16="http://schemas.microsoft.com/office/drawing/2014/main" id="{36151C23-E7EA-481B-8F7D-1F65E223D76F}"/>
                </a:ext>
              </a:extLst>
            </p:cNvPr>
            <p:cNvSpPr/>
            <p:nvPr/>
          </p:nvSpPr>
          <p:spPr>
            <a:xfrm>
              <a:off x="2841674" y="5480427"/>
              <a:ext cx="536821" cy="1371600"/>
            </a:xfrm>
            <a:prstGeom prst="roundRect">
              <a:avLst>
                <a:gd name="adj" fmla="val 42873"/>
              </a:avLst>
            </a:prstGeom>
            <a:solidFill>
              <a:srgbClr val="434552"/>
            </a:solidFill>
            <a:ln>
              <a:solidFill>
                <a:srgbClr val="434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26" y="1839816"/>
            <a:ext cx="2658625" cy="388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0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2192000" cy="64207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0A3EA3-202D-4B9D-A4D8-1143FF4B446B}"/>
              </a:ext>
            </a:extLst>
          </p:cNvPr>
          <p:cNvSpPr txBox="1"/>
          <p:nvPr/>
        </p:nvSpPr>
        <p:spPr>
          <a:xfrm>
            <a:off x="4267200" y="911874"/>
            <a:ext cx="3185652" cy="707886"/>
          </a:xfrm>
          <a:prstGeom prst="rect">
            <a:avLst/>
          </a:prstGeom>
          <a:solidFill>
            <a:srgbClr val="E9692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BA54CD-9B1B-471D-AAD2-46CFBEF4649A}"/>
              </a:ext>
            </a:extLst>
          </p:cNvPr>
          <p:cNvSpPr txBox="1"/>
          <p:nvPr/>
        </p:nvSpPr>
        <p:spPr>
          <a:xfrm>
            <a:off x="1918963" y="2303034"/>
            <a:ext cx="53174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2121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pPr algn="ctr"/>
            <a:r>
              <a:rPr lang="bn-IN" sz="4400" b="1" dirty="0">
                <a:solidFill>
                  <a:srgbClr val="2121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4400" b="1" dirty="0">
                <a:solidFill>
                  <a:srgbClr val="2121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গ্রিন হাউজ </a:t>
            </a:r>
            <a:r>
              <a:rPr lang="bn-IN" sz="4400" b="1" dirty="0" smtClean="0">
                <a:solidFill>
                  <a:srgbClr val="2121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400" b="1" dirty="0" smtClean="0">
              <a:solidFill>
                <a:srgbClr val="21215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2121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b="1" dirty="0" smtClean="0">
                <a:solidFill>
                  <a:srgbClr val="2121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১২</a:t>
            </a:r>
          </a:p>
          <a:p>
            <a:pPr algn="ctr"/>
            <a:r>
              <a:rPr lang="en-US" sz="4400" b="1" dirty="0" err="1" smtClean="0">
                <a:solidFill>
                  <a:srgbClr val="2121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b="1" dirty="0" smtClean="0">
                <a:solidFill>
                  <a:srgbClr val="2121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82</a:t>
            </a:r>
            <a:endParaRPr lang="bn-IN" sz="4400" b="1" dirty="0">
              <a:solidFill>
                <a:srgbClr val="21215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881650"/>
            <a:ext cx="2667000" cy="3463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513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41" y="1751158"/>
            <a:ext cx="5175420" cy="34304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63493" y="494164"/>
            <a:ext cx="522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পর্যবেক্ষণ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5805" y="5534138"/>
            <a:ext cx="6972921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ঘরগুলো দেখা যাচ্ছে, সেগুলো কিসের তৈরি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2296" y="5567021"/>
            <a:ext cx="2649715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কাঁচের তৈরি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2740" y="5501255"/>
            <a:ext cx="5680252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কাঁচের তৈরি এই ঘরগুলোর নাম 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2467" y="5468372"/>
            <a:ext cx="2449372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গ্রিন হাউজ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2" y="1107612"/>
            <a:ext cx="5320207" cy="4459409"/>
          </a:xfrm>
          <a:prstGeom prst="roundRect">
            <a:avLst>
              <a:gd name="adj" fmla="val 37904"/>
            </a:avLst>
          </a:prstGeom>
        </p:spPr>
      </p:pic>
    </p:spTree>
    <p:extLst>
      <p:ext uri="{BB962C8B-B14F-4D97-AF65-F5344CB8AC3E}">
        <p14:creationId xmlns:p14="http://schemas.microsoft.com/office/powerpoint/2010/main" val="419282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43100" y="29376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838200"/>
            <a:ext cx="6705600" cy="5620649"/>
          </a:xfrm>
          <a:custGeom>
            <a:avLst/>
            <a:gdLst>
              <a:gd name="connsiteX0" fmla="*/ 0 w 4238625"/>
              <a:gd name="connsiteY0" fmla="*/ 0 h 3552825"/>
              <a:gd name="connsiteX1" fmla="*/ 4238625 w 4238625"/>
              <a:gd name="connsiteY1" fmla="*/ 0 h 3552825"/>
              <a:gd name="connsiteX2" fmla="*/ 4238625 w 4238625"/>
              <a:gd name="connsiteY2" fmla="*/ 2743200 h 3552825"/>
              <a:gd name="connsiteX3" fmla="*/ 3590925 w 4238625"/>
              <a:gd name="connsiteY3" fmla="*/ 3352800 h 3552825"/>
              <a:gd name="connsiteX4" fmla="*/ 3604084 w 4238625"/>
              <a:gd name="connsiteY4" fmla="*/ 3475656 h 3552825"/>
              <a:gd name="connsiteX5" fmla="*/ 3629536 w 4238625"/>
              <a:gd name="connsiteY5" fmla="*/ 3552825 h 3552825"/>
              <a:gd name="connsiteX6" fmla="*/ 0 w 4238625"/>
              <a:gd name="connsiteY6" fmla="*/ 3552825 h 355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625" h="3552825">
                <a:moveTo>
                  <a:pt x="0" y="0"/>
                </a:moveTo>
                <a:lnTo>
                  <a:pt x="4238625" y="0"/>
                </a:lnTo>
                <a:lnTo>
                  <a:pt x="4238625" y="2743200"/>
                </a:lnTo>
                <a:cubicBezTo>
                  <a:pt x="3880910" y="2743200"/>
                  <a:pt x="3590925" y="3016127"/>
                  <a:pt x="3590925" y="3352800"/>
                </a:cubicBezTo>
                <a:cubicBezTo>
                  <a:pt x="3590925" y="3394884"/>
                  <a:pt x="3595456" y="3435972"/>
                  <a:pt x="3604084" y="3475656"/>
                </a:cubicBezTo>
                <a:lnTo>
                  <a:pt x="3629536" y="3552825"/>
                </a:lnTo>
                <a:lnTo>
                  <a:pt x="0" y="3552825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5029201"/>
            <a:ext cx="12420600" cy="1604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9" y="288317"/>
            <a:ext cx="2401602" cy="47408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43200" y="1357080"/>
            <a:ext cx="30588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>
                <a:solidFill>
                  <a:srgbClr val="2121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গ্রিন হাউজ প্রভাব</a:t>
            </a:r>
            <a:endParaRPr lang="en-US" sz="4400" b="1" dirty="0">
              <a:solidFill>
                <a:srgbClr val="21215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3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1BDBC00-902C-43B2-9211-D5D373D311D6}"/>
              </a:ext>
            </a:extLst>
          </p:cNvPr>
          <p:cNvSpPr/>
          <p:nvPr/>
        </p:nvSpPr>
        <p:spPr>
          <a:xfrm rot="439804">
            <a:off x="4759803" y="927363"/>
            <a:ext cx="3545017" cy="934816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1372782" y="658886"/>
            <a:ext cx="3452552" cy="1123905"/>
            <a:chOff x="5413659" y="1364860"/>
            <a:chExt cx="3914383" cy="122682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1"/>
              <a:chOff x="3119461" y="2798299"/>
              <a:chExt cx="3914383" cy="1226821"/>
            </a:xfrm>
          </p:grpSpPr>
          <p:sp>
            <p:nvSpPr>
              <p:cNvPr id="77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1" y="3192198"/>
                <a:ext cx="1213344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8912737" y="1642793"/>
              <a:ext cx="3690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860052" y="1496318"/>
              <a:ext cx="2878761" cy="1007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5400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1238399" y="559016"/>
            <a:ext cx="3656245" cy="1303935"/>
            <a:chOff x="1543242" y="699188"/>
            <a:chExt cx="4145323" cy="1589648"/>
          </a:xfrm>
        </p:grpSpPr>
        <p:sp>
          <p:nvSpPr>
            <p:cNvPr id="80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82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152400" y="152400"/>
            <a:ext cx="118872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1BDBC00-902C-43B2-9211-D5D373D311D6}"/>
              </a:ext>
            </a:extLst>
          </p:cNvPr>
          <p:cNvSpPr/>
          <p:nvPr/>
        </p:nvSpPr>
        <p:spPr>
          <a:xfrm rot="439804">
            <a:off x="4012394" y="2668224"/>
            <a:ext cx="2723762" cy="718252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1372782" y="2290255"/>
            <a:ext cx="2755259" cy="898077"/>
            <a:chOff x="5428783" y="1341361"/>
            <a:chExt cx="3914383" cy="127589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28783" y="1341361"/>
              <a:ext cx="3914383" cy="1250319"/>
              <a:chOff x="3134585" y="2774800"/>
              <a:chExt cx="3914383" cy="1250319"/>
            </a:xfrm>
          </p:grpSpPr>
          <p:sp>
            <p:nvSpPr>
              <p:cNvPr id="61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85105" y="1424280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8787871" y="1545347"/>
              <a:ext cx="442750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673523" y="1436661"/>
              <a:ext cx="3010486" cy="1180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গ্রিন হাউজ গ্যাস কী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বলতে 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bn-BD" sz="240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4" name="Freeform: Shape 25">
            <a:extLst>
              <a:ext uri="{FF2B5EF4-FFF2-40B4-BE49-F238E27FC236}">
                <a16:creationId xmlns:a16="http://schemas.microsoft.com/office/drawing/2014/main" id="{28D15D18-648A-42E4-BF22-01898E8B0AC0}"/>
              </a:ext>
            </a:extLst>
          </p:cNvPr>
          <p:cNvSpPr/>
          <p:nvPr/>
        </p:nvSpPr>
        <p:spPr>
          <a:xfrm rot="16200000">
            <a:off x="3367208" y="2476639"/>
            <a:ext cx="1099119" cy="542128"/>
          </a:xfrm>
          <a:custGeom>
            <a:avLst/>
            <a:gdLst>
              <a:gd name="connsiteX0" fmla="*/ 1561514 w 1561514"/>
              <a:gd name="connsiteY0" fmla="*/ 0 h 641295"/>
              <a:gd name="connsiteX1" fmla="*/ 1561514 w 1561514"/>
              <a:gd name="connsiteY1" fmla="*/ 641295 h 641295"/>
              <a:gd name="connsiteX2" fmla="*/ 1090247 w 1561514"/>
              <a:gd name="connsiteY2" fmla="*/ 641295 h 641295"/>
              <a:gd name="connsiteX3" fmla="*/ 1083959 w 1561514"/>
              <a:gd name="connsiteY3" fmla="*/ 578925 h 641295"/>
              <a:gd name="connsiteX4" fmla="*/ 780757 w 1561514"/>
              <a:gd name="connsiteY4" fmla="*/ 331808 h 641295"/>
              <a:gd name="connsiteX5" fmla="*/ 477555 w 1561514"/>
              <a:gd name="connsiteY5" fmla="*/ 578925 h 641295"/>
              <a:gd name="connsiteX6" fmla="*/ 471267 w 1561514"/>
              <a:gd name="connsiteY6" fmla="*/ 641295 h 641295"/>
              <a:gd name="connsiteX7" fmla="*/ 0 w 1561514"/>
              <a:gd name="connsiteY7" fmla="*/ 641295 h 641295"/>
              <a:gd name="connsiteX8" fmla="*/ 0 w 1561514"/>
              <a:gd name="connsiteY8" fmla="*/ 0 h 64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514" h="641295">
                <a:moveTo>
                  <a:pt x="1561514" y="0"/>
                </a:moveTo>
                <a:lnTo>
                  <a:pt x="1561514" y="641295"/>
                </a:lnTo>
                <a:lnTo>
                  <a:pt x="1090247" y="641295"/>
                </a:lnTo>
                <a:lnTo>
                  <a:pt x="1083959" y="578925"/>
                </a:lnTo>
                <a:cubicBezTo>
                  <a:pt x="1055100" y="437896"/>
                  <a:pt x="930318" y="331808"/>
                  <a:pt x="780757" y="331808"/>
                </a:cubicBezTo>
                <a:cubicBezTo>
                  <a:pt x="631196" y="331808"/>
                  <a:pt x="506413" y="437896"/>
                  <a:pt x="477555" y="578925"/>
                </a:cubicBezTo>
                <a:lnTo>
                  <a:pt x="471267" y="641295"/>
                </a:lnTo>
                <a:lnTo>
                  <a:pt x="0" y="64129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A22F80-88B5-42CC-B09D-C7930205BCCA}"/>
              </a:ext>
            </a:extLst>
          </p:cNvPr>
          <p:cNvGrpSpPr/>
          <p:nvPr/>
        </p:nvGrpSpPr>
        <p:grpSpPr>
          <a:xfrm>
            <a:off x="1270018" y="2178341"/>
            <a:ext cx="2755258" cy="1099119"/>
            <a:chOff x="777702" y="1039430"/>
            <a:chExt cx="3914382" cy="1561514"/>
          </a:xfrm>
        </p:grpSpPr>
        <p:sp>
          <p:nvSpPr>
            <p:cNvPr id="66" name="Freeform: Shape 9">
              <a:extLst>
                <a:ext uri="{FF2B5EF4-FFF2-40B4-BE49-F238E27FC236}">
                  <a16:creationId xmlns:a16="http://schemas.microsoft.com/office/drawing/2014/main" id="{8A9B883D-EF96-429C-A314-F138863FD1A4}"/>
                </a:ext>
              </a:extLst>
            </p:cNvPr>
            <p:cNvSpPr/>
            <p:nvPr/>
          </p:nvSpPr>
          <p:spPr>
            <a:xfrm rot="16200000">
              <a:off x="1954136" y="-137004"/>
              <a:ext cx="1561514" cy="3914382"/>
            </a:xfrm>
            <a:custGeom>
              <a:avLst/>
              <a:gdLst>
                <a:gd name="connsiteX0" fmla="*/ 1561514 w 1561514"/>
                <a:gd name="connsiteY0" fmla="*/ 260258 h 3914382"/>
                <a:gd name="connsiteX1" fmla="*/ 1561514 w 1561514"/>
                <a:gd name="connsiteY1" fmla="*/ 3914382 h 3914382"/>
                <a:gd name="connsiteX2" fmla="*/ 1090247 w 1561514"/>
                <a:gd name="connsiteY2" fmla="*/ 3914382 h 3914382"/>
                <a:gd name="connsiteX3" fmla="*/ 1083959 w 1561514"/>
                <a:gd name="connsiteY3" fmla="*/ 3852012 h 3914382"/>
                <a:gd name="connsiteX4" fmla="*/ 780757 w 1561514"/>
                <a:gd name="connsiteY4" fmla="*/ 3604895 h 3914382"/>
                <a:gd name="connsiteX5" fmla="*/ 477555 w 1561514"/>
                <a:gd name="connsiteY5" fmla="*/ 3852012 h 3914382"/>
                <a:gd name="connsiteX6" fmla="*/ 471267 w 1561514"/>
                <a:gd name="connsiteY6" fmla="*/ 3914382 h 3914382"/>
                <a:gd name="connsiteX7" fmla="*/ 0 w 1561514"/>
                <a:gd name="connsiteY7" fmla="*/ 3914382 h 3914382"/>
                <a:gd name="connsiteX8" fmla="*/ 0 w 1561514"/>
                <a:gd name="connsiteY8" fmla="*/ 260258 h 3914382"/>
                <a:gd name="connsiteX9" fmla="*/ 260258 w 1561514"/>
                <a:gd name="connsiteY9" fmla="*/ 0 h 3914382"/>
                <a:gd name="connsiteX10" fmla="*/ 1301256 w 1561514"/>
                <a:gd name="connsiteY10" fmla="*/ 0 h 3914382"/>
                <a:gd name="connsiteX11" fmla="*/ 1561514 w 1561514"/>
                <a:gd name="connsiteY11" fmla="*/ 260258 h 391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1514" h="3914382">
                  <a:moveTo>
                    <a:pt x="1561514" y="260258"/>
                  </a:moveTo>
                  <a:lnTo>
                    <a:pt x="1561514" y="3914382"/>
                  </a:lnTo>
                  <a:lnTo>
                    <a:pt x="1090247" y="3914382"/>
                  </a:lnTo>
                  <a:lnTo>
                    <a:pt x="1083959" y="3852012"/>
                  </a:lnTo>
                  <a:cubicBezTo>
                    <a:pt x="1055100" y="3710983"/>
                    <a:pt x="930318" y="3604895"/>
                    <a:pt x="780757" y="3604895"/>
                  </a:cubicBezTo>
                  <a:cubicBezTo>
                    <a:pt x="631196" y="3604895"/>
                    <a:pt x="506413" y="3710983"/>
                    <a:pt x="477555" y="3852012"/>
                  </a:cubicBezTo>
                  <a:lnTo>
                    <a:pt x="471267" y="3914382"/>
                  </a:lnTo>
                  <a:lnTo>
                    <a:pt x="0" y="3914382"/>
                  </a:lnTo>
                  <a:lnTo>
                    <a:pt x="0" y="260258"/>
                  </a:lnTo>
                  <a:cubicBezTo>
                    <a:pt x="0" y="116521"/>
                    <a:pt x="116521" y="0"/>
                    <a:pt x="260258" y="0"/>
                  </a:cubicBezTo>
                  <a:lnTo>
                    <a:pt x="1301256" y="0"/>
                  </a:lnTo>
                  <a:cubicBezTo>
                    <a:pt x="1444993" y="0"/>
                    <a:pt x="1561514" y="116521"/>
                    <a:pt x="1561514" y="26025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3A6E8"/>
                </a:gs>
                <a:gs pos="100000">
                  <a:srgbClr val="0066CC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8">
              <a:extLst>
                <a:ext uri="{FF2B5EF4-FFF2-40B4-BE49-F238E27FC236}">
                  <a16:creationId xmlns:a16="http://schemas.microsoft.com/office/drawing/2014/main" id="{C328BB9E-BA83-4487-A40C-3640C9EA6DB8}"/>
                </a:ext>
              </a:extLst>
            </p:cNvPr>
            <p:cNvSpPr/>
            <p:nvPr/>
          </p:nvSpPr>
          <p:spPr>
            <a:xfrm rot="16200000">
              <a:off x="2224374" y="-16821"/>
              <a:ext cx="1261403" cy="3674013"/>
            </a:xfrm>
            <a:custGeom>
              <a:avLst/>
              <a:gdLst>
                <a:gd name="connsiteX0" fmla="*/ 1261403 w 1261403"/>
                <a:gd name="connsiteY0" fmla="*/ 210238 h 3674013"/>
                <a:gd name="connsiteX1" fmla="*/ 1261403 w 1261403"/>
                <a:gd name="connsiteY1" fmla="*/ 3674013 h 3674013"/>
                <a:gd name="connsiteX2" fmla="*/ 940190 w 1261403"/>
                <a:gd name="connsiteY2" fmla="*/ 3674013 h 3674013"/>
                <a:gd name="connsiteX3" fmla="*/ 933902 w 1261403"/>
                <a:gd name="connsiteY3" fmla="*/ 3611645 h 3674013"/>
                <a:gd name="connsiteX4" fmla="*/ 630700 w 1261403"/>
                <a:gd name="connsiteY4" fmla="*/ 3364528 h 3674013"/>
                <a:gd name="connsiteX5" fmla="*/ 327498 w 1261403"/>
                <a:gd name="connsiteY5" fmla="*/ 3611645 h 3674013"/>
                <a:gd name="connsiteX6" fmla="*/ 321211 w 1261403"/>
                <a:gd name="connsiteY6" fmla="*/ 3674013 h 3674013"/>
                <a:gd name="connsiteX7" fmla="*/ 0 w 1261403"/>
                <a:gd name="connsiteY7" fmla="*/ 3674013 h 3674013"/>
                <a:gd name="connsiteX8" fmla="*/ 0 w 1261403"/>
                <a:gd name="connsiteY8" fmla="*/ 210238 h 3674013"/>
                <a:gd name="connsiteX9" fmla="*/ 210238 w 1261403"/>
                <a:gd name="connsiteY9" fmla="*/ 0 h 3674013"/>
                <a:gd name="connsiteX10" fmla="*/ 1051165 w 1261403"/>
                <a:gd name="connsiteY10" fmla="*/ 0 h 3674013"/>
                <a:gd name="connsiteX11" fmla="*/ 1261403 w 1261403"/>
                <a:gd name="connsiteY11" fmla="*/ 210238 h 367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1403" h="3674013">
                  <a:moveTo>
                    <a:pt x="1261403" y="210238"/>
                  </a:moveTo>
                  <a:lnTo>
                    <a:pt x="1261403" y="3674013"/>
                  </a:lnTo>
                  <a:lnTo>
                    <a:pt x="940190" y="3674013"/>
                  </a:lnTo>
                  <a:lnTo>
                    <a:pt x="933902" y="3611645"/>
                  </a:lnTo>
                  <a:cubicBezTo>
                    <a:pt x="905044" y="3470616"/>
                    <a:pt x="780261" y="3364528"/>
                    <a:pt x="630700" y="3364528"/>
                  </a:cubicBezTo>
                  <a:cubicBezTo>
                    <a:pt x="481139" y="3364528"/>
                    <a:pt x="356357" y="3470616"/>
                    <a:pt x="327498" y="3611645"/>
                  </a:cubicBezTo>
                  <a:lnTo>
                    <a:pt x="321211" y="3674013"/>
                  </a:lnTo>
                  <a:lnTo>
                    <a:pt x="0" y="3674013"/>
                  </a:lnTo>
                  <a:lnTo>
                    <a:pt x="0" y="210238"/>
                  </a:lnTo>
                  <a:cubicBezTo>
                    <a:pt x="0" y="94127"/>
                    <a:pt x="94127" y="0"/>
                    <a:pt x="210238" y="0"/>
                  </a:cubicBezTo>
                  <a:lnTo>
                    <a:pt x="1051165" y="0"/>
                  </a:lnTo>
                  <a:cubicBezTo>
                    <a:pt x="1167276" y="0"/>
                    <a:pt x="1261403" y="94127"/>
                    <a:pt x="1261403" y="210238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Left Bracket 12">
              <a:extLst>
                <a:ext uri="{FF2B5EF4-FFF2-40B4-BE49-F238E27FC236}">
                  <a16:creationId xmlns:a16="http://schemas.microsoft.com/office/drawing/2014/main" id="{9A036B36-32C2-451B-BCB8-E0DF87143723}"/>
                </a:ext>
              </a:extLst>
            </p:cNvPr>
            <p:cNvSpPr/>
            <p:nvPr/>
          </p:nvSpPr>
          <p:spPr>
            <a:xfrm>
              <a:off x="903184" y="1092183"/>
              <a:ext cx="3788898" cy="1434903"/>
            </a:xfrm>
            <a:custGeom>
              <a:avLst/>
              <a:gdLst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  <a:gd name="connsiteX4" fmla="*/ 3674013 w 3674013"/>
                <a:gd name="connsiteY4" fmla="*/ 1434903 h 1434903"/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  <a:gd name="connsiteX4" fmla="*/ 3674013 w 3674013"/>
                <a:gd name="connsiteY4" fmla="*/ 1434903 h 1434903"/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013" h="1434903" stroke="0" extrusionOk="0">
                  <a:moveTo>
                    <a:pt x="3674013" y="1434903"/>
                  </a:moveTo>
                  <a:cubicBezTo>
                    <a:pt x="1644912" y="1434903"/>
                    <a:pt x="0" y="1416003"/>
                    <a:pt x="0" y="1392688"/>
                  </a:cubicBezTo>
                  <a:lnTo>
                    <a:pt x="0" y="42215"/>
                  </a:lnTo>
                  <a:cubicBezTo>
                    <a:pt x="0" y="18900"/>
                    <a:pt x="1644912" y="0"/>
                    <a:pt x="3674013" y="0"/>
                  </a:cubicBezTo>
                  <a:lnTo>
                    <a:pt x="3674013" y="1434903"/>
                  </a:lnTo>
                  <a:close/>
                </a:path>
                <a:path w="3674013" h="1434903" fill="none">
                  <a:moveTo>
                    <a:pt x="3674013" y="1434903"/>
                  </a:moveTo>
                  <a:cubicBezTo>
                    <a:pt x="1644912" y="1434903"/>
                    <a:pt x="0" y="1416003"/>
                    <a:pt x="0" y="1392688"/>
                  </a:cubicBezTo>
                  <a:lnTo>
                    <a:pt x="0" y="42215"/>
                  </a:lnTo>
                  <a:cubicBezTo>
                    <a:pt x="0" y="18900"/>
                    <a:pt x="1644912" y="0"/>
                    <a:pt x="3674013" y="0"/>
                  </a:cubicBezTo>
                </a:path>
              </a:pathLst>
            </a:custGeom>
            <a:ln w="9525"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36A1819-B2E6-4463-837D-56D1EEC9E752}"/>
                </a:ext>
              </a:extLst>
            </p:cNvPr>
            <p:cNvSpPr txBox="1"/>
            <p:nvPr/>
          </p:nvSpPr>
          <p:spPr>
            <a:xfrm>
              <a:off x="1074164" y="1247384"/>
              <a:ext cx="3189445" cy="100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২.১.১</a:t>
              </a:r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166CA381-B8E9-4260-9D4F-654D8D7073F3}"/>
              </a:ext>
            </a:extLst>
          </p:cNvPr>
          <p:cNvSpPr/>
          <p:nvPr/>
        </p:nvSpPr>
        <p:spPr>
          <a:xfrm rot="439804">
            <a:off x="4053522" y="3823148"/>
            <a:ext cx="2723762" cy="718252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4722E80-26B1-49A7-A77F-B1A779C192A3}"/>
              </a:ext>
            </a:extLst>
          </p:cNvPr>
          <p:cNvGrpSpPr/>
          <p:nvPr/>
        </p:nvGrpSpPr>
        <p:grpSpPr>
          <a:xfrm>
            <a:off x="1197946" y="3583886"/>
            <a:ext cx="2932837" cy="863534"/>
            <a:chOff x="5413659" y="1364860"/>
            <a:chExt cx="3914383" cy="122682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361FB6E-41F6-46EC-95A6-2BA02F153227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93" name="Rectangle: Top Corners Rounded 69">
                <a:extLst>
                  <a:ext uri="{FF2B5EF4-FFF2-40B4-BE49-F238E27FC236}">
                    <a16:creationId xmlns:a16="http://schemas.microsoft.com/office/drawing/2014/main" id="{1CD8C1E3-BC7F-4186-82CA-C3C9C095A4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: Shape 70">
                <a:extLst>
                  <a:ext uri="{FF2B5EF4-FFF2-40B4-BE49-F238E27FC236}">
                    <a16:creationId xmlns:a16="http://schemas.microsoft.com/office/drawing/2014/main" id="{CA27B471-0242-4767-BD3A-CB39421E7FE6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99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CFD994F-F7C6-4492-9FDB-2BCAC456E34E}"/>
                </a:ext>
              </a:extLst>
            </p:cNvPr>
            <p:cNvSpPr txBox="1"/>
            <p:nvPr/>
          </p:nvSpPr>
          <p:spPr>
            <a:xfrm>
              <a:off x="8778831" y="1525686"/>
              <a:ext cx="442750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157329B-CD0A-4E8B-918E-A71BB255D9EE}"/>
                </a:ext>
              </a:extLst>
            </p:cNvPr>
            <p:cNvSpPr txBox="1"/>
            <p:nvPr/>
          </p:nvSpPr>
          <p:spPr>
            <a:xfrm>
              <a:off x="5459882" y="1532134"/>
              <a:ext cx="3595430" cy="918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বায়ুমণ্ডল কীভাবে গ্রিন হাউজের মত কাজ করে  </a:t>
              </a:r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96" name="Freeform: Shape 71">
            <a:extLst>
              <a:ext uri="{FF2B5EF4-FFF2-40B4-BE49-F238E27FC236}">
                <a16:creationId xmlns:a16="http://schemas.microsoft.com/office/drawing/2014/main" id="{7B3EAE41-2551-4588-850C-7D16A3944F61}"/>
              </a:ext>
            </a:extLst>
          </p:cNvPr>
          <p:cNvSpPr/>
          <p:nvPr/>
        </p:nvSpPr>
        <p:spPr>
          <a:xfrm rot="16200000">
            <a:off x="3362624" y="3707495"/>
            <a:ext cx="1099120" cy="542128"/>
          </a:xfrm>
          <a:custGeom>
            <a:avLst/>
            <a:gdLst>
              <a:gd name="connsiteX0" fmla="*/ 1561514 w 1561514"/>
              <a:gd name="connsiteY0" fmla="*/ 0 h 641295"/>
              <a:gd name="connsiteX1" fmla="*/ 1561514 w 1561514"/>
              <a:gd name="connsiteY1" fmla="*/ 641295 h 641295"/>
              <a:gd name="connsiteX2" fmla="*/ 1090247 w 1561514"/>
              <a:gd name="connsiteY2" fmla="*/ 641295 h 641295"/>
              <a:gd name="connsiteX3" fmla="*/ 1083959 w 1561514"/>
              <a:gd name="connsiteY3" fmla="*/ 578925 h 641295"/>
              <a:gd name="connsiteX4" fmla="*/ 780757 w 1561514"/>
              <a:gd name="connsiteY4" fmla="*/ 331808 h 641295"/>
              <a:gd name="connsiteX5" fmla="*/ 477555 w 1561514"/>
              <a:gd name="connsiteY5" fmla="*/ 578925 h 641295"/>
              <a:gd name="connsiteX6" fmla="*/ 471267 w 1561514"/>
              <a:gd name="connsiteY6" fmla="*/ 641295 h 641295"/>
              <a:gd name="connsiteX7" fmla="*/ 0 w 1561514"/>
              <a:gd name="connsiteY7" fmla="*/ 641295 h 641295"/>
              <a:gd name="connsiteX8" fmla="*/ 0 w 1561514"/>
              <a:gd name="connsiteY8" fmla="*/ 0 h 64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514" h="641295">
                <a:moveTo>
                  <a:pt x="1561514" y="0"/>
                </a:moveTo>
                <a:lnTo>
                  <a:pt x="1561514" y="641295"/>
                </a:lnTo>
                <a:lnTo>
                  <a:pt x="1090247" y="641295"/>
                </a:lnTo>
                <a:lnTo>
                  <a:pt x="1083959" y="578925"/>
                </a:lnTo>
                <a:cubicBezTo>
                  <a:pt x="1055100" y="437896"/>
                  <a:pt x="930318" y="331808"/>
                  <a:pt x="780757" y="331808"/>
                </a:cubicBezTo>
                <a:cubicBezTo>
                  <a:pt x="631196" y="331808"/>
                  <a:pt x="506413" y="437896"/>
                  <a:pt x="477555" y="578925"/>
                </a:cubicBezTo>
                <a:lnTo>
                  <a:pt x="471267" y="641295"/>
                </a:lnTo>
                <a:lnTo>
                  <a:pt x="0" y="64129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4FEB18D-2DA9-4579-A199-163B41060B92}"/>
              </a:ext>
            </a:extLst>
          </p:cNvPr>
          <p:cNvGrpSpPr/>
          <p:nvPr/>
        </p:nvGrpSpPr>
        <p:grpSpPr>
          <a:xfrm>
            <a:off x="1254546" y="3480307"/>
            <a:ext cx="2755257" cy="1099120"/>
            <a:chOff x="777702" y="1039430"/>
            <a:chExt cx="3914382" cy="1561514"/>
          </a:xfrm>
        </p:grpSpPr>
        <p:sp>
          <p:nvSpPr>
            <p:cNvPr id="98" name="Freeform: Shape 73">
              <a:extLst>
                <a:ext uri="{FF2B5EF4-FFF2-40B4-BE49-F238E27FC236}">
                  <a16:creationId xmlns:a16="http://schemas.microsoft.com/office/drawing/2014/main" id="{03FB26B7-FE60-4082-9BAE-A98F8A0DE121}"/>
                </a:ext>
              </a:extLst>
            </p:cNvPr>
            <p:cNvSpPr/>
            <p:nvPr/>
          </p:nvSpPr>
          <p:spPr>
            <a:xfrm rot="16200000">
              <a:off x="1954136" y="-137004"/>
              <a:ext cx="1561514" cy="3914382"/>
            </a:xfrm>
            <a:custGeom>
              <a:avLst/>
              <a:gdLst>
                <a:gd name="connsiteX0" fmla="*/ 1561514 w 1561514"/>
                <a:gd name="connsiteY0" fmla="*/ 260258 h 3914382"/>
                <a:gd name="connsiteX1" fmla="*/ 1561514 w 1561514"/>
                <a:gd name="connsiteY1" fmla="*/ 3914382 h 3914382"/>
                <a:gd name="connsiteX2" fmla="*/ 1090247 w 1561514"/>
                <a:gd name="connsiteY2" fmla="*/ 3914382 h 3914382"/>
                <a:gd name="connsiteX3" fmla="*/ 1083959 w 1561514"/>
                <a:gd name="connsiteY3" fmla="*/ 3852012 h 3914382"/>
                <a:gd name="connsiteX4" fmla="*/ 780757 w 1561514"/>
                <a:gd name="connsiteY4" fmla="*/ 3604895 h 3914382"/>
                <a:gd name="connsiteX5" fmla="*/ 477555 w 1561514"/>
                <a:gd name="connsiteY5" fmla="*/ 3852012 h 3914382"/>
                <a:gd name="connsiteX6" fmla="*/ 471267 w 1561514"/>
                <a:gd name="connsiteY6" fmla="*/ 3914382 h 3914382"/>
                <a:gd name="connsiteX7" fmla="*/ 0 w 1561514"/>
                <a:gd name="connsiteY7" fmla="*/ 3914382 h 3914382"/>
                <a:gd name="connsiteX8" fmla="*/ 0 w 1561514"/>
                <a:gd name="connsiteY8" fmla="*/ 260258 h 3914382"/>
                <a:gd name="connsiteX9" fmla="*/ 260258 w 1561514"/>
                <a:gd name="connsiteY9" fmla="*/ 0 h 3914382"/>
                <a:gd name="connsiteX10" fmla="*/ 1301256 w 1561514"/>
                <a:gd name="connsiteY10" fmla="*/ 0 h 3914382"/>
                <a:gd name="connsiteX11" fmla="*/ 1561514 w 1561514"/>
                <a:gd name="connsiteY11" fmla="*/ 260258 h 391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1514" h="3914382">
                  <a:moveTo>
                    <a:pt x="1561514" y="260258"/>
                  </a:moveTo>
                  <a:lnTo>
                    <a:pt x="1561514" y="3914382"/>
                  </a:lnTo>
                  <a:lnTo>
                    <a:pt x="1090247" y="3914382"/>
                  </a:lnTo>
                  <a:lnTo>
                    <a:pt x="1083959" y="3852012"/>
                  </a:lnTo>
                  <a:cubicBezTo>
                    <a:pt x="1055100" y="3710983"/>
                    <a:pt x="930318" y="3604895"/>
                    <a:pt x="780757" y="3604895"/>
                  </a:cubicBezTo>
                  <a:cubicBezTo>
                    <a:pt x="631196" y="3604895"/>
                    <a:pt x="506413" y="3710983"/>
                    <a:pt x="477555" y="3852012"/>
                  </a:cubicBezTo>
                  <a:lnTo>
                    <a:pt x="471267" y="3914382"/>
                  </a:lnTo>
                  <a:lnTo>
                    <a:pt x="0" y="3914382"/>
                  </a:lnTo>
                  <a:lnTo>
                    <a:pt x="0" y="260258"/>
                  </a:lnTo>
                  <a:cubicBezTo>
                    <a:pt x="0" y="116521"/>
                    <a:pt x="116521" y="0"/>
                    <a:pt x="260258" y="0"/>
                  </a:cubicBezTo>
                  <a:lnTo>
                    <a:pt x="1301256" y="0"/>
                  </a:lnTo>
                  <a:cubicBezTo>
                    <a:pt x="1444993" y="0"/>
                    <a:pt x="1561514" y="116521"/>
                    <a:pt x="1561514" y="26025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C00CC"/>
                </a:gs>
                <a:gs pos="100000">
                  <a:srgbClr val="99336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74">
              <a:extLst>
                <a:ext uri="{FF2B5EF4-FFF2-40B4-BE49-F238E27FC236}">
                  <a16:creationId xmlns:a16="http://schemas.microsoft.com/office/drawing/2014/main" id="{279BCFAA-DF5B-4918-A3B0-071160549DAA}"/>
                </a:ext>
              </a:extLst>
            </p:cNvPr>
            <p:cNvSpPr/>
            <p:nvPr/>
          </p:nvSpPr>
          <p:spPr>
            <a:xfrm rot="16200000">
              <a:off x="2224374" y="-16821"/>
              <a:ext cx="1261403" cy="3674013"/>
            </a:xfrm>
            <a:custGeom>
              <a:avLst/>
              <a:gdLst>
                <a:gd name="connsiteX0" fmla="*/ 1261403 w 1261403"/>
                <a:gd name="connsiteY0" fmla="*/ 210238 h 3674013"/>
                <a:gd name="connsiteX1" fmla="*/ 1261403 w 1261403"/>
                <a:gd name="connsiteY1" fmla="*/ 3674013 h 3674013"/>
                <a:gd name="connsiteX2" fmla="*/ 940190 w 1261403"/>
                <a:gd name="connsiteY2" fmla="*/ 3674013 h 3674013"/>
                <a:gd name="connsiteX3" fmla="*/ 933902 w 1261403"/>
                <a:gd name="connsiteY3" fmla="*/ 3611645 h 3674013"/>
                <a:gd name="connsiteX4" fmla="*/ 630700 w 1261403"/>
                <a:gd name="connsiteY4" fmla="*/ 3364528 h 3674013"/>
                <a:gd name="connsiteX5" fmla="*/ 327498 w 1261403"/>
                <a:gd name="connsiteY5" fmla="*/ 3611645 h 3674013"/>
                <a:gd name="connsiteX6" fmla="*/ 321211 w 1261403"/>
                <a:gd name="connsiteY6" fmla="*/ 3674013 h 3674013"/>
                <a:gd name="connsiteX7" fmla="*/ 0 w 1261403"/>
                <a:gd name="connsiteY7" fmla="*/ 3674013 h 3674013"/>
                <a:gd name="connsiteX8" fmla="*/ 0 w 1261403"/>
                <a:gd name="connsiteY8" fmla="*/ 210238 h 3674013"/>
                <a:gd name="connsiteX9" fmla="*/ 210238 w 1261403"/>
                <a:gd name="connsiteY9" fmla="*/ 0 h 3674013"/>
                <a:gd name="connsiteX10" fmla="*/ 1051165 w 1261403"/>
                <a:gd name="connsiteY10" fmla="*/ 0 h 3674013"/>
                <a:gd name="connsiteX11" fmla="*/ 1261403 w 1261403"/>
                <a:gd name="connsiteY11" fmla="*/ 210238 h 367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1403" h="3674013">
                  <a:moveTo>
                    <a:pt x="1261403" y="210238"/>
                  </a:moveTo>
                  <a:lnTo>
                    <a:pt x="1261403" y="3674013"/>
                  </a:lnTo>
                  <a:lnTo>
                    <a:pt x="940190" y="3674013"/>
                  </a:lnTo>
                  <a:lnTo>
                    <a:pt x="933902" y="3611645"/>
                  </a:lnTo>
                  <a:cubicBezTo>
                    <a:pt x="905044" y="3470616"/>
                    <a:pt x="780261" y="3364528"/>
                    <a:pt x="630700" y="3364528"/>
                  </a:cubicBezTo>
                  <a:cubicBezTo>
                    <a:pt x="481139" y="3364528"/>
                    <a:pt x="356357" y="3470616"/>
                    <a:pt x="327498" y="3611645"/>
                  </a:cubicBezTo>
                  <a:lnTo>
                    <a:pt x="321211" y="3674013"/>
                  </a:lnTo>
                  <a:lnTo>
                    <a:pt x="0" y="3674013"/>
                  </a:lnTo>
                  <a:lnTo>
                    <a:pt x="0" y="210238"/>
                  </a:lnTo>
                  <a:cubicBezTo>
                    <a:pt x="0" y="94127"/>
                    <a:pt x="94127" y="0"/>
                    <a:pt x="210238" y="0"/>
                  </a:cubicBezTo>
                  <a:lnTo>
                    <a:pt x="1051165" y="0"/>
                  </a:lnTo>
                  <a:cubicBezTo>
                    <a:pt x="1167276" y="0"/>
                    <a:pt x="1261403" y="94127"/>
                    <a:pt x="1261403" y="210238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Left Bracket 12">
              <a:extLst>
                <a:ext uri="{FF2B5EF4-FFF2-40B4-BE49-F238E27FC236}">
                  <a16:creationId xmlns:a16="http://schemas.microsoft.com/office/drawing/2014/main" id="{2C82CF0E-9D91-4A35-B4E7-AB34EA508F62}"/>
                </a:ext>
              </a:extLst>
            </p:cNvPr>
            <p:cNvSpPr/>
            <p:nvPr/>
          </p:nvSpPr>
          <p:spPr>
            <a:xfrm>
              <a:off x="903184" y="1092183"/>
              <a:ext cx="3788898" cy="1434903"/>
            </a:xfrm>
            <a:custGeom>
              <a:avLst/>
              <a:gdLst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  <a:gd name="connsiteX4" fmla="*/ 3674013 w 3674013"/>
                <a:gd name="connsiteY4" fmla="*/ 1434903 h 1434903"/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  <a:gd name="connsiteX4" fmla="*/ 3674013 w 3674013"/>
                <a:gd name="connsiteY4" fmla="*/ 1434903 h 1434903"/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013" h="1434903" stroke="0" extrusionOk="0">
                  <a:moveTo>
                    <a:pt x="3674013" y="1434903"/>
                  </a:moveTo>
                  <a:cubicBezTo>
                    <a:pt x="1644912" y="1434903"/>
                    <a:pt x="0" y="1416003"/>
                    <a:pt x="0" y="1392688"/>
                  </a:cubicBezTo>
                  <a:lnTo>
                    <a:pt x="0" y="42215"/>
                  </a:lnTo>
                  <a:cubicBezTo>
                    <a:pt x="0" y="18900"/>
                    <a:pt x="1644912" y="0"/>
                    <a:pt x="3674013" y="0"/>
                  </a:cubicBezTo>
                  <a:lnTo>
                    <a:pt x="3674013" y="1434903"/>
                  </a:lnTo>
                  <a:close/>
                </a:path>
                <a:path w="3674013" h="1434903" fill="none">
                  <a:moveTo>
                    <a:pt x="3674013" y="1434903"/>
                  </a:moveTo>
                  <a:cubicBezTo>
                    <a:pt x="1644912" y="1434903"/>
                    <a:pt x="0" y="1416003"/>
                    <a:pt x="0" y="1392688"/>
                  </a:cubicBezTo>
                  <a:lnTo>
                    <a:pt x="0" y="42215"/>
                  </a:lnTo>
                  <a:cubicBezTo>
                    <a:pt x="0" y="18900"/>
                    <a:pt x="1644912" y="0"/>
                    <a:pt x="3674013" y="0"/>
                  </a:cubicBezTo>
                </a:path>
              </a:pathLst>
            </a:custGeom>
            <a:ln w="9525"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791129D-41F0-4553-AC72-93C09870C7F9}"/>
                </a:ext>
              </a:extLst>
            </p:cNvPr>
            <p:cNvSpPr txBox="1"/>
            <p:nvPr/>
          </p:nvSpPr>
          <p:spPr>
            <a:xfrm>
              <a:off x="1050139" y="1267234"/>
              <a:ext cx="3189445" cy="1005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en-US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en-US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7318AE7-9B6B-426D-8559-847D5C4065A1}"/>
              </a:ext>
            </a:extLst>
          </p:cNvPr>
          <p:cNvSpPr/>
          <p:nvPr/>
        </p:nvSpPr>
        <p:spPr>
          <a:xfrm rot="439804">
            <a:off x="4012395" y="5165604"/>
            <a:ext cx="2723762" cy="718252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37FF8BE-A26E-4F5D-8B48-CDEADC51BDC7}"/>
              </a:ext>
            </a:extLst>
          </p:cNvPr>
          <p:cNvGrpSpPr/>
          <p:nvPr/>
        </p:nvGrpSpPr>
        <p:grpSpPr>
          <a:xfrm>
            <a:off x="1423736" y="4827921"/>
            <a:ext cx="2755259" cy="863534"/>
            <a:chOff x="5413659" y="1364860"/>
            <a:chExt cx="3914383" cy="122682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602462C-0718-4C8B-AD8C-37935779043A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08" name="Rectangle: Top Corners Rounded 83">
                <a:extLst>
                  <a:ext uri="{FF2B5EF4-FFF2-40B4-BE49-F238E27FC236}">
                    <a16:creationId xmlns:a16="http://schemas.microsoft.com/office/drawing/2014/main" id="{921145F7-DD54-4B8E-B47A-C55E4EFF5D3B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: Shape 84">
                <a:extLst>
                  <a:ext uri="{FF2B5EF4-FFF2-40B4-BE49-F238E27FC236}">
                    <a16:creationId xmlns:a16="http://schemas.microsoft.com/office/drawing/2014/main" id="{6B051CC9-FF3F-4128-922F-B844268E8483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6D10031-27B3-4C49-98B3-5B12E260223A}"/>
                </a:ext>
              </a:extLst>
            </p:cNvPr>
            <p:cNvSpPr txBox="1"/>
            <p:nvPr/>
          </p:nvSpPr>
          <p:spPr>
            <a:xfrm>
              <a:off x="8758477" y="1545368"/>
              <a:ext cx="442750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D126DD9-336E-4BE1-9D9D-62D5FE7CB40C}"/>
                </a:ext>
              </a:extLst>
            </p:cNvPr>
            <p:cNvSpPr txBox="1"/>
            <p:nvPr/>
          </p:nvSpPr>
          <p:spPr>
            <a:xfrm>
              <a:off x="5767506" y="1545368"/>
              <a:ext cx="2992102" cy="100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গ্রিন হাউজ প্রভাব  বর্ণনা করতে পারবে।</a:t>
              </a:r>
              <a:endParaRPr lang="en-US" sz="20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1" name="Freeform: Shape 85">
            <a:extLst>
              <a:ext uri="{FF2B5EF4-FFF2-40B4-BE49-F238E27FC236}">
                <a16:creationId xmlns:a16="http://schemas.microsoft.com/office/drawing/2014/main" id="{C9071A32-CEB1-409E-B2F3-6B441E2F4682}"/>
              </a:ext>
            </a:extLst>
          </p:cNvPr>
          <p:cNvSpPr/>
          <p:nvPr/>
        </p:nvSpPr>
        <p:spPr>
          <a:xfrm rot="16200000">
            <a:off x="3367208" y="5030993"/>
            <a:ext cx="1099119" cy="542128"/>
          </a:xfrm>
          <a:custGeom>
            <a:avLst/>
            <a:gdLst>
              <a:gd name="connsiteX0" fmla="*/ 1561514 w 1561514"/>
              <a:gd name="connsiteY0" fmla="*/ 0 h 641295"/>
              <a:gd name="connsiteX1" fmla="*/ 1561514 w 1561514"/>
              <a:gd name="connsiteY1" fmla="*/ 641295 h 641295"/>
              <a:gd name="connsiteX2" fmla="*/ 1090247 w 1561514"/>
              <a:gd name="connsiteY2" fmla="*/ 641295 h 641295"/>
              <a:gd name="connsiteX3" fmla="*/ 1083959 w 1561514"/>
              <a:gd name="connsiteY3" fmla="*/ 578925 h 641295"/>
              <a:gd name="connsiteX4" fmla="*/ 780757 w 1561514"/>
              <a:gd name="connsiteY4" fmla="*/ 331808 h 641295"/>
              <a:gd name="connsiteX5" fmla="*/ 477555 w 1561514"/>
              <a:gd name="connsiteY5" fmla="*/ 578925 h 641295"/>
              <a:gd name="connsiteX6" fmla="*/ 471267 w 1561514"/>
              <a:gd name="connsiteY6" fmla="*/ 641295 h 641295"/>
              <a:gd name="connsiteX7" fmla="*/ 0 w 1561514"/>
              <a:gd name="connsiteY7" fmla="*/ 641295 h 641295"/>
              <a:gd name="connsiteX8" fmla="*/ 0 w 1561514"/>
              <a:gd name="connsiteY8" fmla="*/ 0 h 64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514" h="641295">
                <a:moveTo>
                  <a:pt x="1561514" y="0"/>
                </a:moveTo>
                <a:lnTo>
                  <a:pt x="1561514" y="641295"/>
                </a:lnTo>
                <a:lnTo>
                  <a:pt x="1090247" y="641295"/>
                </a:lnTo>
                <a:lnTo>
                  <a:pt x="1083959" y="578925"/>
                </a:lnTo>
                <a:cubicBezTo>
                  <a:pt x="1055100" y="437896"/>
                  <a:pt x="930318" y="331808"/>
                  <a:pt x="780757" y="331808"/>
                </a:cubicBezTo>
                <a:cubicBezTo>
                  <a:pt x="631196" y="331808"/>
                  <a:pt x="506413" y="437896"/>
                  <a:pt x="477555" y="578925"/>
                </a:cubicBezTo>
                <a:lnTo>
                  <a:pt x="471267" y="641295"/>
                </a:lnTo>
                <a:lnTo>
                  <a:pt x="0" y="64129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28CFC94-5550-4B65-ACAA-61905224DA8E}"/>
              </a:ext>
            </a:extLst>
          </p:cNvPr>
          <p:cNvGrpSpPr/>
          <p:nvPr/>
        </p:nvGrpSpPr>
        <p:grpSpPr>
          <a:xfrm>
            <a:off x="1270018" y="4732695"/>
            <a:ext cx="2755258" cy="1099119"/>
            <a:chOff x="777702" y="1039430"/>
            <a:chExt cx="3914382" cy="1561514"/>
          </a:xfrm>
        </p:grpSpPr>
        <p:sp>
          <p:nvSpPr>
            <p:cNvPr id="113" name="Freeform: Shape 87">
              <a:extLst>
                <a:ext uri="{FF2B5EF4-FFF2-40B4-BE49-F238E27FC236}">
                  <a16:creationId xmlns:a16="http://schemas.microsoft.com/office/drawing/2014/main" id="{E9028026-B729-4171-A906-C0392AC497FF}"/>
                </a:ext>
              </a:extLst>
            </p:cNvPr>
            <p:cNvSpPr/>
            <p:nvPr/>
          </p:nvSpPr>
          <p:spPr>
            <a:xfrm rot="16200000">
              <a:off x="1954136" y="-137004"/>
              <a:ext cx="1561514" cy="3914382"/>
            </a:xfrm>
            <a:custGeom>
              <a:avLst/>
              <a:gdLst>
                <a:gd name="connsiteX0" fmla="*/ 1561514 w 1561514"/>
                <a:gd name="connsiteY0" fmla="*/ 260258 h 3914382"/>
                <a:gd name="connsiteX1" fmla="*/ 1561514 w 1561514"/>
                <a:gd name="connsiteY1" fmla="*/ 3914382 h 3914382"/>
                <a:gd name="connsiteX2" fmla="*/ 1090247 w 1561514"/>
                <a:gd name="connsiteY2" fmla="*/ 3914382 h 3914382"/>
                <a:gd name="connsiteX3" fmla="*/ 1083959 w 1561514"/>
                <a:gd name="connsiteY3" fmla="*/ 3852012 h 3914382"/>
                <a:gd name="connsiteX4" fmla="*/ 780757 w 1561514"/>
                <a:gd name="connsiteY4" fmla="*/ 3604895 h 3914382"/>
                <a:gd name="connsiteX5" fmla="*/ 477555 w 1561514"/>
                <a:gd name="connsiteY5" fmla="*/ 3852012 h 3914382"/>
                <a:gd name="connsiteX6" fmla="*/ 471267 w 1561514"/>
                <a:gd name="connsiteY6" fmla="*/ 3914382 h 3914382"/>
                <a:gd name="connsiteX7" fmla="*/ 0 w 1561514"/>
                <a:gd name="connsiteY7" fmla="*/ 3914382 h 3914382"/>
                <a:gd name="connsiteX8" fmla="*/ 0 w 1561514"/>
                <a:gd name="connsiteY8" fmla="*/ 260258 h 3914382"/>
                <a:gd name="connsiteX9" fmla="*/ 260258 w 1561514"/>
                <a:gd name="connsiteY9" fmla="*/ 0 h 3914382"/>
                <a:gd name="connsiteX10" fmla="*/ 1301256 w 1561514"/>
                <a:gd name="connsiteY10" fmla="*/ 0 h 3914382"/>
                <a:gd name="connsiteX11" fmla="*/ 1561514 w 1561514"/>
                <a:gd name="connsiteY11" fmla="*/ 260258 h 391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1514" h="3914382">
                  <a:moveTo>
                    <a:pt x="1561514" y="260258"/>
                  </a:moveTo>
                  <a:lnTo>
                    <a:pt x="1561514" y="3914382"/>
                  </a:lnTo>
                  <a:lnTo>
                    <a:pt x="1090247" y="3914382"/>
                  </a:lnTo>
                  <a:lnTo>
                    <a:pt x="1083959" y="3852012"/>
                  </a:lnTo>
                  <a:cubicBezTo>
                    <a:pt x="1055100" y="3710983"/>
                    <a:pt x="930318" y="3604895"/>
                    <a:pt x="780757" y="3604895"/>
                  </a:cubicBezTo>
                  <a:cubicBezTo>
                    <a:pt x="631196" y="3604895"/>
                    <a:pt x="506413" y="3710983"/>
                    <a:pt x="477555" y="3852012"/>
                  </a:cubicBezTo>
                  <a:lnTo>
                    <a:pt x="471267" y="3914382"/>
                  </a:lnTo>
                  <a:lnTo>
                    <a:pt x="0" y="3914382"/>
                  </a:lnTo>
                  <a:lnTo>
                    <a:pt x="0" y="260258"/>
                  </a:lnTo>
                  <a:cubicBezTo>
                    <a:pt x="0" y="116521"/>
                    <a:pt x="116521" y="0"/>
                    <a:pt x="260258" y="0"/>
                  </a:cubicBezTo>
                  <a:lnTo>
                    <a:pt x="1301256" y="0"/>
                  </a:lnTo>
                  <a:cubicBezTo>
                    <a:pt x="1444993" y="0"/>
                    <a:pt x="1561514" y="116521"/>
                    <a:pt x="1561514" y="26025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88">
              <a:extLst>
                <a:ext uri="{FF2B5EF4-FFF2-40B4-BE49-F238E27FC236}">
                  <a16:creationId xmlns:a16="http://schemas.microsoft.com/office/drawing/2014/main" id="{961609A1-C364-4DF4-B50C-B74765F18C20}"/>
                </a:ext>
              </a:extLst>
            </p:cNvPr>
            <p:cNvSpPr/>
            <p:nvPr/>
          </p:nvSpPr>
          <p:spPr>
            <a:xfrm rot="16200000">
              <a:off x="2224374" y="-16821"/>
              <a:ext cx="1261403" cy="3674013"/>
            </a:xfrm>
            <a:custGeom>
              <a:avLst/>
              <a:gdLst>
                <a:gd name="connsiteX0" fmla="*/ 1261403 w 1261403"/>
                <a:gd name="connsiteY0" fmla="*/ 210238 h 3674013"/>
                <a:gd name="connsiteX1" fmla="*/ 1261403 w 1261403"/>
                <a:gd name="connsiteY1" fmla="*/ 3674013 h 3674013"/>
                <a:gd name="connsiteX2" fmla="*/ 940190 w 1261403"/>
                <a:gd name="connsiteY2" fmla="*/ 3674013 h 3674013"/>
                <a:gd name="connsiteX3" fmla="*/ 933902 w 1261403"/>
                <a:gd name="connsiteY3" fmla="*/ 3611645 h 3674013"/>
                <a:gd name="connsiteX4" fmla="*/ 630700 w 1261403"/>
                <a:gd name="connsiteY4" fmla="*/ 3364528 h 3674013"/>
                <a:gd name="connsiteX5" fmla="*/ 327498 w 1261403"/>
                <a:gd name="connsiteY5" fmla="*/ 3611645 h 3674013"/>
                <a:gd name="connsiteX6" fmla="*/ 321211 w 1261403"/>
                <a:gd name="connsiteY6" fmla="*/ 3674013 h 3674013"/>
                <a:gd name="connsiteX7" fmla="*/ 0 w 1261403"/>
                <a:gd name="connsiteY7" fmla="*/ 3674013 h 3674013"/>
                <a:gd name="connsiteX8" fmla="*/ 0 w 1261403"/>
                <a:gd name="connsiteY8" fmla="*/ 210238 h 3674013"/>
                <a:gd name="connsiteX9" fmla="*/ 210238 w 1261403"/>
                <a:gd name="connsiteY9" fmla="*/ 0 h 3674013"/>
                <a:gd name="connsiteX10" fmla="*/ 1051165 w 1261403"/>
                <a:gd name="connsiteY10" fmla="*/ 0 h 3674013"/>
                <a:gd name="connsiteX11" fmla="*/ 1261403 w 1261403"/>
                <a:gd name="connsiteY11" fmla="*/ 210238 h 367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1403" h="3674013">
                  <a:moveTo>
                    <a:pt x="1261403" y="210238"/>
                  </a:moveTo>
                  <a:lnTo>
                    <a:pt x="1261403" y="3674013"/>
                  </a:lnTo>
                  <a:lnTo>
                    <a:pt x="940190" y="3674013"/>
                  </a:lnTo>
                  <a:lnTo>
                    <a:pt x="933902" y="3611645"/>
                  </a:lnTo>
                  <a:cubicBezTo>
                    <a:pt x="905044" y="3470616"/>
                    <a:pt x="780261" y="3364528"/>
                    <a:pt x="630700" y="3364528"/>
                  </a:cubicBezTo>
                  <a:cubicBezTo>
                    <a:pt x="481139" y="3364528"/>
                    <a:pt x="356357" y="3470616"/>
                    <a:pt x="327498" y="3611645"/>
                  </a:cubicBezTo>
                  <a:lnTo>
                    <a:pt x="321211" y="3674013"/>
                  </a:lnTo>
                  <a:lnTo>
                    <a:pt x="0" y="3674013"/>
                  </a:lnTo>
                  <a:lnTo>
                    <a:pt x="0" y="210238"/>
                  </a:lnTo>
                  <a:cubicBezTo>
                    <a:pt x="0" y="94127"/>
                    <a:pt x="94127" y="0"/>
                    <a:pt x="210238" y="0"/>
                  </a:cubicBezTo>
                  <a:lnTo>
                    <a:pt x="1051165" y="0"/>
                  </a:lnTo>
                  <a:cubicBezTo>
                    <a:pt x="1167276" y="0"/>
                    <a:pt x="1261403" y="94127"/>
                    <a:pt x="1261403" y="210238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Left Bracket 12">
              <a:extLst>
                <a:ext uri="{FF2B5EF4-FFF2-40B4-BE49-F238E27FC236}">
                  <a16:creationId xmlns:a16="http://schemas.microsoft.com/office/drawing/2014/main" id="{1BBC2BBE-49C9-48D1-B788-2CB665EB5738}"/>
                </a:ext>
              </a:extLst>
            </p:cNvPr>
            <p:cNvSpPr/>
            <p:nvPr/>
          </p:nvSpPr>
          <p:spPr>
            <a:xfrm>
              <a:off x="903184" y="1092183"/>
              <a:ext cx="3788898" cy="1434903"/>
            </a:xfrm>
            <a:custGeom>
              <a:avLst/>
              <a:gdLst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  <a:gd name="connsiteX4" fmla="*/ 3674013 w 3674013"/>
                <a:gd name="connsiteY4" fmla="*/ 1434903 h 1434903"/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  <a:gd name="connsiteX4" fmla="*/ 3674013 w 3674013"/>
                <a:gd name="connsiteY4" fmla="*/ 1434903 h 1434903"/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013" h="1434903" stroke="0" extrusionOk="0">
                  <a:moveTo>
                    <a:pt x="3674013" y="1434903"/>
                  </a:moveTo>
                  <a:cubicBezTo>
                    <a:pt x="1644912" y="1434903"/>
                    <a:pt x="0" y="1416003"/>
                    <a:pt x="0" y="1392688"/>
                  </a:cubicBezTo>
                  <a:lnTo>
                    <a:pt x="0" y="42215"/>
                  </a:lnTo>
                  <a:cubicBezTo>
                    <a:pt x="0" y="18900"/>
                    <a:pt x="1644912" y="0"/>
                    <a:pt x="3674013" y="0"/>
                  </a:cubicBezTo>
                  <a:lnTo>
                    <a:pt x="3674013" y="1434903"/>
                  </a:lnTo>
                  <a:close/>
                </a:path>
                <a:path w="3674013" h="1434903" fill="none">
                  <a:moveTo>
                    <a:pt x="3674013" y="1434903"/>
                  </a:moveTo>
                  <a:cubicBezTo>
                    <a:pt x="1644912" y="1434903"/>
                    <a:pt x="0" y="1416003"/>
                    <a:pt x="0" y="1392688"/>
                  </a:cubicBezTo>
                  <a:lnTo>
                    <a:pt x="0" y="42215"/>
                  </a:lnTo>
                  <a:cubicBezTo>
                    <a:pt x="0" y="18900"/>
                    <a:pt x="1644912" y="0"/>
                    <a:pt x="3674013" y="0"/>
                  </a:cubicBezTo>
                </a:path>
              </a:pathLst>
            </a:custGeom>
            <a:ln w="9525"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9F55519C-764E-4618-906D-9E72B48CC833}"/>
                </a:ext>
              </a:extLst>
            </p:cNvPr>
            <p:cNvSpPr txBox="1"/>
            <p:nvPr/>
          </p:nvSpPr>
          <p:spPr>
            <a:xfrm>
              <a:off x="1028615" y="1285311"/>
              <a:ext cx="3189445" cy="100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en-US" sz="40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en-US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3</a:t>
              </a:r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565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7.40741E-7 L 0.24583 -0.0002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4.44444E-6 L 0.19948 -0.0044 " pathEditMode="relative" rAng="0" ptsTypes="AA" p14:bounceEnd="50000">
                                          <p:cBhvr>
                                            <p:cTn id="13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974" y="-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1.85185E-6 L 0.23151 0.00208 " pathEditMode="relative" rAng="0" ptsTypes="AA" p14:bounceEnd="50000">
                                          <p:cBhvr>
                                            <p:cTn id="20" dur="2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576" y="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1.85185E-6 L 0.21028 0.00602 " pathEditMode="relative" rAng="0" ptsTypes="AA" p14:bounceEnd="50000">
                                          <p:cBhvr>
                                            <p:cTn id="27" dur="2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508" y="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55" grpId="0" animBg="1"/>
          <p:bldP spid="71" grpId="0" animBg="1"/>
          <p:bldP spid="10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7.40741E-7 L 0.24583 -0.0002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4.44444E-6 L 0.19948 -0.0044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974" y="-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1.85185E-6 L 0.23151 0.00208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576" y="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1.85185E-6 L 0.21028 0.00602 " pathEditMode="relative" rAng="0" ptsTypes="AA">
                                          <p:cBhvr>
                                            <p:cTn id="27" dur="2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508" y="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55" grpId="0" animBg="1"/>
          <p:bldP spid="71" grpId="0" animBg="1"/>
          <p:bldP spid="102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Delay 28"/>
          <p:cNvSpPr/>
          <p:nvPr/>
        </p:nvSpPr>
        <p:spPr>
          <a:xfrm rot="16200000">
            <a:off x="7319618" y="856214"/>
            <a:ext cx="4018280" cy="4084320"/>
          </a:xfrm>
          <a:prstGeom prst="flowChartDelay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6000">
                <a:schemeClr val="bg1">
                  <a:lumMod val="85000"/>
                </a:schemeClr>
              </a:gs>
              <a:gs pos="93000">
                <a:schemeClr val="bg1">
                  <a:lumMod val="8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1"/>
            <a:tileRect/>
          </a:gradFill>
          <a:ln>
            <a:gradFill>
              <a:gsLst>
                <a:gs pos="0">
                  <a:srgbClr val="020405"/>
                </a:gs>
                <a:gs pos="15678">
                  <a:schemeClr val="bg1"/>
                </a:gs>
                <a:gs pos="31356">
                  <a:schemeClr val="tx1"/>
                </a:gs>
                <a:gs pos="52000">
                  <a:schemeClr val="bg1"/>
                </a:gs>
                <a:gs pos="87000">
                  <a:schemeClr val="bg1"/>
                </a:gs>
                <a:gs pos="71000">
                  <a:schemeClr val="tx1"/>
                </a:gs>
                <a:gs pos="100000">
                  <a:schemeClr val="tx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19134" y="497282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কাঁচের বাটি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9749" y="497282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কাঁচের বাটি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2191" y="4686813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বরফখন্ড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67641" y="4570200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বরফখন্ড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un 13"/>
          <p:cNvSpPr/>
          <p:nvPr/>
        </p:nvSpPr>
        <p:spPr>
          <a:xfrm>
            <a:off x="5135584" y="223688"/>
            <a:ext cx="1257300" cy="1219200"/>
          </a:xfrm>
          <a:prstGeom prst="sun">
            <a:avLst/>
          </a:prstGeom>
          <a:gradFill>
            <a:gsLst>
              <a:gs pos="23000">
                <a:srgbClr val="FFC000">
                  <a:alpha val="69000"/>
                </a:srgbClr>
              </a:gs>
              <a:gs pos="7000">
                <a:srgbClr val="FF50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1830" y="166209"/>
            <a:ext cx="447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861" y="911454"/>
            <a:ext cx="3803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বাটিগুলোতে কী নিলাম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01506" y="5731412"/>
            <a:ext cx="7167613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 নম্বর বাটিটি কাঁচের পাত্রদ্বারা ঢেকে দিলাম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4288" y="1419778"/>
            <a:ext cx="3803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 নম্বর বাটিকে কী করলাম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84533" y="5281044"/>
            <a:ext cx="7167613" cy="120032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এবারে সূর্যের আলোতে যদি রেখে দেই, তবে 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বরফ খন্ডগুলো আগে গলে যাবে?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18860" y="5618927"/>
            <a:ext cx="7280709" cy="646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 নম্বর বাটিতে রাখা বরফখন্ডগুল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গলে যাবে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09785" y="5487314"/>
            <a:ext cx="7280709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কেন ২ নম্বর বাটির বরফখন্ড আগে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2085" y="5287882"/>
            <a:ext cx="10045907" cy="120032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ভেতরে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20473" y="1614247"/>
            <a:ext cx="4993372" cy="2227522"/>
            <a:chOff x="3070652" y="868047"/>
            <a:chExt cx="5443379" cy="2779253"/>
          </a:xfrm>
        </p:grpSpPr>
        <p:sp>
          <p:nvSpPr>
            <p:cNvPr id="31" name="Down Arrow 30"/>
            <p:cNvSpPr/>
            <p:nvPr/>
          </p:nvSpPr>
          <p:spPr>
            <a:xfrm rot="2284035">
              <a:off x="4594389" y="1050246"/>
              <a:ext cx="257070" cy="575286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wn Arrow 31"/>
            <p:cNvSpPr/>
            <p:nvPr/>
          </p:nvSpPr>
          <p:spPr>
            <a:xfrm rot="2284035">
              <a:off x="3832298" y="1922743"/>
              <a:ext cx="257070" cy="575286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32"/>
            <p:cNvSpPr/>
            <p:nvPr/>
          </p:nvSpPr>
          <p:spPr>
            <a:xfrm rot="2284035">
              <a:off x="3070652" y="2816089"/>
              <a:ext cx="257070" cy="575286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wn Arrow 33"/>
            <p:cNvSpPr/>
            <p:nvPr/>
          </p:nvSpPr>
          <p:spPr>
            <a:xfrm rot="2284035">
              <a:off x="5002188" y="1275157"/>
              <a:ext cx="257070" cy="575286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wn Arrow 34"/>
            <p:cNvSpPr/>
            <p:nvPr/>
          </p:nvSpPr>
          <p:spPr>
            <a:xfrm rot="2284035">
              <a:off x="4285038" y="2219434"/>
              <a:ext cx="257070" cy="575286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wn Arrow 35"/>
            <p:cNvSpPr/>
            <p:nvPr/>
          </p:nvSpPr>
          <p:spPr>
            <a:xfrm rot="2284035">
              <a:off x="3630106" y="3072014"/>
              <a:ext cx="257070" cy="575286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wn Arrow 36"/>
            <p:cNvSpPr/>
            <p:nvPr/>
          </p:nvSpPr>
          <p:spPr>
            <a:xfrm rot="19523121">
              <a:off x="6189794" y="1252712"/>
              <a:ext cx="257071" cy="575288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wn Arrow 37"/>
            <p:cNvSpPr/>
            <p:nvPr/>
          </p:nvSpPr>
          <p:spPr>
            <a:xfrm rot="19523121">
              <a:off x="6788699" y="2127810"/>
              <a:ext cx="257071" cy="575288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wn Arrow 38"/>
            <p:cNvSpPr/>
            <p:nvPr/>
          </p:nvSpPr>
          <p:spPr>
            <a:xfrm rot="19523121">
              <a:off x="7407674" y="2983517"/>
              <a:ext cx="257071" cy="575288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own Arrow 39"/>
            <p:cNvSpPr/>
            <p:nvPr/>
          </p:nvSpPr>
          <p:spPr>
            <a:xfrm rot="19095660">
              <a:off x="6576401" y="868047"/>
              <a:ext cx="257071" cy="575288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own Arrow 40"/>
            <p:cNvSpPr/>
            <p:nvPr/>
          </p:nvSpPr>
          <p:spPr>
            <a:xfrm rot="18928747">
              <a:off x="7396509" y="1764209"/>
              <a:ext cx="257071" cy="575288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Down Arrow 41"/>
            <p:cNvSpPr/>
            <p:nvPr/>
          </p:nvSpPr>
          <p:spPr>
            <a:xfrm rot="19236308">
              <a:off x="8256960" y="2612037"/>
              <a:ext cx="257071" cy="674707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018860" y="1509070"/>
            <a:ext cx="7770886" cy="2478438"/>
            <a:chOff x="2185491" y="458091"/>
            <a:chExt cx="8051025" cy="2720940"/>
          </a:xfrm>
        </p:grpSpPr>
        <p:sp>
          <p:nvSpPr>
            <p:cNvPr id="44" name="Down Arrow 43"/>
            <p:cNvSpPr/>
            <p:nvPr/>
          </p:nvSpPr>
          <p:spPr>
            <a:xfrm rot="9420278">
              <a:off x="2563731" y="2659370"/>
              <a:ext cx="217169" cy="519661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Down Arrow 44"/>
            <p:cNvSpPr/>
            <p:nvPr/>
          </p:nvSpPr>
          <p:spPr>
            <a:xfrm rot="9420278">
              <a:off x="2185491" y="1751504"/>
              <a:ext cx="217169" cy="519661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Down Arrow 45"/>
            <p:cNvSpPr/>
            <p:nvPr/>
          </p:nvSpPr>
          <p:spPr>
            <a:xfrm rot="9420278">
              <a:off x="3177891" y="2346250"/>
              <a:ext cx="217169" cy="519661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Down Arrow 46"/>
            <p:cNvSpPr/>
            <p:nvPr/>
          </p:nvSpPr>
          <p:spPr>
            <a:xfrm rot="9420278">
              <a:off x="2865981" y="1667320"/>
              <a:ext cx="217169" cy="519661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Down Arrow 47"/>
            <p:cNvSpPr/>
            <p:nvPr/>
          </p:nvSpPr>
          <p:spPr>
            <a:xfrm rot="12371669">
              <a:off x="8901839" y="1840592"/>
              <a:ext cx="241697" cy="637200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Down Arrow 48"/>
            <p:cNvSpPr/>
            <p:nvPr/>
          </p:nvSpPr>
          <p:spPr>
            <a:xfrm rot="12341707">
              <a:off x="9248857" y="1287896"/>
              <a:ext cx="241697" cy="637200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Down Arrow 49"/>
            <p:cNvSpPr/>
            <p:nvPr/>
          </p:nvSpPr>
          <p:spPr>
            <a:xfrm rot="12284451">
              <a:off x="9654882" y="1724771"/>
              <a:ext cx="217169" cy="519661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Down Arrow 50"/>
            <p:cNvSpPr/>
            <p:nvPr/>
          </p:nvSpPr>
          <p:spPr>
            <a:xfrm rot="12151369">
              <a:off x="9348271" y="2274286"/>
              <a:ext cx="241697" cy="637200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Down Arrow 51"/>
            <p:cNvSpPr/>
            <p:nvPr/>
          </p:nvSpPr>
          <p:spPr>
            <a:xfrm rot="12526982">
              <a:off x="10019347" y="458091"/>
              <a:ext cx="217169" cy="519661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09" y="3744576"/>
            <a:ext cx="1025977" cy="99930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37" y="3744576"/>
            <a:ext cx="1025977" cy="99930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468" y="3744576"/>
            <a:ext cx="1025977" cy="99930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088" y="3744576"/>
            <a:ext cx="1025977" cy="99930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85" y="3744576"/>
            <a:ext cx="1025977" cy="99930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28" y="3744576"/>
            <a:ext cx="1025977" cy="999301"/>
          </a:xfrm>
          <a:prstGeom prst="rect">
            <a:avLst/>
          </a:prstGeom>
        </p:spPr>
      </p:pic>
      <p:grpSp>
        <p:nvGrpSpPr>
          <p:cNvPr id="75" name="Group 74"/>
          <p:cNvGrpSpPr/>
          <p:nvPr/>
        </p:nvGrpSpPr>
        <p:grpSpPr>
          <a:xfrm>
            <a:off x="10026214" y="1155691"/>
            <a:ext cx="1083136" cy="1545565"/>
            <a:chOff x="9349152" y="1045097"/>
            <a:chExt cx="1083136" cy="1545565"/>
          </a:xfrm>
        </p:grpSpPr>
        <p:sp>
          <p:nvSpPr>
            <p:cNvPr id="76" name="Down Arrow 75"/>
            <p:cNvSpPr/>
            <p:nvPr/>
          </p:nvSpPr>
          <p:spPr>
            <a:xfrm rot="20895916">
              <a:off x="9899080" y="2224976"/>
              <a:ext cx="167481" cy="365686"/>
            </a:xfrm>
            <a:prstGeom prst="downArrow">
              <a:avLst/>
            </a:prstGeom>
            <a:gradFill>
              <a:gsLst>
                <a:gs pos="23000">
                  <a:srgbClr val="00B05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wn Arrow 76"/>
            <p:cNvSpPr/>
            <p:nvPr/>
          </p:nvSpPr>
          <p:spPr>
            <a:xfrm rot="20895916">
              <a:off x="10264807" y="1770213"/>
              <a:ext cx="167481" cy="365686"/>
            </a:xfrm>
            <a:prstGeom prst="downArrow">
              <a:avLst/>
            </a:prstGeom>
            <a:gradFill>
              <a:gsLst>
                <a:gs pos="23000">
                  <a:srgbClr val="00B05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wn Arrow 77"/>
            <p:cNvSpPr/>
            <p:nvPr/>
          </p:nvSpPr>
          <p:spPr>
            <a:xfrm rot="20895916">
              <a:off x="9840270" y="1291343"/>
              <a:ext cx="167481" cy="365686"/>
            </a:xfrm>
            <a:prstGeom prst="downArrow">
              <a:avLst/>
            </a:prstGeom>
            <a:gradFill>
              <a:gsLst>
                <a:gs pos="23000">
                  <a:srgbClr val="00B05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wn Arrow 78"/>
            <p:cNvSpPr/>
            <p:nvPr/>
          </p:nvSpPr>
          <p:spPr>
            <a:xfrm rot="20895916">
              <a:off x="9349152" y="1045097"/>
              <a:ext cx="167481" cy="365686"/>
            </a:xfrm>
            <a:prstGeom prst="downArrow">
              <a:avLst/>
            </a:prstGeom>
            <a:gradFill>
              <a:gsLst>
                <a:gs pos="23000">
                  <a:srgbClr val="00B05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9580" y="3708302"/>
            <a:ext cx="11532870" cy="1336138"/>
            <a:chOff x="449580" y="3708302"/>
            <a:chExt cx="11532870" cy="1336138"/>
          </a:xfrm>
        </p:grpSpPr>
        <p:grpSp>
          <p:nvGrpSpPr>
            <p:cNvPr id="18" name="Group 17"/>
            <p:cNvGrpSpPr/>
            <p:nvPr/>
          </p:nvGrpSpPr>
          <p:grpSpPr>
            <a:xfrm>
              <a:off x="449580" y="3708302"/>
              <a:ext cx="11384280" cy="1336138"/>
              <a:chOff x="449580" y="3708302"/>
              <a:chExt cx="11384280" cy="1336138"/>
            </a:xfrm>
          </p:grpSpPr>
          <p:sp>
            <p:nvSpPr>
              <p:cNvPr id="21" name="Flowchart: Magnetic Disk 20"/>
              <p:cNvSpPr/>
              <p:nvPr/>
            </p:nvSpPr>
            <p:spPr>
              <a:xfrm>
                <a:off x="6515100" y="3708302"/>
                <a:ext cx="5318760" cy="1336138"/>
              </a:xfrm>
              <a:prstGeom prst="flowChartMagneticDisk">
                <a:avLst/>
              </a:prstGeom>
              <a:noFill/>
              <a:ln w="1905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Magnetic Disk 21"/>
              <p:cNvSpPr/>
              <p:nvPr/>
            </p:nvSpPr>
            <p:spPr>
              <a:xfrm>
                <a:off x="449580" y="3708302"/>
                <a:ext cx="5318760" cy="1336137"/>
              </a:xfrm>
              <a:prstGeom prst="flowChartMagneticDisk">
                <a:avLst/>
              </a:prstGeom>
              <a:noFill/>
              <a:ln w="1905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377531" y="4137542"/>
              <a:ext cx="5289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453462" y="4182177"/>
              <a:ext cx="5289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endPara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97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6" grpId="1"/>
      <p:bldP spid="23" grpId="0" animBg="1"/>
      <p:bldP spid="23" grpId="1" animBg="1"/>
      <p:bldP spid="24" grpId="0"/>
      <p:bldP spid="24" grpId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nut 2"/>
          <p:cNvSpPr/>
          <p:nvPr/>
        </p:nvSpPr>
        <p:spPr>
          <a:xfrm>
            <a:off x="6040828" y="964852"/>
            <a:ext cx="5906124" cy="5518184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793" y="62273"/>
            <a:ext cx="2027831" cy="1961190"/>
            <a:chOff x="34793" y="62273"/>
            <a:chExt cx="2027831" cy="19611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1" t="4839" r="14151" b="2642"/>
            <a:stretch/>
          </p:blipFill>
          <p:spPr>
            <a:xfrm>
              <a:off x="34793" y="62273"/>
              <a:ext cx="2027831" cy="196119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Sun 6"/>
            <p:cNvSpPr/>
            <p:nvPr/>
          </p:nvSpPr>
          <p:spPr>
            <a:xfrm>
              <a:off x="88232" y="213360"/>
              <a:ext cx="1920240" cy="1598056"/>
            </a:xfrm>
            <a:prstGeom prst="su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সূর্য</a:t>
              </a:r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Down Arrow 7"/>
          <p:cNvSpPr/>
          <p:nvPr/>
        </p:nvSpPr>
        <p:spPr>
          <a:xfrm rot="17558992">
            <a:off x="2962420" y="880190"/>
            <a:ext cx="381618" cy="1762611"/>
          </a:xfrm>
          <a:prstGeom prst="downArrow">
            <a:avLst>
              <a:gd name="adj1" fmla="val 50000"/>
              <a:gd name="adj2" fmla="val 124785"/>
            </a:avLst>
          </a:prstGeom>
          <a:gradFill>
            <a:gsLst>
              <a:gs pos="85000">
                <a:srgbClr val="FFFF00">
                  <a:alpha val="44000"/>
                </a:srgbClr>
              </a:gs>
              <a:gs pos="2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4771" y="137288"/>
            <a:ext cx="4263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</a:t>
            </a:r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08172" y="5196382"/>
            <a:ext cx="1985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648831" y="3297059"/>
            <a:ext cx="3527155" cy="58477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969" y="3400435"/>
            <a:ext cx="5097241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চারপাশের যে আবরণ দেখা যাচ্ছে, সেটা কী?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8205" y="2798706"/>
            <a:ext cx="2800775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ণ্ডল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710713" y="5843130"/>
            <a:ext cx="55723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496971" y="5384286"/>
            <a:ext cx="5976881" cy="95410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বায়ুমণ্ডলের জলীয় বাষ্প ও কার্বন ডাইঅক্সাইড গ্যাস গ্রিন হাউজের কাঁচের দেয়ালের মতো কাজ করে।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385" y="5006471"/>
            <a:ext cx="6191688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দিনে সূর্যের আলো বায়ুমণ্ডলের ভেতর দিয়ে ভূপৃষ্ঠে এসে পড়ে এবং উত্তপ্ত হয়। রাতে সেই তাপ বায়ুমণ্ডলে ফিরে আসে।কিছু তাপ গ্যাসের কারনে ভূপৃষ্ঠে ফিরে আসে।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232" y="5861340"/>
            <a:ext cx="46512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4496" y="5465663"/>
            <a:ext cx="38829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ষ্ণ থাকে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482" y="5627718"/>
            <a:ext cx="6089562" cy="52322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তাপ ধরে রাখার এই ঘটনাকেই গ্রিন হাউজ প্রভাব 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 rot="19510199">
            <a:off x="8282951" y="1049108"/>
            <a:ext cx="360494" cy="819108"/>
          </a:xfrm>
          <a:prstGeom prst="downArrow">
            <a:avLst>
              <a:gd name="adj1" fmla="val 50000"/>
              <a:gd name="adj2" fmla="val 87506"/>
            </a:avLst>
          </a:prstGeom>
          <a:gradFill>
            <a:gsLst>
              <a:gs pos="85000">
                <a:srgbClr val="FFFF00">
                  <a:alpha val="44000"/>
                </a:srgbClr>
              </a:gs>
              <a:gs pos="2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135844" y="881736"/>
            <a:ext cx="481601" cy="1616640"/>
            <a:chOff x="7032842" y="762407"/>
            <a:chExt cx="584604" cy="1735969"/>
          </a:xfrm>
        </p:grpSpPr>
        <p:sp>
          <p:nvSpPr>
            <p:cNvPr id="22" name="Down Arrow 21"/>
            <p:cNvSpPr/>
            <p:nvPr/>
          </p:nvSpPr>
          <p:spPr>
            <a:xfrm rot="8467515">
              <a:off x="7166763" y="1492404"/>
              <a:ext cx="450683" cy="1005972"/>
            </a:xfrm>
            <a:prstGeom prst="downArrow">
              <a:avLst>
                <a:gd name="adj1" fmla="val 50000"/>
                <a:gd name="adj2" fmla="val 83403"/>
              </a:avLst>
            </a:prstGeom>
            <a:gradFill>
              <a:gsLst>
                <a:gs pos="0">
                  <a:srgbClr val="FFFF00">
                    <a:alpha val="44000"/>
                  </a:srgbClr>
                </a:gs>
                <a:gs pos="56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wn Arrow 22"/>
            <p:cNvSpPr/>
            <p:nvPr/>
          </p:nvSpPr>
          <p:spPr>
            <a:xfrm rot="8467515">
              <a:off x="7032842" y="762407"/>
              <a:ext cx="368972" cy="798105"/>
            </a:xfrm>
            <a:prstGeom prst="downArrow">
              <a:avLst>
                <a:gd name="adj1" fmla="val 50000"/>
                <a:gd name="adj2" fmla="val 85732"/>
              </a:avLst>
            </a:prstGeom>
            <a:gradFill>
              <a:gsLst>
                <a:gs pos="0">
                  <a:srgbClr val="FFFF00">
                    <a:alpha val="44000"/>
                  </a:srgbClr>
                </a:gs>
                <a:gs pos="56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Donut 23"/>
          <p:cNvSpPr/>
          <p:nvPr/>
        </p:nvSpPr>
        <p:spPr>
          <a:xfrm>
            <a:off x="7007708" y="1780420"/>
            <a:ext cx="3973858" cy="3833499"/>
          </a:xfrm>
          <a:prstGeom prst="donut">
            <a:avLst/>
          </a:prstGeom>
          <a:gradFill flip="none" rotWithShape="1">
            <a:gsLst>
              <a:gs pos="100000">
                <a:srgbClr val="FFFF00">
                  <a:lumMod val="0"/>
                  <a:lumOff val="100000"/>
                  <a:alpha val="3000"/>
                </a:srgbClr>
              </a:gs>
              <a:gs pos="5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45" y="1915326"/>
            <a:ext cx="3706184" cy="361723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34664" y="3262279"/>
            <a:ext cx="1918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959225" y="881736"/>
            <a:ext cx="6035040" cy="5669280"/>
          </a:xfrm>
          <a:prstGeom prst="ellipse">
            <a:avLst/>
          </a:prstGeom>
          <a:noFill/>
          <a:ln w="38100" cap="rnd" cmpd="dbl">
            <a:solidFill>
              <a:srgbClr val="FF5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entagon 27"/>
          <p:cNvSpPr/>
          <p:nvPr/>
        </p:nvSpPr>
        <p:spPr>
          <a:xfrm>
            <a:off x="290586" y="4135117"/>
            <a:ext cx="5727632" cy="48463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লীয় বাষ্প ও কার্বন ডাইঅক্সাইড গ্যাসের আবরণ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4066" y="3451943"/>
            <a:ext cx="56642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00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49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L 0.31146 0.2016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0" presetClass="exit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6" presetClass="entr" presetSubtype="3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  <p:bldP spid="8" grpId="2" animBg="1"/>
      <p:bldP spid="9" grpId="0"/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4" grpId="0" animBg="1"/>
      <p:bldP spid="26" grpId="0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3580</TotalTime>
  <Words>713</Words>
  <Application>Microsoft Office PowerPoint</Application>
  <PresentationFormat>Widescreen</PresentationFormat>
  <Paragraphs>127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Lato Black</vt:lpstr>
      <vt:lpstr>NikoshBAN</vt:lpstr>
      <vt:lpstr>Vrinda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Fahmida</cp:lastModifiedBy>
  <cp:revision>299</cp:revision>
  <dcterms:created xsi:type="dcterms:W3CDTF">2006-08-16T00:00:00Z</dcterms:created>
  <dcterms:modified xsi:type="dcterms:W3CDTF">2020-11-14T02:17:33Z</dcterms:modified>
</cp:coreProperties>
</file>