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8" r:id="rId2"/>
    <p:sldId id="280" r:id="rId3"/>
    <p:sldId id="282" r:id="rId4"/>
    <p:sldId id="283" r:id="rId5"/>
    <p:sldId id="258" r:id="rId6"/>
    <p:sldId id="287" r:id="rId7"/>
    <p:sldId id="281" r:id="rId8"/>
    <p:sldId id="274" r:id="rId9"/>
    <p:sldId id="285" r:id="rId10"/>
    <p:sldId id="273" r:id="rId11"/>
    <p:sldId id="289" r:id="rId12"/>
    <p:sldId id="279" r:id="rId13"/>
    <p:sldId id="286" r:id="rId14"/>
    <p:sldId id="269" r:id="rId15"/>
    <p:sldId id="270" r:id="rId16"/>
    <p:sldId id="288" r:id="rId17"/>
    <p:sldId id="271" r:id="rId18"/>
    <p:sldId id="272" r:id="rId19"/>
    <p:sldId id="265" r:id="rId20"/>
    <p:sldId id="275" r:id="rId21"/>
    <p:sldId id="262" r:id="rId22"/>
    <p:sldId id="26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D7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0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77716-40A1-48E1-9C96-FA415535D3E5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5B889-ECCB-4D36-AD99-F4EE21E2C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D78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609600"/>
            <a:ext cx="5410200" cy="1676400"/>
          </a:xfrm>
        </p:spPr>
        <p:txBody>
          <a:bodyPr>
            <a:noAutofit/>
          </a:bodyPr>
          <a:lstStyle/>
          <a:p>
            <a:r>
              <a:rPr lang="bn-BD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opy of S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4000"/>
            <a:ext cx="7391399" cy="4933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600200"/>
            <a:ext cx="8244590" cy="3505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রাসায়নিক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বিক্রিয়া সাধারণত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উভমুখী হয়। 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0"/>
              </a:spcBef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শুরুতে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সম্মুখমুখী বিক্রিয়ার বেগ বেশি থাকে। ধীরে  ধীরে এই বেগ কমতে থাকে এবং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বিপরীতমুখী বিক্রিয়ার বেগ বাড়তে থাকে। এক সময় উভয় বিক্রিয়ার বেগ সমান হয়। এই অবস্থাকে বিক্রিয়ার সাম্যাবস্থা বলে।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সাম্যাবস্থা মানে স্থির অবস্থা নয়। উভয় বিক্রিয়া সমানভাবে চলতে থাকে।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11076"/>
            <a:ext cx="8229600" cy="784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বিক্রিয়ার সাম্যাবস্থা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5867400"/>
            <a:ext cx="2133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+ 3H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638800" y="5867399"/>
            <a:ext cx="289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2NH</a:t>
            </a:r>
            <a:r>
              <a:rPr lang="en-US" sz="4400" baseline="-25000" dirty="0" smtClean="0"/>
              <a:t>3</a:t>
            </a:r>
            <a:r>
              <a:rPr lang="en-US" sz="4400" dirty="0" smtClean="0"/>
              <a:t> + 92kj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56560" y="6201015"/>
            <a:ext cx="2377440" cy="24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95600" y="6400799"/>
            <a:ext cx="2377440" cy="2414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nam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838200"/>
            <a:ext cx="7904921" cy="4038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5000" y="16764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66210" y="4099810"/>
            <a:ext cx="3048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1800" y="45720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81800" y="2438400"/>
            <a:ext cx="1721370" cy="3510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-556510" y="2766310"/>
            <a:ext cx="2743200" cy="410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303624">
            <a:off x="1461364" y="1925513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বিক্রিয়কের বিক্রিয়ার হার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851185">
            <a:off x="2082079" y="3659534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উৎপাদের বিক্রিয়ার হার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2362200"/>
            <a:ext cx="1485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সাম্যাবস্থা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4449580"/>
            <a:ext cx="2223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বিক্রিয়ার সময়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54987" y="2542012"/>
            <a:ext cx="2011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বিক্রিয়ার হার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5257800"/>
            <a:ext cx="79248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বিক্রিয়ার গতি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1167825"/>
            <a:ext cx="470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A</a:t>
            </a:r>
            <a:endParaRPr lang="en-US" sz="3200" dirty="0"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4419600"/>
            <a:ext cx="470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O</a:t>
            </a:r>
            <a:endParaRPr lang="en-US" sz="3200" dirty="0"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M AZIZ\Desktop\Lechateli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533400"/>
            <a:ext cx="4725030" cy="4886569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524000" y="5715000"/>
            <a:ext cx="6400800" cy="7159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ফরাসি বিজ্ঞানী</a:t>
            </a:r>
            <a:r>
              <a:rPr kumimoji="0" lang="bn-BD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লা 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শাটেলিয়া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85800"/>
            <a:ext cx="8747237" cy="37338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39818" y="5105400"/>
            <a:ext cx="79248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লা শাটেলিয়ার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নীতি</a:t>
            </a: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9437"/>
            <a:ext cx="7620000" cy="960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লা শাটেলিয়ার সূত্র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22437"/>
            <a:ext cx="76200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indent="1588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কোনো বিক্রিয়া সাম্যাবস্থায় থাকাকালীন যদি সিস্টেমে কোন নিয়ামক (তাপ, চাপ, ঘনমাত্রা) পরিবর্তন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করা হয় তবে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সাম্যাবস্থা এমন দিকে পরিবর্তিত হবে যেন নিয়ামক পরিবর্তনের ফলাফল প্রশমিত হয়।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সাম্যাবস্থার উপর তাপের প্রভাব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133600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/>
              <a:t>N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+ 3H</a:t>
            </a:r>
            <a:r>
              <a:rPr lang="en-US" sz="4400" baseline="-25000" dirty="0" smtClean="0"/>
              <a:t>2</a:t>
            </a:r>
            <a:endParaRPr lang="en-US" sz="4400" baseline="-25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86400" y="1600200"/>
            <a:ext cx="289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2NH</a:t>
            </a:r>
            <a:r>
              <a:rPr lang="en-US" sz="4400" baseline="-25000" dirty="0" smtClean="0"/>
              <a:t>3</a:t>
            </a:r>
            <a:r>
              <a:rPr lang="en-US" sz="4400" dirty="0" smtClean="0"/>
              <a:t> + 92kj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04160" y="1933816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804160" y="2086216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09600" y="30480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400" dirty="0" smtClean="0">
                <a:latin typeface="NikoshBAN" pitchFamily="2" charset="0"/>
                <a:ea typeface="+mj-ea"/>
                <a:cs typeface="NikoshBAN" pitchFamily="2" charset="0"/>
              </a:rPr>
              <a:t>সম্মুখমুখী অংশটি 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তাপ</a:t>
            </a:r>
            <a:r>
              <a:rPr kumimoji="0" lang="bn-BD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উৎপাদী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BD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এবং বিপরীতমুখী অংশটি তাপহারী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4724400"/>
            <a:ext cx="79248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তাপ বাড়ালে সাম্যাবস্থা</a:t>
            </a:r>
            <a:r>
              <a:rPr kumimoji="0" lang="bn-BD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বাম দিকে সরে যাবে।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  <p:bldP spid="8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+Chatelier%u2019s+principle+and+more..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66800"/>
            <a:ext cx="7213600" cy="46482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914400" y="5715000"/>
            <a:ext cx="72136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মোল সংখ্যা বেশি হলে তা কমানোর চেষ্টা </a:t>
            </a:r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358914"/>
            <a:ext cx="72136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চাপের প্রভাব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1219200" y="1371600"/>
            <a:ext cx="6553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0" y="1472625"/>
            <a:ext cx="18288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30 </a:t>
            </a:r>
            <a:r>
              <a:rPr lang="en-US" sz="3200" dirty="0" err="1" smtClean="0">
                <a:cs typeface="NikoshBAN" pitchFamily="2" charset="0"/>
              </a:rPr>
              <a:t>atp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চাপ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472625"/>
            <a:ext cx="18288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20 </a:t>
            </a:r>
            <a:r>
              <a:rPr lang="en-US" sz="3200" dirty="0" err="1" smtClean="0">
                <a:cs typeface="NikoshBAN" pitchFamily="2" charset="0"/>
              </a:rPr>
              <a:t>atp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চাপ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6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সাম্যাবস্থার উপর চাপের প্রভাব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2133600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/>
              <a:t>N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+ 3H</a:t>
            </a:r>
            <a:r>
              <a:rPr lang="en-US" sz="4400" baseline="-25000" dirty="0" smtClean="0"/>
              <a:t>2</a:t>
            </a:r>
            <a:endParaRPr lang="en-US" sz="4400" baseline="-25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5000" y="1600200"/>
            <a:ext cx="289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2NH</a:t>
            </a:r>
            <a:r>
              <a:rPr lang="en-US" sz="4400" baseline="-25000" dirty="0" smtClean="0"/>
              <a:t>3</a:t>
            </a:r>
            <a:r>
              <a:rPr lang="en-US" sz="4400" dirty="0" smtClean="0"/>
              <a:t> + 92kj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32760" y="1933816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32760" y="2086216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09600" y="3048000"/>
            <a:ext cx="80772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bn-BD" sz="4000" baseline="0" dirty="0" smtClean="0">
                <a:latin typeface="NikoshBAN" pitchFamily="2" charset="0"/>
                <a:ea typeface="+mj-ea"/>
                <a:cs typeface="NikoshBAN" pitchFamily="2" charset="0"/>
              </a:rPr>
              <a:t>বিক্রিয়কে মোল সংখ্যা</a:t>
            </a:r>
            <a:r>
              <a:rPr lang="bn-BD" sz="4000" dirty="0" smtClean="0">
                <a:latin typeface="NikoshBAN" pitchFamily="2" charset="0"/>
                <a:ea typeface="+mj-ea"/>
                <a:cs typeface="NikoshBAN" pitchFamily="2" charset="0"/>
              </a:rPr>
              <a:t> বেশি এবং উৎপাদে মোল সংখ্যা কম।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09600" y="4724400"/>
            <a:ext cx="80772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000" dirty="0" smtClean="0">
                <a:latin typeface="NikoshBAN" pitchFamily="2" charset="0"/>
                <a:ea typeface="+mj-ea"/>
                <a:cs typeface="NikoshBAN" pitchFamily="2" charset="0"/>
              </a:rPr>
              <a:t>চা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 বাড়ালে সাম্যাবস্থা</a:t>
            </a:r>
            <a:r>
              <a:rPr kumimoji="0" lang="bn-BD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ডান দিকে সরে যাবে।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  <p:bldP spid="8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08037"/>
            <a:ext cx="77724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সাম্যাবস্থার উপর ঘনমাত্রার প্রভাব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2133600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/>
              <a:t>N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+ 3H</a:t>
            </a:r>
            <a:r>
              <a:rPr lang="en-US" sz="4400" baseline="-25000" dirty="0" smtClean="0"/>
              <a:t>2</a:t>
            </a:r>
            <a:endParaRPr lang="en-US" sz="4400" baseline="-25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5000" y="2590799"/>
            <a:ext cx="289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2NH</a:t>
            </a:r>
            <a:r>
              <a:rPr lang="en-US" sz="4400" baseline="-25000" dirty="0" smtClean="0"/>
              <a:t>3</a:t>
            </a:r>
            <a:r>
              <a:rPr lang="en-US" sz="4400" dirty="0" smtClean="0"/>
              <a:t> + 92kj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32760" y="2924415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32760" y="3076815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762000" y="4495800"/>
            <a:ext cx="7772400" cy="1600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000" dirty="0" smtClean="0">
                <a:latin typeface="NikoshBAN" pitchFamily="2" charset="0"/>
                <a:ea typeface="+mj-ea"/>
                <a:cs typeface="NikoshBAN" pitchFamily="2" charset="0"/>
              </a:rPr>
              <a:t>বিক্রিয়কের ঘনমাত্রা 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বাড়ালে সাম্যাবস্থা</a:t>
            </a:r>
            <a:r>
              <a:rPr kumimoji="0" lang="bn-BD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ডান দিকে সরে যাবে।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77200" cy="1173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73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876801"/>
            <a:ext cx="8229600" cy="6857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বিক্রিয়াটিতে চাপের প্রভাব ব্যাখ্যা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200401"/>
            <a:ext cx="3810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(g)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(g)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0" y="3200400"/>
            <a:ext cx="1981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lang="en-US" sz="3200" dirty="0" smtClean="0"/>
              <a:t>(g)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75760" y="3534016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75760" y="3686416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114800" y="1625025"/>
            <a:ext cx="16049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(৩ মিনিট)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/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9099" y="3352800"/>
            <a:ext cx="4076701" cy="30480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জি এম আজিজুল হক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চান্দিনা ডাঃ ফিরোজা পাইলট বালিকা উচ্চ বিদ্যালয়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চান্দিনা, কুমিল্লা।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48200" y="3276600"/>
            <a:ext cx="4191000" cy="31242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নবম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রসায়ন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৭ম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(রাসায়নিক বিক্রিয়া)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: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বিক্রিয়ার সাম্যাবস্থা </a:t>
            </a:r>
          </a:p>
        </p:txBody>
      </p:sp>
      <p:sp>
        <p:nvSpPr>
          <p:cNvPr id="6" name="Rectangle 5"/>
          <p:cNvSpPr/>
          <p:nvPr/>
        </p:nvSpPr>
        <p:spPr>
          <a:xfrm>
            <a:off x="3124200" y="1031081"/>
            <a:ext cx="3010516" cy="6905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nasir udd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57200"/>
            <a:ext cx="1981200" cy="25095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 l="21015" t="5644"/>
          <a:stretch/>
        </p:blipFill>
        <p:spPr>
          <a:xfrm>
            <a:off x="6591300" y="457200"/>
            <a:ext cx="1990725" cy="2438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0772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/>
          </a:p>
        </p:txBody>
      </p:sp>
      <p:sp>
        <p:nvSpPr>
          <p:cNvPr id="4" name="Rectangle 3"/>
          <p:cNvSpPr/>
          <p:nvPr/>
        </p:nvSpPr>
        <p:spPr>
          <a:xfrm>
            <a:off x="533400" y="2690336"/>
            <a:ext cx="8077200" cy="29854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লা শাটেলিয়ার নীতি কী?</a:t>
            </a:r>
          </a:p>
          <a:p>
            <a:pPr>
              <a:lnSpc>
                <a:spcPct val="150000"/>
              </a:lnSpc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লা শাটেলিয়ার নীতি বিক্রিয়কের কোন অবস্থায় প্রভাব ফেলে? </a:t>
            </a:r>
          </a:p>
          <a:p>
            <a:pPr>
              <a:lnSpc>
                <a:spcPct val="150000"/>
              </a:lnSpc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কোন কোন নিয়ামক রাসায়নিক বিক্রিয়ায় প্রভাব ফেলে? </a:t>
            </a:r>
          </a:p>
          <a:p>
            <a:pPr>
              <a:lnSpc>
                <a:spcPct val="150000"/>
              </a:lnSpc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কঠিন পদার্থের উপর চাপের প্রভাব নেই কেন?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838200"/>
            <a:ext cx="76200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7200" dirty="0" smtClean="0">
                <a:latin typeface="NikoshBAN" pitchFamily="2" charset="0"/>
                <a:ea typeface="+mj-ea"/>
                <a:cs typeface="NikoshBAN" pitchFamily="2" charset="0"/>
              </a:rPr>
              <a:t>বাড়ির</a:t>
            </a:r>
            <a:r>
              <a:rPr kumimoji="0" lang="bn-BD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কাজ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4419600"/>
            <a:ext cx="76200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বিক্রিয়াটিতে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চাপের প্রভাব ব্যাখ্যা কর। 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সব গুলো উপাদান তরল</a:t>
            </a:r>
            <a:r>
              <a:rPr kumimoji="0" lang="bn-BD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হলে কী পরিবর্তন হতো?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514600"/>
            <a:ext cx="3048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(g)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05600" y="2514599"/>
            <a:ext cx="1828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lang="en-US" sz="3200" dirty="0" smtClean="0"/>
              <a:t>(g)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75760" y="2848215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75760" y="3000615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343400" y="228600"/>
            <a:ext cx="4191000" cy="2057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13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ধন্যবাদ </a:t>
            </a:r>
            <a:endParaRPr kumimoji="0" lang="en-US" sz="138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4" name="Picture 3" descr="Copy of S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4000"/>
            <a:ext cx="7391399" cy="4933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t="14286" r="23762" b="28571"/>
          <a:stretch>
            <a:fillRect/>
          </a:stretch>
        </p:blipFill>
        <p:spPr bwMode="auto">
          <a:xfrm>
            <a:off x="1524000" y="76200"/>
            <a:ext cx="5867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2438400" y="2362200"/>
            <a:ext cx="4267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সাম্যাবস্থা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2163" y="3543300"/>
            <a:ext cx="50196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2514600" y="5867400"/>
            <a:ext cx="4343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সাম্যাবস্থা প্রভাবিত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4043" t="16514" r="7547" b="19266"/>
          <a:stretch>
            <a:fillRect/>
          </a:stretch>
        </p:blipFill>
        <p:spPr bwMode="auto">
          <a:xfrm>
            <a:off x="1371600" y="685800"/>
            <a:ext cx="6248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752600" y="4486870"/>
            <a:ext cx="51054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সাম্যাবস্থা পুনঃপ্রতিষ্ঠিত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00200" y="1143000"/>
            <a:ext cx="5867400" cy="4419600"/>
            <a:chOff x="1447800" y="914400"/>
            <a:chExt cx="5867400" cy="4419600"/>
          </a:xfrm>
        </p:grpSpPr>
        <p:sp>
          <p:nvSpPr>
            <p:cNvPr id="5" name="Rounded Rectangle 4"/>
            <p:cNvSpPr/>
            <p:nvPr/>
          </p:nvSpPr>
          <p:spPr>
            <a:xfrm>
              <a:off x="1447800" y="914400"/>
              <a:ext cx="5867400" cy="4419600"/>
            </a:xfrm>
            <a:prstGeom prst="roundRect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itle 1"/>
            <p:cNvSpPr txBox="1">
              <a:spLocks/>
            </p:cNvSpPr>
            <p:nvPr/>
          </p:nvSpPr>
          <p:spPr>
            <a:xfrm>
              <a:off x="2362200" y="1828800"/>
              <a:ext cx="3962400" cy="2590800"/>
            </a:xfrm>
            <a:prstGeom prst="roundRect">
              <a:avLst>
                <a:gd name="adj" fmla="val 32405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rmAutofit lnSpcReduction="1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BD" sz="6600" b="1" i="0" u="none" strike="noStrike" kern="1200" normalizeH="0" baseline="0" noProof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ea typeface="+mj-ea"/>
                  <a:cs typeface="NikoshBAN" pitchFamily="2" charset="0"/>
                </a:rPr>
                <a:t>বিক্রিয়ার সাম্যাবস্থা</a:t>
              </a:r>
              <a:endParaRPr kumimoji="0" lang="en-US" sz="6600" b="1" i="0" u="none" strike="noStrike" kern="120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9096"/>
            <a:ext cx="7848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09882"/>
            <a:ext cx="7848600" cy="328611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</a:p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বিক্রিয়ার সাম্যাবস্থা কী তা বলতে পারবে। </a:t>
            </a:r>
          </a:p>
          <a:p>
            <a:pPr>
              <a:buNone/>
            </a:pP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২।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লা শাটেলিয়ার নীতি কী তা ব্যাখ্যা করতে পারবে।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৩। কোন কোন নিয়ামক রাসায়নিক বিক্রিয়ায় প্রভাব ফেলে তা ব্যাখ্যা করতে পারবে।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977824"/>
            <a:ext cx="7848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পাঠ শেষে শিক্ষার্থীরা...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44562"/>
            <a:ext cx="73914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উভমুখী বিক্রিয়ায় দুই ধরনের ঘটনা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সংঘটিত হয়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5400000">
            <a:off x="2266992" y="2987814"/>
            <a:ext cx="495300" cy="57150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>
            <a:off x="2266992" y="3902214"/>
            <a:ext cx="495300" cy="57150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799" y="3832086"/>
            <a:ext cx="3570747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বিপরীতমুখী বিক্রিয়া 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3371892" y="2895600"/>
            <a:ext cx="3562308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সম্মুখমুখী বিক্রিয়া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657600"/>
            <a:ext cx="82296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বিপরীতমুখী বিক্রিয়া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68276"/>
            <a:ext cx="8244590" cy="13177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যে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রাসায়নিক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বিক্রিয়ায় 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বিক্রিয়ক থেকে উৎপাদ উৎপন্ন হয় তাকে সম্মুখমুখী বিক্রিয়া বলে।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473476"/>
            <a:ext cx="82296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যে রাসায়নিক বিক্রিয়ায় উৎপাদ থেকে উল্টাভাবে বিক্রিয়ক তৈরি হয় তাকে বিপরীতমুখী বিক্রিয়া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30076"/>
            <a:ext cx="8229600" cy="784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সম্মুখমুখী বিক্রিয়া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2286001"/>
            <a:ext cx="2133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+ 3H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638800" y="2286000"/>
            <a:ext cx="289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2NH</a:t>
            </a:r>
            <a:r>
              <a:rPr lang="en-US" sz="4400" baseline="-25000" dirty="0" smtClean="0"/>
              <a:t>3</a:t>
            </a:r>
            <a:r>
              <a:rPr lang="en-US" sz="4400" dirty="0" smtClean="0"/>
              <a:t> + 92kj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56560" y="2740786"/>
            <a:ext cx="2377440" cy="24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609600" y="5715000"/>
            <a:ext cx="2133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+ 3H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638800" y="5714999"/>
            <a:ext cx="289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2NH</a:t>
            </a:r>
            <a:r>
              <a:rPr lang="en-US" sz="4400" baseline="-25000" dirty="0" smtClean="0"/>
              <a:t>3</a:t>
            </a:r>
            <a:r>
              <a:rPr lang="en-US" sz="4400" dirty="0" smtClean="0"/>
              <a:t> + 92kj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56560" y="6201015"/>
            <a:ext cx="2377440" cy="2414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/>
      <p:bldP spid="9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70132" y="609600"/>
            <a:ext cx="7435668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রাসায়নিক বিক্রিয়া</a:t>
            </a:r>
            <a:r>
              <a:rPr kumimoji="0" lang="en-US" sz="4400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র </a:t>
            </a:r>
            <a:r>
              <a:rPr kumimoji="0" lang="en-US" sz="4400" i="0" u="none" strike="noStrike" kern="1200" normalizeH="0" baseline="0" noProof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দুটি</a:t>
            </a:r>
            <a:r>
              <a:rPr kumimoji="0" lang="en-US" sz="4400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i="0" u="none" strike="noStrike" kern="1200" normalizeH="0" baseline="0" noProof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পক্ষ</a:t>
            </a:r>
            <a:r>
              <a:rPr kumimoji="0" lang="en-US" sz="4400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4400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971800"/>
            <a:ext cx="7467600" cy="3352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i="0" u="none" strike="noStrike" kern="120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রাসায়নিক বিক্রিয়া</a:t>
            </a:r>
            <a:r>
              <a:rPr kumimoji="0" lang="en-US" sz="3200" i="0" u="none" strike="noStrike" kern="120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র </a:t>
            </a:r>
            <a:r>
              <a:rPr kumimoji="0" lang="en-US" sz="3200" i="0" u="none" strike="noStrike" kern="1200" normalizeH="0" baseline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সমীকরণে</a:t>
            </a:r>
            <a:r>
              <a:rPr kumimoji="0" lang="en-US" sz="3200" i="0" u="none" strike="noStrike" kern="120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IN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+mj-ea"/>
                <a:cs typeface="NikoshBAN" pitchFamily="2" charset="0"/>
              </a:rPr>
              <a:t>বাম</a:t>
            </a:r>
            <a:r>
              <a:rPr kumimoji="0" lang="en-US" sz="3200" i="0" u="none" strike="noStrike" kern="120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baseline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দিকে</a:t>
            </a:r>
            <a:r>
              <a:rPr kumimoji="0" lang="en-US" sz="3200" i="0" u="none" strike="noStrike" kern="120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baseline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বিক্রিয়ক</a:t>
            </a:r>
            <a:r>
              <a:rPr kumimoji="0" lang="en-US" sz="3200" i="0" u="none" strike="noStrike" kern="120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baseline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এবং</a:t>
            </a:r>
            <a:r>
              <a:rPr kumimoji="0" lang="en-US" sz="3200" i="0" u="none" strike="noStrike" kern="1200" normalizeH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ডান</a:t>
            </a:r>
            <a:r>
              <a:rPr kumimoji="0" lang="en-US" sz="3200" i="0" u="none" strike="noStrike" kern="1200" normalizeH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দিকে</a:t>
            </a:r>
            <a:r>
              <a:rPr kumimoji="0" lang="en-US" sz="3200" i="0" u="none" strike="noStrike" kern="1200" normalizeH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উৎপাদ</a:t>
            </a:r>
            <a:r>
              <a:rPr kumimoji="0" lang="en-US" sz="3200" i="0" u="none" strike="noStrike" kern="1200" normalizeH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লেখা</a:t>
            </a:r>
            <a:r>
              <a:rPr kumimoji="0" lang="en-US" sz="3200" i="0" u="none" strike="noStrike" kern="1200" normalizeH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হয়</a:t>
            </a:r>
            <a:r>
              <a:rPr kumimoji="0" lang="en-US" sz="3200" i="0" u="none" strike="noStrike" kern="1200" normalizeH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। </a:t>
            </a:r>
            <a:r>
              <a:rPr kumimoji="0" lang="en-US" sz="3200" i="0" u="none" strike="noStrike" kern="1200" normalizeH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বিক্রিয়</a:t>
            </a:r>
            <a:r>
              <a:rPr kumimoji="0" lang="bn-IN" sz="3200" i="0" u="none" strike="noStrike" kern="1200" normalizeH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কের বিক্রিয়ার গতি উৎপাদের দিকে দেখানো হয়। এইজন্য বিক্রিয়ার দিক বলতে ডানদিককেই বুঝানো হয়। তবে উৎপাদসমুহ বিক্রিয়া করে বামদিকে বিক্রিয়ক তৈরি করতে পারে। তখন তাকে পশ্চাৎমূখী বিক্রিয়া বলা হয়।   </a:t>
            </a:r>
            <a:endParaRPr kumimoji="0" lang="en-US" sz="3200" i="0" u="none" strike="noStrike" kern="1200" normalizeH="0" baseline="0" noProof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828800"/>
            <a:ext cx="7467600" cy="862012"/>
          </a:xfrm>
          <a:prstGeom prst="rect">
            <a:avLst/>
          </a:prstGeom>
          <a:solidFill>
            <a:srgbClr val="99FF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1828800"/>
            <a:ext cx="2895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600" dirty="0" smtClean="0">
                <a:ea typeface="+mj-ea"/>
                <a:cs typeface="NikoshBAN" pitchFamily="2" charset="0"/>
              </a:rPr>
              <a:t>2H</a:t>
            </a:r>
            <a:r>
              <a:rPr lang="en-US" sz="3600" baseline="-25000" dirty="0" smtClean="0">
                <a:ea typeface="+mj-ea"/>
                <a:cs typeface="NikoshBAN" pitchFamily="2" charset="0"/>
              </a:rPr>
              <a:t>2</a:t>
            </a:r>
            <a:r>
              <a:rPr lang="en-US" sz="3600" dirty="0" smtClean="0">
                <a:ea typeface="+mj-ea"/>
                <a:cs typeface="NikoshBAN" pitchFamily="2" charset="0"/>
              </a:rPr>
              <a:t>(g) + O</a:t>
            </a:r>
            <a:r>
              <a:rPr lang="en-US" sz="3600" baseline="-25000" dirty="0" smtClean="0">
                <a:ea typeface="+mj-ea"/>
                <a:cs typeface="NikoshBAN" pitchFamily="2" charset="0"/>
              </a:rPr>
              <a:t>2</a:t>
            </a:r>
            <a:r>
              <a:rPr lang="en-US" sz="3600" dirty="0" smtClean="0">
                <a:ea typeface="+mj-ea"/>
                <a:cs typeface="NikoshBAN" pitchFamily="2" charset="0"/>
              </a:rPr>
              <a:t>(g)</a:t>
            </a:r>
            <a:endParaRPr lang="bn-BD" sz="3600" dirty="0" smtClean="0">
              <a:ea typeface="+mj-ea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409526" y="1828800"/>
            <a:ext cx="16764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600" dirty="0" smtClean="0">
                <a:ea typeface="+mj-ea"/>
                <a:cs typeface="NikoshBAN" pitchFamily="2" charset="0"/>
              </a:rPr>
              <a:t>2H</a:t>
            </a:r>
            <a:r>
              <a:rPr lang="en-US" sz="3600" baseline="-25000" dirty="0" smtClean="0">
                <a:ea typeface="+mj-ea"/>
                <a:cs typeface="NikoshBAN" pitchFamily="2" charset="0"/>
              </a:rPr>
              <a:t>2</a:t>
            </a:r>
            <a:r>
              <a:rPr lang="en-US" sz="3600" dirty="0" smtClean="0">
                <a:ea typeface="+mj-ea"/>
                <a:cs typeface="NikoshBAN" pitchFamily="2" charset="0"/>
              </a:rPr>
              <a:t>O(l)</a:t>
            </a:r>
            <a:endParaRPr lang="bn-BD" sz="3600" dirty="0" smtClean="0">
              <a:ea typeface="+mj-ea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47326" y="2208212"/>
            <a:ext cx="205740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00902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495</Words>
  <Application>Microsoft Office PowerPoint</Application>
  <PresentationFormat>On-screen Show (4:3)</PresentationFormat>
  <Paragraphs>86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স্বাগতম</vt:lpstr>
      <vt:lpstr>Slide 2</vt:lpstr>
      <vt:lpstr>Slide 3</vt:lpstr>
      <vt:lpstr>Slide 4</vt:lpstr>
      <vt:lpstr>Slide 5</vt:lpstr>
      <vt:lpstr>শিখন ফল</vt:lpstr>
      <vt:lpstr>উভমুখী বিক্রিয়ায় দুই ধরনের ঘটনা  সংঘটিত হয় </vt:lpstr>
      <vt:lpstr>Slide 8</vt:lpstr>
      <vt:lpstr>Slide 9</vt:lpstr>
      <vt:lpstr>Slide 10</vt:lpstr>
      <vt:lpstr>Slide 11</vt:lpstr>
      <vt:lpstr>Slide 12</vt:lpstr>
      <vt:lpstr>Slide 13</vt:lpstr>
      <vt:lpstr>লা শাটেলিয়ার সূত্র </vt:lpstr>
      <vt:lpstr>সাম্যাবস্থার উপর তাপের প্রভাব</vt:lpstr>
      <vt:lpstr>Slide 16</vt:lpstr>
      <vt:lpstr>সাম্যাবস্থার উপর চাপের প্রভাব</vt:lpstr>
      <vt:lpstr>সাম্যাবস্থার উপর ঘনমাত্রার প্রভাব</vt:lpstr>
      <vt:lpstr>একক কাজ</vt:lpstr>
      <vt:lpstr>মূল্যায়ন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জারণ বিজারণ বিক্রিয়া</dc:title>
  <dc:creator>G M Azizul Haque</dc:creator>
  <cp:lastModifiedBy>GM AZIZ</cp:lastModifiedBy>
  <cp:revision>177</cp:revision>
  <dcterms:created xsi:type="dcterms:W3CDTF">2006-08-16T00:00:00Z</dcterms:created>
  <dcterms:modified xsi:type="dcterms:W3CDTF">2020-11-13T09:44:33Z</dcterms:modified>
</cp:coreProperties>
</file>