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-762000"/>
            <a:ext cx="89916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9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9144000" cy="525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2359"/>
            <a:ext cx="9144000" cy="590931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5400" dirty="0" smtClean="0"/>
              <a:t>মূল্যায়নঃ</a:t>
            </a:r>
          </a:p>
          <a:p>
            <a:r>
              <a:rPr lang="bn-BD" sz="5400" dirty="0" smtClean="0"/>
              <a:t>* কোন সমান্তর ধারার </a:t>
            </a:r>
            <a:r>
              <a:rPr lang="en-US" sz="5400" dirty="0" smtClean="0"/>
              <a:t>n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সংখ্যক পদের সমষ্টি নির্ণয়ে সূত্রটি কী?</a:t>
            </a: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* সমান্তর ধারার সাধারণ অন্তর বের করতে হয় কিভাবে? </a:t>
            </a:r>
          </a:p>
          <a:p>
            <a:r>
              <a:rPr lang="bn-BD" sz="54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8+10+12+14+…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ধারাটির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ম পদ কত? </a:t>
            </a:r>
            <a:r>
              <a:rPr lang="bn-BD" sz="5400" dirty="0" smtClean="0"/>
              <a:t> 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863417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বাড়ীর কাজঃ </a:t>
            </a:r>
          </a:p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* কোন সমান্তর ধারার  </a:t>
            </a:r>
            <a:r>
              <a:rPr lang="en-US" sz="8800" dirty="0" smtClean="0">
                <a:latin typeface="Times New Roman" pitchFamily="18" charset="0"/>
                <a:cs typeface="NikoshBAN" pitchFamily="2" charset="0"/>
              </a:rPr>
              <a:t>16</a:t>
            </a:r>
            <a:r>
              <a:rPr lang="bn-BD" sz="8800" dirty="0" smtClean="0">
                <a:latin typeface="Times New Roman" pitchFamily="18" charset="0"/>
                <a:cs typeface="NikoshBAN" pitchFamily="2" charset="0"/>
              </a:rPr>
              <a:t>তম পদ </a:t>
            </a:r>
            <a:r>
              <a:rPr lang="en-US" sz="8800" dirty="0" smtClean="0">
                <a:latin typeface="Times New Roman" pitchFamily="18" charset="0"/>
                <a:cs typeface="NikoshBAN" pitchFamily="2" charset="0"/>
              </a:rPr>
              <a:t>-20 </a:t>
            </a:r>
            <a:r>
              <a:rPr lang="bn-BD" sz="8800" dirty="0" smtClean="0">
                <a:latin typeface="Times New Roman" pitchFamily="18" charset="0"/>
                <a:cs typeface="NikoshBAN" pitchFamily="2" charset="0"/>
              </a:rPr>
              <a:t>হলে প্রথম </a:t>
            </a:r>
            <a:r>
              <a:rPr lang="en-US" sz="8800" dirty="0" smtClean="0">
                <a:latin typeface="Times New Roman" pitchFamily="18" charset="0"/>
                <a:cs typeface="NikoshBAN" pitchFamily="2" charset="0"/>
              </a:rPr>
              <a:t>31 </a:t>
            </a:r>
            <a:r>
              <a:rPr lang="bn-BD" sz="8800" dirty="0" smtClean="0">
                <a:latin typeface="Times New Roman" pitchFamily="18" charset="0"/>
                <a:cs typeface="NikoshBAN" pitchFamily="2" charset="0"/>
              </a:rPr>
              <a:t>পদের সমষ্টি নির্ণয় কর।</a:t>
            </a:r>
            <a:endParaRPr lang="bn-BD" sz="8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863844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19041814">
            <a:off x="1438935" y="1620355"/>
            <a:ext cx="69719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সবাইকে ধন্যবাদ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tical Scroll 3"/>
          <p:cNvSpPr/>
          <p:nvPr/>
        </p:nvSpPr>
        <p:spPr>
          <a:xfrm>
            <a:off x="533400" y="2171700"/>
            <a:ext cx="8229600" cy="5219700"/>
          </a:xfrm>
          <a:prstGeom prst="vertic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 err="1" smtClean="0">
                <a:latin typeface="Monotype Corsiva" panose="03010101010201010101" pitchFamily="66" charset="0"/>
                <a:cs typeface="NikoshBAN" pitchFamily="2" charset="0"/>
              </a:rPr>
              <a:t>প্রভাত</a:t>
            </a:r>
            <a:r>
              <a:rPr lang="en-US" sz="6000" dirty="0" smtClean="0">
                <a:latin typeface="Monotype Corsiva" panose="03010101010201010101" pitchFamily="66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Monotype Corsiva" panose="03010101010201010101" pitchFamily="66" charset="0"/>
                <a:cs typeface="NikoshBAN" pitchFamily="2" charset="0"/>
              </a:rPr>
              <a:t>চন্দ্র</a:t>
            </a:r>
            <a:r>
              <a:rPr lang="en-US" sz="6000" dirty="0" smtClean="0">
                <a:latin typeface="Monotype Corsiva" panose="03010101010201010101" pitchFamily="66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Monotype Corsiva" panose="03010101010201010101" pitchFamily="66" charset="0"/>
                <a:cs typeface="NikoshBAN" pitchFamily="2" charset="0"/>
              </a:rPr>
              <a:t>দাস</a:t>
            </a:r>
            <a:r>
              <a:rPr lang="en-US" sz="6000" dirty="0" smtClean="0">
                <a:latin typeface="Monotype Corsiva" panose="03010101010201010101" pitchFamily="66" charset="0"/>
                <a:cs typeface="NikoshBAN" pitchFamily="2" charset="0"/>
              </a:rPr>
              <a:t>                  </a:t>
            </a:r>
            <a:r>
              <a:rPr lang="en-US" sz="6000" dirty="0" err="1" smtClean="0">
                <a:latin typeface="Monotype Corsiva" panose="03010101010201010101" pitchFamily="66" charset="0"/>
                <a:cs typeface="NikoshBAN" pitchFamily="2" charset="0"/>
              </a:rPr>
              <a:t>সিনিয়র</a:t>
            </a:r>
            <a:r>
              <a:rPr lang="en-US" sz="6000" dirty="0" smtClean="0">
                <a:latin typeface="Monotype Corsiva" panose="03010101010201010101" pitchFamily="66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Monotype Corsiva" panose="03010101010201010101" pitchFamily="66" charset="0"/>
                <a:cs typeface="NikoshBAN" pitchFamily="2" charset="0"/>
              </a:rPr>
              <a:t>শিক্ষক</a:t>
            </a:r>
            <a:r>
              <a:rPr lang="en-US" sz="6000" dirty="0" smtClean="0">
                <a:latin typeface="Monotype Corsiva" panose="03010101010201010101" pitchFamily="66" charset="0"/>
                <a:cs typeface="NikoshBAN" pitchFamily="2" charset="0"/>
              </a:rPr>
              <a:t>,</a:t>
            </a:r>
          </a:p>
          <a:p>
            <a:r>
              <a:rPr lang="en-US" sz="6000" dirty="0" err="1" smtClean="0">
                <a:latin typeface="Monotype Corsiva" panose="03010101010201010101" pitchFamily="66" charset="0"/>
                <a:cs typeface="NikoshBAN" pitchFamily="2" charset="0"/>
              </a:rPr>
              <a:t>বশেমুরকৃবি</a:t>
            </a:r>
            <a:r>
              <a:rPr lang="en-US" sz="6000" dirty="0" smtClean="0">
                <a:latin typeface="Monotype Corsiva" panose="03010101010201010101" pitchFamily="66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Monotype Corsiva" panose="03010101010201010101" pitchFamily="66" charset="0"/>
                <a:cs typeface="NikoshBAN" pitchFamily="2" charset="0"/>
              </a:rPr>
              <a:t>স্কুল</a:t>
            </a:r>
            <a:r>
              <a:rPr lang="en-US" sz="6000" dirty="0" smtClean="0">
                <a:latin typeface="Monotype Corsiva" panose="03010101010201010101" pitchFamily="66" charset="0"/>
                <a:cs typeface="NikoshBAN" pitchFamily="2" charset="0"/>
              </a:rPr>
              <a:t> ,</a:t>
            </a:r>
            <a:r>
              <a:rPr lang="en-US" sz="6000" dirty="0" err="1" smtClean="0">
                <a:latin typeface="Monotype Corsiva" panose="03010101010201010101" pitchFamily="66" charset="0"/>
                <a:cs typeface="NikoshBAN" pitchFamily="2" charset="0"/>
              </a:rPr>
              <a:t>গাজীপুর</a:t>
            </a:r>
            <a:r>
              <a:rPr lang="en-US" sz="6000" dirty="0" smtClean="0">
                <a:latin typeface="Monotype Corsiva" panose="03010101010201010101" pitchFamily="66" charset="0"/>
                <a:cs typeface="NikoshBAN" pitchFamily="2" charset="0"/>
              </a:rPr>
              <a:t>।</a:t>
            </a:r>
            <a:r>
              <a:rPr lang="en-US" sz="1400" dirty="0" smtClean="0">
                <a:latin typeface="Monotype Corsiva" panose="03010101010201010101" pitchFamily="66" charset="0"/>
                <a:cs typeface="NikoshBAN" pitchFamily="2" charset="0"/>
              </a:rPr>
              <a:t>-</a:t>
            </a:r>
            <a:endParaRPr lang="bn-BD" sz="1400" dirty="0">
              <a:latin typeface="Monotype Corsiva" panose="03010101010201010101" pitchFamily="66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-228600"/>
            <a:ext cx="2133600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বিষয়ঃগণিত </a:t>
            </a:r>
          </a:p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দশম</a:t>
            </a:r>
            <a:endParaRPr lang="bn-BD" sz="7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অধ্যায়ঃত্রয়োদশ</a:t>
            </a:r>
          </a:p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সময়ঃ ৪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৫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মিনিট </a:t>
            </a:r>
          </a:p>
          <a:p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12068"/>
            <a:ext cx="7467600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নিচের  ছবিগুলো লক্ষ্য করো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95102" y="3657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524000" y="3581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905000" y="3581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286000" y="3581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200400" y="3581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581400" y="3581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962400" y="3581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343400" y="3581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724400" y="3581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638800" y="3581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019800" y="3581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400800" y="3581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781800" y="3581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162800" y="3581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543800" y="3581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7924800" y="3581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838200" y="5715000"/>
            <a:ext cx="7010400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উপরের ছবিগুলো কিভাবে বৃদ্ধি পেয়েছে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6" name="5-Point Star 45"/>
          <p:cNvSpPr/>
          <p:nvPr/>
        </p:nvSpPr>
        <p:spPr>
          <a:xfrm>
            <a:off x="838200" y="137160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c</a:t>
            </a:r>
            <a:endParaRPr lang="en-US"/>
          </a:p>
        </p:txBody>
      </p:sp>
      <p:sp>
        <p:nvSpPr>
          <p:cNvPr id="47" name="5-Point Star 46"/>
          <p:cNvSpPr/>
          <p:nvPr/>
        </p:nvSpPr>
        <p:spPr>
          <a:xfrm>
            <a:off x="1600200" y="1371600"/>
            <a:ext cx="457200" cy="381000"/>
          </a:xfrm>
          <a:prstGeom prst="star5">
            <a:avLst>
              <a:gd name="adj" fmla="val 21714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5-Point Star 47"/>
          <p:cNvSpPr/>
          <p:nvPr/>
        </p:nvSpPr>
        <p:spPr>
          <a:xfrm>
            <a:off x="2057400" y="1371600"/>
            <a:ext cx="457200" cy="381000"/>
          </a:xfrm>
          <a:prstGeom prst="star5">
            <a:avLst>
              <a:gd name="adj" fmla="val 21714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5-Point Star 48"/>
          <p:cNvSpPr/>
          <p:nvPr/>
        </p:nvSpPr>
        <p:spPr>
          <a:xfrm>
            <a:off x="2895600" y="1371600"/>
            <a:ext cx="457200" cy="381000"/>
          </a:xfrm>
          <a:prstGeom prst="star5">
            <a:avLst>
              <a:gd name="adj" fmla="val 21714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5-Point Star 49"/>
          <p:cNvSpPr/>
          <p:nvPr/>
        </p:nvSpPr>
        <p:spPr>
          <a:xfrm>
            <a:off x="3352800" y="1371600"/>
            <a:ext cx="457200" cy="381000"/>
          </a:xfrm>
          <a:prstGeom prst="star5">
            <a:avLst>
              <a:gd name="adj" fmla="val 21714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-Point Star 50"/>
          <p:cNvSpPr/>
          <p:nvPr/>
        </p:nvSpPr>
        <p:spPr>
          <a:xfrm>
            <a:off x="3886200" y="1371600"/>
            <a:ext cx="457200" cy="381000"/>
          </a:xfrm>
          <a:prstGeom prst="star5">
            <a:avLst>
              <a:gd name="adj" fmla="val 21714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-Point Star 51"/>
          <p:cNvSpPr/>
          <p:nvPr/>
        </p:nvSpPr>
        <p:spPr>
          <a:xfrm>
            <a:off x="4724400" y="1371600"/>
            <a:ext cx="457200" cy="381000"/>
          </a:xfrm>
          <a:prstGeom prst="star5">
            <a:avLst>
              <a:gd name="adj" fmla="val 21714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5-Point Star 52"/>
          <p:cNvSpPr/>
          <p:nvPr/>
        </p:nvSpPr>
        <p:spPr>
          <a:xfrm>
            <a:off x="5257800" y="1371600"/>
            <a:ext cx="381000" cy="381000"/>
          </a:xfrm>
          <a:prstGeom prst="star5">
            <a:avLst>
              <a:gd name="adj" fmla="val 21714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5-Point Star 53"/>
          <p:cNvSpPr/>
          <p:nvPr/>
        </p:nvSpPr>
        <p:spPr>
          <a:xfrm>
            <a:off x="5715000" y="1371600"/>
            <a:ext cx="304800" cy="381000"/>
          </a:xfrm>
          <a:prstGeom prst="star5">
            <a:avLst>
              <a:gd name="adj" fmla="val 21714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5-Point Star 54"/>
          <p:cNvSpPr/>
          <p:nvPr/>
        </p:nvSpPr>
        <p:spPr>
          <a:xfrm>
            <a:off x="6096000" y="1371600"/>
            <a:ext cx="304800" cy="381000"/>
          </a:xfrm>
          <a:prstGeom prst="star5">
            <a:avLst>
              <a:gd name="adj" fmla="val 21714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143000" y="36576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819400" y="36576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257800" y="3581400"/>
            <a:ext cx="338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86232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উপরের ছবিগুলো সমানভাবে বৃদ্ধি পেয়েছে </a:t>
            </a:r>
          </a:p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অর্থাৎ প্রতিটির অন্তর সমান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895600"/>
            <a:ext cx="9144001" cy="30469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ধন্যবাদ তোমাদের উত্তর সঠিক হয়েছে আমাদের আজকের পাঠের বিষয়</a:t>
            </a:r>
          </a:p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সমান্তর ধারা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3999" cy="92332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শিখনফল </a:t>
            </a:r>
          </a:p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* সমান্তর ধারা কি বলতে পারবে।</a:t>
            </a:r>
          </a:p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* সমান্তর ধারার 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তম পদ ও 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n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 পদের সমষ্টি নির্ণয়ের সূত্র ব্যাখ্যা করতে পারবে।</a:t>
            </a:r>
          </a:p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* সমান্তর ধারা সম্পর্কিত সমস্যার সমাধান করতে পারবে। 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2891"/>
            <a:ext cx="9144000" cy="61863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যে কোন সমান্তর ধারার প্রথম পদ=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a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সাধারণ অন্তর=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d,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পদসংখ্যা=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হলে ধারাটির-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১ম পদ=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a=a+(</a:t>
            </a:r>
            <a:r>
              <a:rPr lang="en-US" sz="4400" dirty="0" smtClean="0">
                <a:latin typeface="Times New Roman" pitchFamily="18" charset="0"/>
                <a:cs typeface="NikoshBAN" pitchFamily="2" charset="0"/>
              </a:rPr>
              <a:t>1</a:t>
            </a:r>
            <a:r>
              <a:rPr lang="bn-BD" sz="4400" dirty="0" smtClean="0">
                <a:latin typeface="Times New Roman" pitchFamily="18" charset="0"/>
                <a:cs typeface="NikoshBAN" pitchFamily="2" charset="0"/>
              </a:rPr>
              <a:t>-</a:t>
            </a:r>
            <a:r>
              <a:rPr lang="en-US" sz="4400" dirty="0" smtClean="0">
                <a:latin typeface="Times New Roman" pitchFamily="18" charset="0"/>
                <a:cs typeface="NikoshBAN" pitchFamily="2" charset="0"/>
              </a:rPr>
              <a:t>1</a:t>
            </a:r>
            <a:r>
              <a:rPr lang="bn-BD" sz="4400" dirty="0" smtClean="0">
                <a:latin typeface="Times New Roman" pitchFamily="18" charset="0"/>
                <a:cs typeface="NikoshBAN" pitchFamily="2" charset="0"/>
              </a:rPr>
              <a:t>) </a:t>
            </a:r>
            <a:r>
              <a:rPr lang="en-US" sz="4400" dirty="0" smtClean="0">
                <a:latin typeface="Times New Roman" pitchFamily="18" charset="0"/>
                <a:cs typeface="NikoshBAN" pitchFamily="2" charset="0"/>
              </a:rPr>
              <a:t>d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য় পদ=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a+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=a+(2-1)d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৩য় পদ=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a+2d=a+(3-1)d</a:t>
            </a: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……………………….</a:t>
            </a: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তম পদ=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a+(n-1)d</a:t>
            </a: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পদের সমষ্টি=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5960720"/>
              </p:ext>
            </p:extLst>
          </p:nvPr>
        </p:nvGraphicFramePr>
        <p:xfrm>
          <a:off x="3581400" y="5181600"/>
          <a:ext cx="2971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3" imgW="1028520" imgH="393480" progId="Equation.3">
                  <p:embed/>
                </p:oleObj>
              </mc:Choice>
              <mc:Fallback>
                <p:oleObj name="Equation" r:id="rId3" imgW="102852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181600"/>
                        <a:ext cx="29718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86341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একক কাজঃ </a:t>
            </a:r>
          </a:p>
          <a:p>
            <a:pPr>
              <a:buFont typeface="Arial" charset="0"/>
              <a:buChar char="•"/>
            </a:pPr>
            <a:r>
              <a:rPr lang="en-US" sz="8800" dirty="0" smtClean="0">
                <a:latin typeface="Times New Roman" pitchFamily="18" charset="0"/>
                <a:cs typeface="NikoshBAN" pitchFamily="2" charset="0"/>
              </a:rPr>
              <a:t>1+2+3+4+ .... </a:t>
            </a:r>
            <a:r>
              <a:rPr lang="bn-BD" sz="8800" dirty="0" smtClean="0">
                <a:latin typeface="Times New Roman" pitchFamily="18" charset="0"/>
                <a:cs typeface="NikoshBAN" pitchFamily="2" charset="0"/>
              </a:rPr>
              <a:t>ধারাটির </a:t>
            </a:r>
            <a:r>
              <a:rPr lang="en-US" sz="8800" dirty="0" smtClean="0">
                <a:latin typeface="Times New Roman" pitchFamily="18" charset="0"/>
                <a:cs typeface="NikoshBAN" pitchFamily="2" charset="0"/>
              </a:rPr>
              <a:t>n </a:t>
            </a:r>
            <a:r>
              <a:rPr lang="bn-BD" sz="8800" dirty="0" smtClean="0">
                <a:latin typeface="Times New Roman" pitchFamily="18" charset="0"/>
                <a:cs typeface="NikoshBAN" pitchFamily="2" charset="0"/>
              </a:rPr>
              <a:t>পদের সমষ্টি নির্ণয় কর। </a:t>
            </a:r>
          </a:p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334" y="-22746"/>
            <a:ext cx="9124666" cy="69569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 smtClean="0"/>
              <a:t>দলগত</a:t>
            </a:r>
            <a:r>
              <a:rPr lang="en-US" sz="6600" dirty="0" smtClean="0"/>
              <a:t> </a:t>
            </a:r>
            <a:r>
              <a:rPr lang="en-US" sz="6600" dirty="0" err="1" smtClean="0"/>
              <a:t>কাজ</a:t>
            </a:r>
            <a:endParaRPr lang="en-US" sz="6600" dirty="0" smtClean="0"/>
          </a:p>
          <a:p>
            <a:pPr algn="ctr"/>
            <a:endParaRPr lang="en-US" sz="6600" dirty="0" smtClean="0"/>
          </a:p>
          <a:p>
            <a:pPr algn="ctr"/>
            <a:r>
              <a:rPr lang="en-US" sz="3600" dirty="0" smtClean="0"/>
              <a:t>9+7+5+…………….ধারাটির </a:t>
            </a:r>
            <a:r>
              <a:rPr lang="en-US" sz="3600" dirty="0" err="1" smtClean="0"/>
              <a:t>প্রথম</a:t>
            </a:r>
            <a:r>
              <a:rPr lang="en-US" sz="3600" dirty="0" smtClean="0"/>
              <a:t> n </a:t>
            </a:r>
            <a:r>
              <a:rPr lang="en-US" sz="3600" dirty="0" err="1" smtClean="0"/>
              <a:t>সংখ্যক</a:t>
            </a:r>
            <a:r>
              <a:rPr lang="en-US" sz="3600" dirty="0" smtClean="0"/>
              <a:t> </a:t>
            </a:r>
            <a:r>
              <a:rPr lang="en-US" sz="3600" dirty="0" err="1" smtClean="0"/>
              <a:t>পদের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সমষ্টি</a:t>
            </a:r>
            <a:r>
              <a:rPr lang="en-US" sz="3600" dirty="0" smtClean="0"/>
              <a:t> -144 </a:t>
            </a:r>
            <a:r>
              <a:rPr lang="en-US" sz="3600" dirty="0" err="1" smtClean="0"/>
              <a:t>হলে</a:t>
            </a:r>
            <a:r>
              <a:rPr lang="en-US" sz="3600" dirty="0" smtClean="0"/>
              <a:t> , n </a:t>
            </a:r>
            <a:r>
              <a:rPr lang="en-US" sz="3600" dirty="0" err="1" smtClean="0"/>
              <a:t>এর</a:t>
            </a:r>
            <a:r>
              <a:rPr lang="en-US" sz="3600" dirty="0" smtClean="0"/>
              <a:t> </a:t>
            </a:r>
            <a:r>
              <a:rPr lang="en-US" sz="3600" dirty="0" err="1" smtClean="0"/>
              <a:t>মান</a:t>
            </a:r>
            <a:r>
              <a:rPr lang="en-US" sz="3600" dirty="0" smtClean="0"/>
              <a:t> </a:t>
            </a:r>
            <a:r>
              <a:rPr lang="en-US" sz="3600" dirty="0" err="1" smtClean="0"/>
              <a:t>নির্ণয়</a:t>
            </a:r>
            <a:r>
              <a:rPr lang="en-US" sz="3600" dirty="0" smtClean="0"/>
              <a:t> </a:t>
            </a:r>
            <a:r>
              <a:rPr lang="en-US" sz="3600" dirty="0" err="1" smtClean="0"/>
              <a:t>কর</a:t>
            </a:r>
            <a:r>
              <a:rPr lang="en-US" sz="3600" dirty="0" smtClean="0"/>
              <a:t> ।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</TotalTime>
  <Words>225</Words>
  <Application>Microsoft Office PowerPoint</Application>
  <PresentationFormat>On-screen Show (4:3)</PresentationFormat>
  <Paragraphs>43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Monotype Corsiva</vt:lpstr>
      <vt:lpstr>NikoshBAN</vt:lpstr>
      <vt:lpstr>Times New Roman</vt:lpstr>
      <vt:lpstr>Vrinda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USER</cp:lastModifiedBy>
  <cp:revision>59</cp:revision>
  <dcterms:created xsi:type="dcterms:W3CDTF">2006-08-16T00:00:00Z</dcterms:created>
  <dcterms:modified xsi:type="dcterms:W3CDTF">2020-11-14T04:46:32Z</dcterms:modified>
</cp:coreProperties>
</file>