
<file path=[Content_Types].xml><?xml version="1.0" encoding="utf-8"?>
<Types xmlns="http://schemas.openxmlformats.org/package/2006/content-types">
  <Default Extension="tmp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9" r:id="rId8"/>
    <p:sldId id="264" r:id="rId9"/>
    <p:sldId id="268" r:id="rId10"/>
    <p:sldId id="271" r:id="rId11"/>
    <p:sldId id="272" r:id="rId12"/>
    <p:sldId id="273" r:id="rId13"/>
    <p:sldId id="274" r:id="rId14"/>
    <p:sldId id="275" r:id="rId15"/>
    <p:sldId id="276" r:id="rId16"/>
    <p:sldId id="263" r:id="rId17"/>
    <p:sldId id="270" r:id="rId18"/>
    <p:sldId id="277" r:id="rId19"/>
    <p:sldId id="260" r:id="rId20"/>
    <p:sldId id="267" r:id="rId21"/>
    <p:sldId id="265" r:id="rId22"/>
    <p:sldId id="26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9ECB-F8ED-48E7-B0DB-A5BC7AE16B5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D601-7A41-48FF-8431-B6087C4F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92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9ECB-F8ED-48E7-B0DB-A5BC7AE16B5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D601-7A41-48FF-8431-B6087C4F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3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9ECB-F8ED-48E7-B0DB-A5BC7AE16B5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D601-7A41-48FF-8431-B6087C4F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5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9ECB-F8ED-48E7-B0DB-A5BC7AE16B5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D601-7A41-48FF-8431-B6087C4F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5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9ECB-F8ED-48E7-B0DB-A5BC7AE16B5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D601-7A41-48FF-8431-B6087C4F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3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9ECB-F8ED-48E7-B0DB-A5BC7AE16B5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D601-7A41-48FF-8431-B6087C4F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32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9ECB-F8ED-48E7-B0DB-A5BC7AE16B5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D601-7A41-48FF-8431-B6087C4F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0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9ECB-F8ED-48E7-B0DB-A5BC7AE16B5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D601-7A41-48FF-8431-B6087C4F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4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9ECB-F8ED-48E7-B0DB-A5BC7AE16B5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D601-7A41-48FF-8431-B6087C4F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00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9ECB-F8ED-48E7-B0DB-A5BC7AE16B5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D601-7A41-48FF-8431-B6087C4F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30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C9ECB-F8ED-48E7-B0DB-A5BC7AE16B5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FD601-7A41-48FF-8431-B6087C4F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081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C9ECB-F8ED-48E7-B0DB-A5BC7AE16B55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FD601-7A41-48FF-8431-B6087C4FB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47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f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spc="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en-US" sz="5400" spc="600" dirty="0" err="1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</a:t>
            </a:r>
            <a:r>
              <a:rPr lang="bn-IN" sz="5400" spc="600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ঠে </a:t>
            </a:r>
            <a:r>
              <a:rPr lang="bn-BD" sz="5400" spc="600" dirty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</a:t>
            </a:r>
            <a:endParaRPr lang="en-US" sz="5400" spc="600" dirty="0">
              <a:ln w="11430"/>
              <a:solidFill>
                <a:schemeClr val="tx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6643"/>
            <a:ext cx="12192000" cy="6160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0580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303520"/>
            <a:ext cx="12192000" cy="15544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তেতো,তিতু,তিতুমীর।শুনতে বেশ অবাক লাগছে,তাই না?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খুলেই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১৭৮২ সাল পশ্চিমবঙ্গের চব্বিশ পরগনা জেলা।সে জেলার বশিরহাট মহকুমার একটি গ্রাম চাঁদপুর।এ গ্রামে বাস করত বনিয়াদি মুসলিম পরিবার।  সৈয়দ বংশ</a:t>
            </a: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বংশে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11887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1783"/>
            <a:ext cx="7067006" cy="39972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577" y="1267097"/>
            <a:ext cx="4798423" cy="403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207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0" y="4976949"/>
            <a:ext cx="12192000" cy="18810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ছোট্ট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শিশুটি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তেমনি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বলিষ্ট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শিশুটি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জেদি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শিশুকালে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একবার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অসুখ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সারানোর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ভীষণ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তেতো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ওষধ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তেতো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ওষুধ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দূরের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বূড়োরাও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নেবে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অথচ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ছোট্ট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খুশিতেই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ওষুধ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দশ-বারোদিন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তেতো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ওষুধ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1681"/>
            <a:ext cx="4885509" cy="40713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5510" y="980531"/>
            <a:ext cx="4480560" cy="39702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9131" y="957534"/>
            <a:ext cx="2812869" cy="4045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155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192001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-1" y="5943600"/>
            <a:ext cx="12192001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তেতো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মীর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লাগিয়ে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তিতুমীর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সৈয়েদ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মীর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নিসার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16" y="966652"/>
            <a:ext cx="11861075" cy="471569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522310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0" y="5225143"/>
            <a:ext cx="12192000" cy="16328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তিতুমীরের যখন জন্ম, তখন আমাদের বাংলাদেশসহ পুরো ভারতবর্ষ ছিল পরাধীন। চলছে ব্রিটিশ রাজত্ব।ইংরেজরা চালাত অত্যাচার ।অন্যদিকে ছিল</a:t>
            </a:r>
          </a:p>
          <a:p>
            <a:r>
              <a:rPr lang="bn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দেশি জমিদারদের জুলুম। ইংরেজ কর্মচারীরা ঘোড়া ছুটিয়ে চলত দারুণ </a:t>
            </a:r>
          </a:p>
          <a:p>
            <a:r>
              <a:rPr lang="bn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দাপটে।তিতুমীর এসব দেখতেন আর ভাবতেন ,এদের হাত থেকে কীভাবে </a:t>
            </a:r>
          </a:p>
          <a:p>
            <a:r>
              <a:rPr lang="bn-IN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মুক্তি পাবে দেশের মানুষ।  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8" descr="সর্বকালের সর্বশ্রেষ্ঠ বাঙালি: বিবিসি বাংলার জরিপে ১১ নম্বরে মীর নিসার আলী  তিতুমীর - BBC News বাংলা">
            <a:extLst>
              <a:ext uri="{FF2B5EF4-FFF2-40B4-BE49-F238E27FC236}">
                <a16:creationId xmlns:a16="http://schemas.microsoft.com/office/drawing/2014/main" id="{C479C67D-5356-4FFF-9743-5EC86DB107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4400"/>
            <a:ext cx="4504268" cy="4295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0E4AB56-E00B-48B2-AE69-BD1474285EB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0531" y="1018903"/>
            <a:ext cx="3591277" cy="4094334"/>
          </a:xfrm>
          <a:prstGeom prst="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10" descr="ঠাকুরগাঁওয়ে দুই শিশুকে মধ্যযুগীয় ...">
            <a:extLst>
              <a:ext uri="{FF2B5EF4-FFF2-40B4-BE49-F238E27FC236}">
                <a16:creationId xmlns:a16="http://schemas.microsoft.com/office/drawing/2014/main" id="{CD9BE012-61C8-4846-98C0-C3A50A3186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478" y="953589"/>
            <a:ext cx="3853522" cy="422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83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3691"/>
            <a:ext cx="121920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0" y="5159829"/>
            <a:ext cx="12192000" cy="16981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তিতুমীরের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ধর্মপ্রাণ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নেয়ামত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উল্লাহ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তিতুমীর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মাদরাসায়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পড়তেন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অল্প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সময়েই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নেয়ামত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উল্লাহর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প্রিয়পাত্র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হইয়ে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উঠলেন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669" y="934129"/>
            <a:ext cx="6026331" cy="41734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9714"/>
            <a:ext cx="6257109" cy="410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944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বাংলার দামাল ছেলেদের শক্তিশালী কুস্তি লড়াই খেলা !! बंगाल के बहादुर लड़कों  का कड़ा संघर्ष - YouTube">
            <a:extLst>
              <a:ext uri="{FF2B5EF4-FFF2-40B4-BE49-F238E27FC236}">
                <a16:creationId xmlns:a16="http://schemas.microsoft.com/office/drawing/2014/main" id="{E7FFE6EF-41E5-4BFE-9C28-FE415B15E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3590"/>
            <a:ext cx="4114800" cy="2050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ধনুক কাহিনী - আমি ডিজিটাল এর বাংলা ব্লগ । bangla blog | সামহোয়্যার ইন ব্লগ  - বাঁধ ভাঙ্গার আওয়াজ">
            <a:extLst>
              <a:ext uri="{FF2B5EF4-FFF2-40B4-BE49-F238E27FC236}">
                <a16:creationId xmlns:a16="http://schemas.microsoft.com/office/drawing/2014/main" id="{41D930F6-D002-40AB-AE78-76AB7B63EF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1080" y="2939143"/>
            <a:ext cx="3476977" cy="20132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16" descr="রাজবাড়ীতে ঐতিহ্যবাহী লাঠি খেলা অনুষ্ঠিত">
            <a:extLst>
              <a:ext uri="{FF2B5EF4-FFF2-40B4-BE49-F238E27FC236}">
                <a16:creationId xmlns:a16="http://schemas.microsoft.com/office/drawing/2014/main" id="{8BB22BA3-CE27-4B91-8888-BFC159ED55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7520"/>
            <a:ext cx="4167215" cy="2057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0" descr="ফিটনেস : লাঠিতে আরো কিছু ব্যায়াম | 519561 | কালের কণ্ঠ | kalerkantho">
            <a:extLst>
              <a:ext uri="{FF2B5EF4-FFF2-40B4-BE49-F238E27FC236}">
                <a16:creationId xmlns:a16="http://schemas.microsoft.com/office/drawing/2014/main" id="{5DAB5B52-3414-44C2-9241-EE78F30C0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582" y="953590"/>
            <a:ext cx="3543828" cy="1821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6" descr="মুষ্টিযুদ্ধ - উইকিপিডিয়া">
            <a:extLst>
              <a:ext uri="{FF2B5EF4-FFF2-40B4-BE49-F238E27FC236}">
                <a16:creationId xmlns:a16="http://schemas.microsoft.com/office/drawing/2014/main" id="{09DAE5FE-D416-4C12-896A-A894A2845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5482" y="965039"/>
            <a:ext cx="4466518" cy="2222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বারাসাত বিদ্রোহ' সম্পর্কে কী জানেন? - Quora">
            <a:extLst>
              <a:ext uri="{FF2B5EF4-FFF2-40B4-BE49-F238E27FC236}">
                <a16:creationId xmlns:a16="http://schemas.microsoft.com/office/drawing/2014/main" id="{8116020B-3924-40BC-9EA4-13E54476F3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646" y="3213463"/>
            <a:ext cx="4377354" cy="184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endParaRPr lang="en-US" sz="6000" dirty="0"/>
          </a:p>
        </p:txBody>
      </p:sp>
      <p:sp>
        <p:nvSpPr>
          <p:cNvPr id="12" name="Rectangle 11"/>
          <p:cNvSpPr/>
          <p:nvPr/>
        </p:nvSpPr>
        <p:spPr>
          <a:xfrm>
            <a:off x="0" y="5107577"/>
            <a:ext cx="12192000" cy="17504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সেকালে গ্রামে গ্রামে ডনকুস্তি আর শরীরচর্চার ব্যায়াম হতো।শেখানো হতো মুষ্টিযুদ্ধ,লাঠিখেলা,তীর ছোঁড়া আর অসিচালনা ।উদ্দেশ্য ছিল ইংরেজ তাড়ানোর জন্য গায়ে শক্তি সঞ্ছয় করা।তিনি ডনকুস্তি শিখে কুস্তিগির ও পালোয়ান হিসেবে নাম করলেন। লাঠিখেলা, তীর ছোঁড়া আর অসি পরিচালনাও শিখলেন।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552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136E135-18E2-474F-8879-8F1D1768C71D}"/>
              </a:ext>
            </a:extLst>
          </p:cNvPr>
          <p:cNvSpPr txBox="1"/>
          <p:nvPr/>
        </p:nvSpPr>
        <p:spPr>
          <a:xfrm>
            <a:off x="0" y="4433729"/>
            <a:ext cx="4049486" cy="707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শান্ত</a:t>
            </a:r>
            <a:r>
              <a:rPr lang="bn-BD" sz="4000" dirty="0" smtClean="0"/>
              <a:t> 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10F506-180C-4DCA-91A3-4540C82FA151}"/>
              </a:ext>
            </a:extLst>
          </p:cNvPr>
          <p:cNvSpPr txBox="1"/>
          <p:nvPr/>
        </p:nvSpPr>
        <p:spPr>
          <a:xfrm>
            <a:off x="6652372" y="3559216"/>
            <a:ext cx="3301525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সবল</a:t>
            </a:r>
            <a:r>
              <a:rPr lang="bn-BD" sz="4800" b="1" dirty="0" smtClean="0"/>
              <a:t> </a:t>
            </a:r>
            <a:endParaRPr lang="en-US" sz="48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C5547D-1118-454A-8609-BAEDB30A217D}"/>
              </a:ext>
            </a:extLst>
          </p:cNvPr>
          <p:cNvSpPr txBox="1"/>
          <p:nvPr/>
        </p:nvSpPr>
        <p:spPr>
          <a:xfrm>
            <a:off x="0" y="1237156"/>
            <a:ext cx="3918857" cy="83099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পরাধীন </a:t>
            </a:r>
            <a:r>
              <a:rPr lang="bn-BD" sz="4800" b="1" dirty="0" smtClean="0"/>
              <a:t> </a:t>
            </a:r>
            <a:endParaRPr lang="en-US" sz="4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B70CEA-92BE-4DE4-8334-EB2D3CB18C7E}"/>
              </a:ext>
            </a:extLst>
          </p:cNvPr>
          <p:cNvSpPr txBox="1"/>
          <p:nvPr/>
        </p:nvSpPr>
        <p:spPr>
          <a:xfrm>
            <a:off x="0" y="2376681"/>
            <a:ext cx="4010297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তেতো</a:t>
            </a:r>
            <a:r>
              <a:rPr lang="bn-BD" sz="4800" dirty="0" smtClean="0"/>
              <a:t> </a:t>
            </a:r>
            <a:endParaRPr lang="en-US" sz="4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A972EA-3F7B-48E6-9F55-57105BEBFA1E}"/>
              </a:ext>
            </a:extLst>
          </p:cNvPr>
          <p:cNvSpPr txBox="1"/>
          <p:nvPr/>
        </p:nvSpPr>
        <p:spPr>
          <a:xfrm>
            <a:off x="0" y="3363386"/>
            <a:ext cx="4036423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দুর্বল</a:t>
            </a:r>
            <a:r>
              <a:rPr lang="bn-BD" sz="4800" b="1" dirty="0" smtClean="0"/>
              <a:t> </a:t>
            </a:r>
            <a:endParaRPr lang="en-US" sz="4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937807-E662-4607-88F5-1AA577040365}"/>
              </a:ext>
            </a:extLst>
          </p:cNvPr>
          <p:cNvSpPr txBox="1"/>
          <p:nvPr/>
        </p:nvSpPr>
        <p:spPr>
          <a:xfrm>
            <a:off x="6558234" y="1140098"/>
            <a:ext cx="3330349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bn-BD" sz="4800" b="1" dirty="0" smtClean="0"/>
              <a:t> </a:t>
            </a:r>
            <a:endParaRPr lang="en-US" sz="48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296110-1C65-4B6D-9A6E-CFE86A8E4A2E}"/>
              </a:ext>
            </a:extLst>
          </p:cNvPr>
          <p:cNvSpPr txBox="1"/>
          <p:nvPr/>
        </p:nvSpPr>
        <p:spPr>
          <a:xfrm>
            <a:off x="6554116" y="2529899"/>
            <a:ext cx="3412844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মিষ্টি</a:t>
            </a:r>
            <a:r>
              <a:rPr lang="bn-BD" sz="4800" b="1" dirty="0" smtClean="0"/>
              <a:t> </a:t>
            </a:r>
            <a:endParaRPr lang="en-US" sz="48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4D77C94-9A08-47E3-9EB5-DA6A61571B15}"/>
              </a:ext>
            </a:extLst>
          </p:cNvPr>
          <p:cNvSpPr txBox="1"/>
          <p:nvPr/>
        </p:nvSpPr>
        <p:spPr>
          <a:xfrm>
            <a:off x="6639308" y="4726263"/>
            <a:ext cx="3392966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অশান্ত</a:t>
            </a:r>
            <a:r>
              <a:rPr lang="bn-BD" sz="4000" b="1" dirty="0" smtClean="0"/>
              <a:t> </a:t>
            </a:r>
            <a:endParaRPr lang="en-US" sz="4000" b="1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6792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 </a:t>
            </a:r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শব্দ জেনে নেই।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00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383" y="963656"/>
            <a:ext cx="5046617" cy="595965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888274"/>
            <a:ext cx="7158447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বিপরীত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1815737"/>
            <a:ext cx="3239589" cy="199861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তেতো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আনন্দ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18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642964" y="1160343"/>
            <a:ext cx="534572" cy="29238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" y="0"/>
            <a:ext cx="12083143" cy="8752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যুক্তবর্ণ </a:t>
            </a:r>
            <a:r>
              <a:rPr lang="bn-IN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গুলো ভেঙ্গে বাক্যে প্রয়োগ করি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2007" y="3491742"/>
            <a:ext cx="1131719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</a:p>
        </p:txBody>
      </p:sp>
      <p:sp>
        <p:nvSpPr>
          <p:cNvPr id="7" name="Rectangle 6"/>
          <p:cNvSpPr/>
          <p:nvPr/>
        </p:nvSpPr>
        <p:spPr>
          <a:xfrm>
            <a:off x="7171509" y="940525"/>
            <a:ext cx="5020491" cy="9013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তিতুমীর ছিলেন বলিষ্ঠ দেহের অধিকারী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96293" y="1005444"/>
            <a:ext cx="1052946" cy="5486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</a:p>
        </p:txBody>
      </p:sp>
      <p:sp>
        <p:nvSpPr>
          <p:cNvPr id="9" name="Rectangle 8"/>
          <p:cNvSpPr/>
          <p:nvPr/>
        </p:nvSpPr>
        <p:spPr>
          <a:xfrm>
            <a:off x="2202477" y="963879"/>
            <a:ext cx="1233054" cy="67927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09406" y="920733"/>
            <a:ext cx="378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+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042264" y="1019694"/>
            <a:ext cx="391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7241177" y="2090057"/>
            <a:ext cx="4950823" cy="113369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b="1">
                <a:latin typeface="NikoshBAN" panose="02000000000000000000" pitchFamily="2" charset="0"/>
                <a:cs typeface="NikoshBAN" panose="02000000000000000000" pitchFamily="2" charset="0"/>
              </a:rPr>
              <a:t>ক্ষমতার অপব্যবহার করোনা।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72446" y="2625634"/>
            <a:ext cx="535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2142309" y="2370712"/>
            <a:ext cx="1212866" cy="9211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810003" y="2381005"/>
            <a:ext cx="100584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10595" y="2440381"/>
            <a:ext cx="233943" cy="50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aseline="-25000" dirty="0" smtClean="0"/>
              <a:t>+</a:t>
            </a:r>
            <a:endParaRPr lang="en-US" sz="4000" baseline="-25000" dirty="0"/>
          </a:p>
        </p:txBody>
      </p:sp>
      <p:sp>
        <p:nvSpPr>
          <p:cNvPr id="17" name="TextBox 16"/>
          <p:cNvSpPr txBox="1"/>
          <p:nvPr/>
        </p:nvSpPr>
        <p:spPr>
          <a:xfrm rot="10800000" flipV="1">
            <a:off x="3749040" y="3660775"/>
            <a:ext cx="391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+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4153196" y="3556660"/>
            <a:ext cx="1190701" cy="8098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5329645" y="3640535"/>
            <a:ext cx="352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/>
              <a:t>=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7182988" y="3339738"/>
            <a:ext cx="5009012" cy="12975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কুস্তিতে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তিতুমীরের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সা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থে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তুলনা হয়না 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37463" y="4963886"/>
            <a:ext cx="1020091" cy="85462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69278" y="4963885"/>
            <a:ext cx="888275" cy="7513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483923" y="4914010"/>
            <a:ext cx="914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</p:txBody>
      </p:sp>
      <p:sp>
        <p:nvSpPr>
          <p:cNvPr id="24" name="TextBox 23"/>
          <p:cNvSpPr txBox="1"/>
          <p:nvPr/>
        </p:nvSpPr>
        <p:spPr>
          <a:xfrm rot="10800000" flipV="1">
            <a:off x="3435531" y="4951176"/>
            <a:ext cx="705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+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 rot="10800000" flipV="1">
            <a:off x="5120639" y="5081804"/>
            <a:ext cx="535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26" name="Rectangle 25"/>
          <p:cNvSpPr/>
          <p:nvPr/>
        </p:nvSpPr>
        <p:spPr>
          <a:xfrm>
            <a:off x="7249886" y="4702629"/>
            <a:ext cx="4942114" cy="14238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শহিদের রক্তের বিনিময়ে আমরা স্বাধীন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পেয়েছি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22818" y="906482"/>
            <a:ext cx="1008612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ষ্ঠ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608715" y="2364378"/>
            <a:ext cx="1001091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645530" y="3517867"/>
            <a:ext cx="8859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557465" y="3912251"/>
            <a:ext cx="534572" cy="29238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712634" y="5253371"/>
            <a:ext cx="534572" cy="29238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19">
            <a:extLst>
              <a:ext uri="{FF2B5EF4-FFF2-40B4-BE49-F238E27FC236}">
                <a16:creationId xmlns:a16="http://schemas.microsoft.com/office/drawing/2014/main" id="{B7FB4974-6001-4DDB-BA7D-DBE396BA3969}"/>
              </a:ext>
            </a:extLst>
          </p:cNvPr>
          <p:cNvSpPr/>
          <p:nvPr/>
        </p:nvSpPr>
        <p:spPr>
          <a:xfrm>
            <a:off x="6690862" y="2658216"/>
            <a:ext cx="534572" cy="292387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886692"/>
            <a:ext cx="1724297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3600" b="1">
                <a:latin typeface="NikoshBAN" panose="02000000000000000000" pitchFamily="2" charset="0"/>
                <a:cs typeface="NikoshBAN" panose="02000000000000000000" pitchFamily="2" charset="0"/>
              </a:rPr>
              <a:t>বলিষ্ঠ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" y="4959927"/>
            <a:ext cx="1672046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bn-IN" sz="3600" b="1">
                <a:latin typeface="NikoshBAN" panose="02000000000000000000" pitchFamily="2" charset="0"/>
                <a:cs typeface="NikoshBAN" panose="02000000000000000000" pitchFamily="2" charset="0"/>
              </a:rPr>
              <a:t>রক্তের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2257500"/>
            <a:ext cx="1802674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50424" y="1016528"/>
            <a:ext cx="496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1854926" y="2525485"/>
            <a:ext cx="261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38" name="Rectangle 37"/>
          <p:cNvSpPr/>
          <p:nvPr/>
        </p:nvSpPr>
        <p:spPr>
          <a:xfrm>
            <a:off x="0" y="3394363"/>
            <a:ext cx="1789611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b="1">
                <a:latin typeface="NikoshBAN" panose="02000000000000000000" pitchFamily="2" charset="0"/>
                <a:cs typeface="NikoshBAN" panose="02000000000000000000" pitchFamily="2" charset="0"/>
              </a:rPr>
              <a:t>কুস্তি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907177" y="3704309"/>
            <a:ext cx="627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1698171" y="5145183"/>
            <a:ext cx="653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=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8017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/>
      <p:bldP spid="12" grpId="0" animBg="1"/>
      <p:bldP spid="13" grpId="0"/>
      <p:bldP spid="14" grpId="0" animBg="1"/>
      <p:bldP spid="15" grpId="0" animBg="1"/>
      <p:bldP spid="16" grpId="0"/>
      <p:bldP spid="17" grpId="0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 animBg="1"/>
      <p:bldP spid="39" grpId="0"/>
      <p:bldP spid="4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5DD44E1C-C1B9-4432-8890-FA4BF299BE40}"/>
              </a:ext>
            </a:extLst>
          </p:cNvPr>
          <p:cNvSpPr txBox="1"/>
          <p:nvPr/>
        </p:nvSpPr>
        <p:spPr>
          <a:xfrm>
            <a:off x="0" y="863003"/>
            <a:ext cx="5873781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উপযুক্ত শব্দ বসিয়ে শূন্যস্থান পূরণ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করি।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9ADB31-864E-4072-AF65-9C060E4D6A81}"/>
              </a:ext>
            </a:extLst>
          </p:cNvPr>
          <p:cNvSpPr txBox="1"/>
          <p:nvPr/>
        </p:nvSpPr>
        <p:spPr>
          <a:xfrm>
            <a:off x="0" y="1413206"/>
            <a:ext cx="5264331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ডনকুস্তি,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পরাধীন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অসিচালনা,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দাপটে।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DAAA96-00CC-4FE1-B226-E590FE4085B0}"/>
              </a:ext>
            </a:extLst>
          </p:cNvPr>
          <p:cNvSpPr txBox="1"/>
          <p:nvPr/>
        </p:nvSpPr>
        <p:spPr>
          <a:xfrm>
            <a:off x="0" y="2377441"/>
            <a:ext cx="10515600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ক) তিতুমীরের যখন জম্ন ,তখন আমাদের বাংলাদেশসহ পুরো ভারতবর্ষ ছিল----- -- </a:t>
            </a:r>
          </a:p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খ) ইংরেজ কর্মচারীরা ঘোড়া ছুটিয়ে চলত দারুন------</a:t>
            </a:r>
          </a:p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গ) তিনি লাঠিখেলা,তীর ছোড়া আর -----------------শিখলেন।</a:t>
            </a:r>
          </a:p>
          <a:p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ঘ) সেকালে গ্রামে গ্রামে ---------আর শরীরচর্চার ব্যায়াম হতো।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004766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86" y="2792458"/>
            <a:ext cx="4484914" cy="406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083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0" y="0"/>
            <a:ext cx="12191999" cy="612648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550331" y="613954"/>
            <a:ext cx="4641669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3063" y="2011681"/>
            <a:ext cx="3762103" cy="27170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 পঞ্চম 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 : ৫০ মিনিট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১৩-১১-২০২০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653144"/>
            <a:ext cx="3735976" cy="13454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166" y="640079"/>
            <a:ext cx="3827418" cy="412759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589521" y="1528355"/>
            <a:ext cx="4602479" cy="326571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পূর্ণিমা দা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মধ্যকুল মধ্যপাড়া সরকারী প্রাথমিক বিদ্যাল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য়,</a:t>
            </a:r>
            <a:endParaRPr lang="bn-IN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কেশবপুর, যশোর।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4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01931"/>
            <a:ext cx="7628709" cy="9448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তিতুমী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নাম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316479"/>
            <a:ext cx="7628709" cy="9448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তিতুমীরে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</a:t>
            </a:r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67896" y="1240972"/>
            <a:ext cx="4524103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সৈয়েদ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নিসার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Rectangle 7"/>
          <p:cNvSpPr/>
          <p:nvPr/>
        </p:nvSpPr>
        <p:spPr>
          <a:xfrm>
            <a:off x="7667897" y="2307772"/>
            <a:ext cx="4524103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১৭৮২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387635"/>
            <a:ext cx="7576457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4585063"/>
            <a:ext cx="7576457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হিন্দু-মুসলমান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54834" y="3422468"/>
            <a:ext cx="45371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নেয়ামত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উল্লাহ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54834" y="4593770"/>
            <a:ext cx="453716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তিতুমীরের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46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2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1999" cy="10580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863" y="1068160"/>
            <a:ext cx="5618254" cy="578983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1045027"/>
            <a:ext cx="6387737" cy="27040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IN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দেশকে ইংরেজদের হাত থেকে মুক্ত করার চিন্তা কেন তার 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এলো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চারটি বাক্য লিখ।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84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14470" y="7003601"/>
            <a:ext cx="2743200" cy="318766"/>
          </a:xfrm>
        </p:spPr>
        <p:txBody>
          <a:bodyPr/>
          <a:lstStyle/>
          <a:p>
            <a:fld id="{69CAAC0A-3800-443F-B69D-F927275135D5}" type="slidenum">
              <a:rPr lang="en-US" smtClean="0"/>
              <a:t>22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7280"/>
            <a:ext cx="12192000" cy="474181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1"/>
            <a:ext cx="12192000" cy="10711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spc="-15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</a:t>
            </a:r>
            <a:r>
              <a:rPr lang="en-US" sz="3600" spc="-1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3600" u="sng" spc="-15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অংশগ্রহণের</a:t>
            </a:r>
            <a:r>
              <a:rPr lang="en-US" sz="3600" u="sng" spc="-1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spc="-15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bn-IN" sz="3600" u="sng" spc="-150" dirty="0">
                <a:latin typeface="NikoshBAN" panose="02000000000000000000" pitchFamily="2" charset="0"/>
                <a:cs typeface="NikoshBAN" panose="02000000000000000000" pitchFamily="2" charset="0"/>
              </a:rPr>
              <a:t>সকল </a:t>
            </a:r>
            <a:r>
              <a:rPr lang="bn-IN" sz="3600" u="sng" spc="-15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en-US" sz="3600" u="sng" spc="-15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র্থীদের</a:t>
            </a:r>
            <a:endParaRPr lang="en-US" sz="3600" u="sng" spc="-150" dirty="0"/>
          </a:p>
        </p:txBody>
      </p:sp>
      <p:sp>
        <p:nvSpPr>
          <p:cNvPr id="13" name="Rectangle 12"/>
          <p:cNvSpPr/>
          <p:nvPr/>
        </p:nvSpPr>
        <p:spPr>
          <a:xfrm>
            <a:off x="-1" y="5799908"/>
            <a:ext cx="12192001" cy="105809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9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8901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7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পাঠের </a:t>
            </a:r>
            <a:r>
              <a:rPr lang="bn-IN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2" name="Vertical Scroll 1"/>
          <p:cNvSpPr/>
          <p:nvPr/>
        </p:nvSpPr>
        <p:spPr>
          <a:xfrm>
            <a:off x="2995749" y="4258491"/>
            <a:ext cx="9196251" cy="1143000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তেতো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তিতু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--------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সাড়া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দিলেন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4210594" y="1645920"/>
            <a:ext cx="7981406" cy="1143000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তিতুমীর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06" y="1201783"/>
            <a:ext cx="3657600" cy="270401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14093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88274"/>
            <a:ext cx="12192000" cy="59697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---------------</a:t>
            </a:r>
          </a:p>
          <a:p>
            <a:r>
              <a:rPr lang="bn-IN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শোনা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  <a:p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১.২.১ উচ্চারিত পঠিত বাক্য , কথা মনোযোগ সহকারে শুনবে ।</a:t>
            </a:r>
          </a:p>
          <a:p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১.৩।  শুদ্ধ উচ্চারণে প্রশ্ন করতে ও উত্তর দিতে পারবে ।</a:t>
            </a:r>
          </a:p>
          <a:p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 ঃ</a:t>
            </a:r>
          </a:p>
          <a:p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১.১.২ যুক্তবর্ণ সহযোগে তৈরি শব্দযুক্ত বাক্য স্পষ্ট ও শুদ্ধভাবে বলতে পারবে ।</a:t>
            </a:r>
          </a:p>
          <a:p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১.৩.৩ শুদ্ধ উচ্চারণে প্রশ্ন করতে ও উত্তর দিতে পারবে ।</a:t>
            </a:r>
          </a:p>
          <a:p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 ঃ</a:t>
            </a:r>
          </a:p>
          <a:p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১.৩.২ পাঠে ব্যবহৃত যুক্তব্যঞ্জন সংবলিত শব্দ যোগে গঠিত বাক্য সাবলীলভাবে পড়তে পারবে ।</a:t>
            </a:r>
          </a:p>
          <a:p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১.৪.১ পাঠ্যপুস্তকের পাঠ শ্রবণযোগ্য স্পষ্ট স্বরে ও প্রমিত উচ্চারণে সাবলীলভাবে পড়তে পারবে ।</a:t>
            </a:r>
          </a:p>
          <a:p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১.১ বিরামচিহ্ন দেখে অর্থযতি ও শ্বাসযতি বজায় রেখে স্তবক সাবলীলভাবে পড়তে পারবে । </a:t>
            </a:r>
          </a:p>
        </p:txBody>
      </p:sp>
    </p:spTree>
    <p:extLst>
      <p:ext uri="{BB962C8B-B14F-4D97-AF65-F5344CB8AC3E}">
        <p14:creationId xmlns:p14="http://schemas.microsoft.com/office/powerpoint/2010/main" val="242028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A70D00-6D7A-4F40-A232-DCE23CD935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20" t="2546" r="32728" b="63848"/>
          <a:stretch/>
        </p:blipFill>
        <p:spPr>
          <a:xfrm>
            <a:off x="4589255" y="0"/>
            <a:ext cx="2111991" cy="1436914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3382775-7EB9-417A-ACB7-51FD96037ED1}"/>
              </a:ext>
            </a:extLst>
          </p:cNvPr>
          <p:cNvSpPr>
            <a:spLocks noGrp="1"/>
          </p:cNvSpPr>
          <p:nvPr/>
        </p:nvSpPr>
        <p:spPr>
          <a:xfrm>
            <a:off x="1524000" y="136128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5EF914CE-7A19-40D5-A7F7-1092A6066C64}"/>
              </a:ext>
            </a:extLst>
          </p:cNvPr>
          <p:cNvSpPr>
            <a:spLocks noGrp="1"/>
          </p:cNvSpPr>
          <p:nvPr/>
        </p:nvSpPr>
        <p:spPr>
          <a:xfrm>
            <a:off x="1524000" y="3840956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227909"/>
            <a:ext cx="7733212" cy="56300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তেতো,তিতু,তিতুমীর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।শুনতে বেশ অবাক লাগছে,তাই না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খুলেই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বলি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১৭৮২ সাল পশ্চিমবঙ্গের চব্বিশ পরগনা জেলা</a:t>
            </a:r>
            <a:r>
              <a:rPr lang="bn-IN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 জেলার বশিরহাট মহকুমার একটি গ্রাম চাঁদপুর।এ গ্রামে বাস করত বনিয়াদি মুসলিম পরিবার।  সৈয়দ বংশ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বংশে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ছোট্ট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শিশুটি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তেমনি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বলিষ্ট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শিশুটি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জেদি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শিশুকালে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একবার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কঠিন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অসুখ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সারানোর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ভীষণ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তেতো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ওষধ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তেতো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ওষুধ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কথা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বূড়োরাও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মুখে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নেবে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অথচ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ছোট্ট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খুশিতেই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ওষুধ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দশ-বারোদিন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তেতো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ওষুধ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খেল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লোকজন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অবাক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কেমন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শিশু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তেতো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খেতে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আনন্দ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! এ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ডাক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রাখা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তেতো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তেতো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মীর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লাগিয়ে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তিতুমীর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সৈয়েদ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মীর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নিসার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-1"/>
            <a:ext cx="3422469" cy="11756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তিতুমীর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274" y="480332"/>
            <a:ext cx="4445725" cy="637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137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479178" cy="6858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তিতুমীরের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বাংলাদেশসহ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পুরো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ভারতবর্ষ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পরাধীন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ব্রিটিশ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রাজত্ব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ইংরেজরা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চালাত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অত্যাচার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অন্যদিকে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জমিদারদের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জুলুম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ইংরেজ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কর্মচারীরা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ঘোড়া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ছুটিয়ে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দারুন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দাপটে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তিতুমীর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ভাবতেন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তিতুমীরের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ধর্মপ্রাণ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নেয়ামত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উল্লাহ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তিতুমীর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পড়তেন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অল্প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নেয়ামত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উল্লাহর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প্রিয়পাত্র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হইয়ে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উঠলেন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সেকালে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গ্রামে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ডনকুস্তি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শরীরচর্চার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মুষ্টিযুদ্ধ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লাঠিখেলা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ছোঁড়া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অসিচালনা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ইংরেজ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তাড়ানোর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সঞ্চয়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                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232" y="-1"/>
            <a:ext cx="5743848" cy="700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346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4502"/>
            <a:ext cx="5839097" cy="67534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ডনকুস্তি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কুস্তিগির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পালোয়ান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লাঠিখেলা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ছোঁড়া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পরিচালনাও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শিখলেন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ভক্তও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তিতুমীরের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গায়ে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শান্ত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স্বভাবের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ওস্তাদের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সঙ্গে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বিহারে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বেরোলেন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দূরবস্থা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স্বাধীন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সত্যিকার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আহ্বান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জানালেন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বললেন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অত্যাচারী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জমিদারদের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বিরুদ্ধে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রুখে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দাঁড়াতে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হিন্দু-মুসলমান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সাড়া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দিলেন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223" y="744583"/>
            <a:ext cx="6326777" cy="61134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852160" y="0"/>
            <a:ext cx="6339840" cy="74458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095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 আমরা এ পাঠ থেকে নতুন শব্দের অর্থ জেনে নেই। </a:t>
            </a: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785464" y="1058090"/>
            <a:ext cx="4302034" cy="10189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একগুয়ে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59337" y="3901441"/>
            <a:ext cx="4432663" cy="10189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প্রবল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প্রতাপের সঙ্গে 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759338" y="2486297"/>
            <a:ext cx="4262846" cy="10189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পরের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অধীন  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89520" y="5351416"/>
            <a:ext cx="4602480" cy="10189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বুকডন দিয়ে শরীরচর্চা আর শারীরিক শক্তির পরীক্ষা।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7566" y="918754"/>
            <a:ext cx="3043646" cy="10189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জেদি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-1" y="2286000"/>
            <a:ext cx="3122023" cy="10189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২,’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পরাধীন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7566" y="3640183"/>
            <a:ext cx="3069771" cy="10189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 ‘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দাপটে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0" y="5320938"/>
            <a:ext cx="3148149" cy="101890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‘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ডনকুস্তি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Notched Right Arrow 1"/>
          <p:cNvSpPr/>
          <p:nvPr/>
        </p:nvSpPr>
        <p:spPr>
          <a:xfrm>
            <a:off x="3605348" y="1005841"/>
            <a:ext cx="3435531" cy="1162594"/>
          </a:xfrm>
          <a:prstGeom prst="notch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Notched Right Arrow 14"/>
          <p:cNvSpPr/>
          <p:nvPr/>
        </p:nvSpPr>
        <p:spPr>
          <a:xfrm>
            <a:off x="3653245" y="2333898"/>
            <a:ext cx="3435531" cy="1162594"/>
          </a:xfrm>
          <a:prstGeom prst="notch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Notched Right Arrow 20"/>
          <p:cNvSpPr/>
          <p:nvPr/>
        </p:nvSpPr>
        <p:spPr>
          <a:xfrm>
            <a:off x="3714205" y="3701144"/>
            <a:ext cx="3435531" cy="1162594"/>
          </a:xfrm>
          <a:prstGeom prst="notch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Notched Right Arrow 21"/>
          <p:cNvSpPr/>
          <p:nvPr/>
        </p:nvSpPr>
        <p:spPr>
          <a:xfrm>
            <a:off x="3579222" y="5212081"/>
            <a:ext cx="3435531" cy="1162594"/>
          </a:xfrm>
          <a:prstGeom prst="notch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19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" grpId="0" animBg="1"/>
      <p:bldP spid="15" grpId="0" animBg="1"/>
      <p:bldP spid="2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7453" y="1464461"/>
            <a:ext cx="3892732" cy="32797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763485"/>
            <a:ext cx="5486399" cy="25864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অসিচালনা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=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40526"/>
            <a:ext cx="5447211" cy="7837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389120"/>
            <a:ext cx="5486400" cy="20247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GB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তলোয়ার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নিয়ে যুদ্ধ করার বিদ্যা।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GB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141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1099</Words>
  <Application>Microsoft Office PowerPoint</Application>
  <PresentationFormat>Widescreen</PresentationFormat>
  <Paragraphs>142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96</cp:revision>
  <dcterms:created xsi:type="dcterms:W3CDTF">2020-11-12T07:16:41Z</dcterms:created>
  <dcterms:modified xsi:type="dcterms:W3CDTF">2020-11-14T06:10:08Z</dcterms:modified>
</cp:coreProperties>
</file>