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6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3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9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48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0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3397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48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4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7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9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6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4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9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8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-blooming-animated-gif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09" y="1817138"/>
            <a:ext cx="7805530" cy="427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 rot="16200000">
            <a:off x="-619352" y="3508328"/>
            <a:ext cx="5055707" cy="1643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687" y="799371"/>
            <a:ext cx="100981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সসা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 আলাইকুম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ওয়ারাহমাতুল্লাহ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34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7074" y="0"/>
            <a:ext cx="423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বাড়ীর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47" y="2358373"/>
            <a:ext cx="8213086" cy="465494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Cloud 3"/>
          <p:cNvSpPr/>
          <p:nvPr/>
        </p:nvSpPr>
        <p:spPr>
          <a:xfrm>
            <a:off x="160001" y="2598500"/>
            <a:ext cx="1403131" cy="3326523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0368648" y="2884868"/>
            <a:ext cx="1402642" cy="3973132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30997"/>
            <a:ext cx="1204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আরবী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২৯টি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হরুফের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১৭টি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মাখরাজ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খাতায়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লিখে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আনিও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346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1338" y="371061"/>
            <a:ext cx="3326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</a:rPr>
              <a:t>ধন্যবাদ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095" y="1918952"/>
            <a:ext cx="1062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</a:rPr>
              <a:t>জানিয়ে আজকের ক্লাস শেষকরিলাম ।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0" y="1490604"/>
            <a:ext cx="4910549" cy="4684643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5164429" y="2251082"/>
            <a:ext cx="7027571" cy="4559493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হায়দার</a:t>
            </a:r>
            <a:r>
              <a:rPr lang="bn-IN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মোঃ নোমান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</a:p>
          <a:p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নান্দিয়াসাঙ্গুন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দাখিল মাদ্রাসা</a:t>
            </a:r>
          </a:p>
          <a:p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শ্রীপুর, গাজীপুর।</a:t>
            </a:r>
            <a:endParaRPr lang="bn-IN" sz="44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০১৭১৫৯৮৪৮১০</a:t>
            </a:r>
            <a:endParaRPr lang="en-US" sz="44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44" y="-90152"/>
            <a:ext cx="2902227" cy="2531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2144" y="92766"/>
            <a:ext cx="6825995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পরিচিতি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28" y="6372756"/>
            <a:ext cx="464927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ই-মেইল-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mdnoman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@gmail.com</a:t>
            </a:r>
            <a:endParaRPr lang="bn-IN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1" y="2540001"/>
            <a:ext cx="510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FF00"/>
                </a:solidFill>
              </a:rPr>
              <a:t>৩য় অধ্যায়ঃ-১ম </a:t>
            </a:r>
            <a:r>
              <a:rPr lang="en-US" sz="3600" dirty="0" err="1" smtClean="0">
                <a:solidFill>
                  <a:srgbClr val="FFFF00"/>
                </a:solidFill>
              </a:rPr>
              <a:t>পাঠ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2" y="3530378"/>
            <a:ext cx="449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</a:rPr>
              <a:t>তাজভিদঃ-মাখরাজ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6237" y="557214"/>
            <a:ext cx="350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পরিচিতি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" y="1500188"/>
            <a:ext cx="25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৩য়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</a:rPr>
              <a:t>শ্রেনী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" y="4520755"/>
            <a:ext cx="460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FF00"/>
                </a:solidFill>
              </a:rPr>
              <a:t>সময়ঃ-৫০ </a:t>
            </a:r>
            <a:r>
              <a:rPr lang="en-US" sz="3600" dirty="0" err="1" smtClean="0">
                <a:solidFill>
                  <a:srgbClr val="FFFF00"/>
                </a:solidFill>
              </a:rPr>
              <a:t>মিনিট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71" descr="D:\Facebook\IMG_20150717_144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177" y="1500188"/>
            <a:ext cx="554355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4813" y="275772"/>
            <a:ext cx="509661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rgbClr val="FFFF00"/>
                </a:solidFill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ঘোষনা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485901"/>
            <a:ext cx="10658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FF0000"/>
                </a:solidFill>
              </a:rPr>
              <a:t>আরবী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হরফ</a:t>
            </a:r>
            <a:r>
              <a:rPr lang="en-US" sz="4400" dirty="0">
                <a:solidFill>
                  <a:srgbClr val="FF0000"/>
                </a:solidFill>
              </a:rPr>
              <a:t> ২৯টি </a:t>
            </a:r>
            <a:r>
              <a:rPr lang="en-US" sz="4400" dirty="0" err="1">
                <a:solidFill>
                  <a:srgbClr val="FF0000"/>
                </a:solidFill>
              </a:rPr>
              <a:t>মাখরাজ</a:t>
            </a:r>
            <a:r>
              <a:rPr lang="en-US" sz="4400" dirty="0">
                <a:solidFill>
                  <a:srgbClr val="FF0000"/>
                </a:solidFill>
              </a:rPr>
              <a:t> ১৭টি </a:t>
            </a:r>
            <a:r>
              <a:rPr lang="en-US" sz="4400" dirty="0" err="1">
                <a:solidFill>
                  <a:srgbClr val="FF0000"/>
                </a:solidFill>
              </a:rPr>
              <a:t>আরবী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হরফগুলো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নিম্নে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উল্লেখ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করা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হল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426" y="3304753"/>
            <a:ext cx="10801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FFFF00"/>
                </a:solidFill>
              </a:rPr>
              <a:t>ا-ب-ت-ث-ج-ح-خ-د-ذ-ر-ز-س-ش-ص-ض-ط-ظ-ع-غ-ف-ق-ك-ل-م-ن-و-ه-لا-ء-ى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038" y="5254580"/>
            <a:ext cx="106341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নীচের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রফগুলোর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মাখরজ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বল</a:t>
            </a:r>
            <a:r>
              <a:rPr lang="en-US" sz="3600" dirty="0" smtClean="0">
                <a:solidFill>
                  <a:srgbClr val="FF0000"/>
                </a:solidFill>
              </a:rPr>
              <a:t> ।</a:t>
            </a:r>
            <a:r>
              <a:rPr lang="ar-SA" sz="3200" dirty="0" smtClean="0">
                <a:solidFill>
                  <a:srgbClr val="FF0000"/>
                </a:solidFill>
              </a:rPr>
              <a:t>-و-م-ب   -ظ   -ز-س-ص -  ض -  ط-د-ت - ق  - ه-ء  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ar-SA" sz="3200" dirty="0" smtClean="0">
                <a:solidFill>
                  <a:srgbClr val="00B0F0"/>
                </a:solidFill>
              </a:rPr>
              <a:t>   ك  -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5105" y="193924"/>
            <a:ext cx="303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rgbClr val="FFC000"/>
                </a:solidFill>
              </a:rPr>
              <a:t>শিখণ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ফল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6" y="901810"/>
            <a:ext cx="672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FF0000"/>
                </a:solidFill>
              </a:rPr>
              <a:t>মাখরজ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শ্দটি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ভাষার</a:t>
            </a:r>
            <a:r>
              <a:rPr lang="en-US" sz="3600" dirty="0" smtClean="0">
                <a:solidFill>
                  <a:srgbClr val="FF0000"/>
                </a:solidFill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</a:rPr>
              <a:t>জানতে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</a:rPr>
              <a:t> 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6" y="2056370"/>
            <a:ext cx="5819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00B0F0"/>
                </a:solidFill>
              </a:rPr>
              <a:t>মাখরাজ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কাকে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বলে</a:t>
            </a:r>
            <a:r>
              <a:rPr lang="en-US" sz="3600" dirty="0" smtClean="0">
                <a:solidFill>
                  <a:srgbClr val="00B0F0"/>
                </a:solidFill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</a:rPr>
              <a:t>জানতে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</a:rPr>
              <a:t> ।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732" y="3299868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92D050"/>
                </a:solidFill>
              </a:rPr>
              <a:t>মাখরাজের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সংখ্যা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কয়টি</a:t>
            </a:r>
            <a:r>
              <a:rPr lang="en-US" sz="3600" dirty="0" smtClean="0">
                <a:solidFill>
                  <a:srgbClr val="92D050"/>
                </a:solidFill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</a:rPr>
              <a:t>জানতে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পারবে</a:t>
            </a:r>
            <a:r>
              <a:rPr lang="en-US" sz="3600" dirty="0" smtClean="0">
                <a:solidFill>
                  <a:srgbClr val="92D050"/>
                </a:solidFill>
              </a:rPr>
              <a:t> ।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" y="4603303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0070C0"/>
                </a:solidFill>
              </a:rPr>
              <a:t>হালকে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কতটি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হরফের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মাখরাজ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জানতে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পরবে</a:t>
            </a:r>
            <a:r>
              <a:rPr lang="en-US" sz="3600" dirty="0" smtClean="0">
                <a:solidFill>
                  <a:srgbClr val="0070C0"/>
                </a:solidFill>
              </a:rPr>
              <a:t> ।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6" y="5736995"/>
            <a:ext cx="770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/>
              <a:t>গুন্নাহ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স্হান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উচ্চারিত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, </a:t>
            </a:r>
            <a:r>
              <a:rPr lang="en-US" sz="3600" dirty="0" err="1" smtClean="0"/>
              <a:t>জনতে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পরবে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pic>
        <p:nvPicPr>
          <p:cNvPr id="10" name="Picture 71" descr="D:\Facebook\IMG_20150717_144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2" y="514351"/>
            <a:ext cx="3843339" cy="5114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0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6242" y="0"/>
            <a:ext cx="343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</a:rPr>
              <a:t>দলত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কাজ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2" descr="F:\r\IMG_4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90153" y="746975"/>
            <a:ext cx="11917887" cy="4682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2950" y="5715000"/>
            <a:ext cx="1095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FFFF00"/>
                </a:solidFill>
              </a:rPr>
              <a:t>আরবী</a:t>
            </a:r>
            <a:r>
              <a:rPr lang="en-US" sz="3200" dirty="0" smtClean="0">
                <a:solidFill>
                  <a:srgbClr val="FFFF00"/>
                </a:solidFill>
              </a:rPr>
              <a:t> ২৯টি </a:t>
            </a:r>
            <a:r>
              <a:rPr lang="en-US" sz="3200" dirty="0" err="1" smtClean="0">
                <a:solidFill>
                  <a:srgbClr val="FFFF00"/>
                </a:solidFill>
              </a:rPr>
              <a:t>হরফের</a:t>
            </a:r>
            <a:r>
              <a:rPr lang="en-US" sz="3200" dirty="0" smtClean="0">
                <a:solidFill>
                  <a:srgbClr val="FFFF00"/>
                </a:solidFill>
              </a:rPr>
              <a:t> ১৭টি </a:t>
            </a:r>
            <a:r>
              <a:rPr lang="en-US" sz="3200" dirty="0" err="1" smtClean="0">
                <a:solidFill>
                  <a:srgbClr val="FFFF00"/>
                </a:solidFill>
              </a:rPr>
              <a:t>মাখরাজ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নিয়া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আলোচনা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।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1661" y="190214"/>
            <a:ext cx="380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</a:rPr>
              <a:t>একক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কাজ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14" y="1669143"/>
            <a:ext cx="574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</a:rPr>
              <a:t>মাখরাজ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কাকে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</a:rPr>
              <a:t> 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4" y="2756567"/>
            <a:ext cx="5950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rgbClr val="FF0000"/>
                </a:solidFill>
              </a:rPr>
              <a:t>১৭নং </a:t>
            </a:r>
            <a:r>
              <a:rPr lang="en-US" sz="4400" dirty="0" err="1" smtClean="0">
                <a:solidFill>
                  <a:srgbClr val="FF0000"/>
                </a:solidFill>
              </a:rPr>
              <a:t>মাখরজটি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বল</a:t>
            </a:r>
            <a:r>
              <a:rPr lang="en-US" sz="4400" dirty="0" smtClean="0">
                <a:solidFill>
                  <a:srgbClr val="FF0000"/>
                </a:solidFill>
              </a:rPr>
              <a:t> ।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6" y="-80810115"/>
            <a:ext cx="598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৬নং </a:t>
            </a:r>
            <a:r>
              <a:rPr lang="en-US" dirty="0" err="1" smtClean="0"/>
              <a:t>মখাজি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5429" y="4057851"/>
            <a:ext cx="465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FF00"/>
                </a:solidFill>
              </a:rPr>
              <a:t>৪নং </a:t>
            </a:r>
            <a:r>
              <a:rPr lang="en-US" sz="3200" dirty="0" err="1" smtClean="0">
                <a:solidFill>
                  <a:srgbClr val="FFFF00"/>
                </a:solidFill>
              </a:rPr>
              <a:t>মাখরাজটি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বল</a:t>
            </a:r>
            <a:r>
              <a:rPr lang="en-US" sz="3200" dirty="0" smtClean="0">
                <a:solidFill>
                  <a:srgbClr val="FFFF00"/>
                </a:solidFill>
              </a:rPr>
              <a:t> ।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9" y="5406888"/>
            <a:ext cx="516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B0F0"/>
                </a:solidFill>
              </a:rPr>
              <a:t>৭নং </a:t>
            </a:r>
            <a:r>
              <a:rPr lang="en-US" sz="3600" dirty="0" err="1" smtClean="0">
                <a:solidFill>
                  <a:srgbClr val="00B0F0"/>
                </a:solidFill>
              </a:rPr>
              <a:t>মাখরাজটি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বল</a:t>
            </a:r>
            <a:r>
              <a:rPr lang="en-US" sz="3600" dirty="0" smtClean="0">
                <a:solidFill>
                  <a:srgbClr val="00B0F0"/>
                </a:solidFill>
              </a:rPr>
              <a:t> ।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8" name="Picture 8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9934" y="1603102"/>
            <a:ext cx="2268637" cy="17940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5" y="1343009"/>
            <a:ext cx="3048695" cy="33154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98239" y="3032567"/>
            <a:ext cx="69448" cy="26969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5235" y="128788"/>
            <a:ext cx="6137250" cy="7116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FFFF00"/>
                </a:solidFill>
              </a:rPr>
              <a:t>পরীক্ষার</a:t>
            </a:r>
            <a:r>
              <a:rPr lang="en-US" sz="4000" u="sng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err="1" smtClean="0">
                <a:solidFill>
                  <a:srgbClr val="FFFF00"/>
                </a:solidFill>
              </a:rPr>
              <a:t>নমুনা</a:t>
            </a:r>
            <a:r>
              <a:rPr lang="en-US" sz="4000" u="sng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err="1" smtClean="0">
                <a:solidFill>
                  <a:srgbClr val="FFFF00"/>
                </a:solidFill>
              </a:rPr>
              <a:t>প্রশনাবলী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7036" y="1193069"/>
            <a:ext cx="1026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(ক) </a:t>
            </a:r>
            <a:r>
              <a:rPr lang="en-US" sz="4000" dirty="0" err="1" smtClean="0">
                <a:solidFill>
                  <a:srgbClr val="FFFF00"/>
                </a:solidFill>
              </a:rPr>
              <a:t>মাখরাজ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শব্দটি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কোন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ভাষার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bn-BD" sz="4000" dirty="0" smtClean="0">
                <a:solidFill>
                  <a:srgbClr val="FFFF00"/>
                </a:solidFill>
              </a:rPr>
              <a:t>?</a:t>
            </a:r>
            <a:r>
              <a:rPr lang="en-US" sz="4000" dirty="0" err="1" smtClean="0">
                <a:solidFill>
                  <a:srgbClr val="FFFF00"/>
                </a:solidFill>
              </a:rPr>
              <a:t>এর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অর্থ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bn-BD" sz="4000" dirty="0" smtClean="0">
                <a:solidFill>
                  <a:srgbClr val="FFFF00"/>
                </a:solidFill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009" y="2166489"/>
            <a:ext cx="781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en-US" sz="4400" dirty="0" smtClean="0">
                <a:solidFill>
                  <a:srgbClr val="FFFF00"/>
                </a:solidFill>
              </a:rPr>
              <a:t>খ) </a:t>
            </a:r>
            <a:r>
              <a:rPr lang="en-US" sz="4400" dirty="0" err="1" smtClean="0">
                <a:solidFill>
                  <a:srgbClr val="FFFF00"/>
                </a:solidFill>
              </a:rPr>
              <a:t>মাখরজ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কাকে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বলে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bn-BD" sz="4400" dirty="0" smtClean="0">
                <a:solidFill>
                  <a:srgbClr val="FFFF00"/>
                </a:solidFill>
              </a:rPr>
              <a:t>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7008" y="3116807"/>
            <a:ext cx="751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</a:rPr>
              <a:t>(গ)মাখরজের সংখা কতটি </a:t>
            </a:r>
            <a:r>
              <a:rPr lang="bn-BD" sz="4000" dirty="0" smtClean="0">
                <a:solidFill>
                  <a:srgbClr val="FFFF00"/>
                </a:solidFill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008" y="4121299"/>
            <a:ext cx="9558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4400" dirty="0" smtClean="0">
                <a:solidFill>
                  <a:srgbClr val="FF0000"/>
                </a:solidFill>
              </a:rPr>
              <a:t>ঘ) </a:t>
            </a:r>
            <a:r>
              <a:rPr lang="en-US" sz="4400" dirty="0" err="1" smtClean="0">
                <a:solidFill>
                  <a:srgbClr val="FF0000"/>
                </a:solidFill>
              </a:rPr>
              <a:t>হলকে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কতটি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হরফের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মাখরাজ</a:t>
            </a:r>
            <a:r>
              <a:rPr lang="en-US" sz="4400" dirty="0" smtClean="0">
                <a:solidFill>
                  <a:srgbClr val="FF0000"/>
                </a:solidFill>
              </a:rPr>
              <a:t> ?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125792"/>
            <a:ext cx="10002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(ঙ)</a:t>
            </a:r>
            <a:r>
              <a:rPr lang="en-US" dirty="0" smtClean="0"/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গুন্নাহ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কোন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স্হান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হতে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উচ্চারিত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</a:rPr>
              <a:t> ।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062" y="-15862868"/>
            <a:ext cx="202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</a:rPr>
              <a:t>মূল্যায়ণ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798" y="688879"/>
            <a:ext cx="498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মল্যায়ণ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823" y="1403798"/>
            <a:ext cx="583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</a:rPr>
              <a:t>মাখরাজের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সংখ্যা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কতটি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smtClean="0">
                <a:solidFill>
                  <a:srgbClr val="002060"/>
                </a:solidFill>
              </a:rPr>
              <a:t>বলত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23" y="2190029"/>
            <a:ext cx="879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মাখরাজ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ভাষার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</a:t>
            </a:r>
            <a:r>
              <a:rPr lang="en-US" sz="3200" dirty="0" smtClean="0"/>
              <a:t> 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56823" y="2956349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হলক হতে কতটি হরফ উচ্চারিত হয় এবং কী কী বলদেখি ।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642" y="3812146"/>
            <a:ext cx="963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FFC000"/>
                </a:solidFill>
              </a:rPr>
              <a:t>মাখরাজ কাকে  বলে বলদেখি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4703" y="5022761"/>
            <a:ext cx="801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নাকের বাসি থেকে কোন মাখরাজ বাহির হয়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0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397</TotalTime>
  <Words>254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Gothic</vt:lpstr>
      <vt:lpstr>NikoshBAN</vt:lpstr>
      <vt:lpstr>Tahoma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NomanPC</cp:lastModifiedBy>
  <cp:revision>102</cp:revision>
  <dcterms:created xsi:type="dcterms:W3CDTF">2018-05-09T04:09:05Z</dcterms:created>
  <dcterms:modified xsi:type="dcterms:W3CDTF">2020-11-13T17:29:55Z</dcterms:modified>
</cp:coreProperties>
</file>