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4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6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8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6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7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4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3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6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1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4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ED6B6-A476-4860-85D3-36DD05C3F7F7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17A0-42CF-4CD5-B6F5-D5F4542A3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+mn-lt"/>
                <a:cs typeface="Siyam Rupali" panose="02000500000000020004" pitchFamily="2" charset="0"/>
              </a:rPr>
              <a:t>			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Siyam Rupali" panose="02000500000000020004" pitchFamily="2" charset="0"/>
              </a:rPr>
              <a:t>কৃষিজ উৎপাদন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Siyam Rupali" panose="02000500000000020004" pitchFamily="2" charset="0"/>
              </a:rPr>
              <a:t> </a:t>
            </a:r>
            <a:r>
              <a:rPr lang="en-US" dirty="0" smtClean="0">
                <a:latin typeface="+mn-lt"/>
                <a:cs typeface="Siyam Rupali" panose="02000500000000020004" pitchFamily="2" charset="0"/>
              </a:rPr>
              <a:t/>
            </a:r>
            <a:br>
              <a:rPr lang="en-US" dirty="0" smtClean="0">
                <a:latin typeface="+mn-lt"/>
                <a:cs typeface="Siyam Rupali" panose="02000500000000020004" pitchFamily="2" charset="0"/>
              </a:rPr>
            </a:br>
            <a:r>
              <a:rPr lang="bn-IN" dirty="0" smtClean="0">
                <a:latin typeface="+mn-lt"/>
                <a:cs typeface="Siyam Rupali" panose="02000500000000020004" pitchFamily="2" charset="0"/>
              </a:rPr>
              <a:t>				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Siyam Rupali" panose="02000500000000020004" pitchFamily="2" charset="0"/>
              </a:rPr>
              <a:t> সমন্বিত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Siyam Rupali" panose="02000500000000020004" pitchFamily="2" charset="0"/>
              </a:rPr>
              <a:t>মাছ চাষ পদ্ধতি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810" y="3772120"/>
            <a:ext cx="3951083" cy="2049258"/>
          </a:xfrm>
        </p:spPr>
        <p:txBody>
          <a:bodyPr/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iyam Rupali" panose="02000500000000020004" pitchFamily="2" charset="0"/>
              </a:rPr>
              <a:t>বিষয়ঃ</a:t>
            </a:r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iyam Rupali" panose="02000500000000020004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iyam Rupali" panose="02000500000000020004" pitchFamily="2" charset="0"/>
              </a:rPr>
              <a:t>কৃষি শিক্ষা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cs typeface="Siyam Rupali" panose="02000500000000020004" pitchFamily="2" charset="0"/>
            </a:endParaRP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iyam Rupali" panose="02000500000000020004" pitchFamily="2" charset="0"/>
              </a:rPr>
              <a:t>শ্রেণিঃ</a:t>
            </a:r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iyam Rupali" panose="02000500000000020004" pitchFamily="2" charset="0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iyam Rupali" panose="02000500000000020004" pitchFamily="2" charset="0"/>
              </a:rPr>
              <a:t>নবম</a:t>
            </a:r>
            <a:r>
              <a:rPr lang="bn-I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Siyam Rupali" panose="02000500000000020004" pitchFamily="2" charset="0"/>
              </a:rPr>
              <a:t> - দশম 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cs typeface="Siyam Rupali" panose="02000500000000020004" pitchFamily="2" charset="0"/>
            </a:endParaRPr>
          </a:p>
          <a:p>
            <a:pPr marL="0" indent="0">
              <a:buNone/>
            </a:pPr>
            <a:endParaRPr lang="bn-IN" sz="2400" dirty="0" smtClean="0">
              <a:solidFill>
                <a:schemeClr val="tx1">
                  <a:lumMod val="85000"/>
                  <a:lumOff val="15000"/>
                </a:schemeClr>
              </a:solidFill>
              <a:cs typeface="Siyam Rupali" panose="02000500000000020004" pitchFamily="2" charset="0"/>
            </a:endParaRPr>
          </a:p>
          <a:p>
            <a:pPr marL="0" indent="0">
              <a:buNone/>
            </a:pPr>
            <a:endParaRPr lang="en-US" dirty="0" smtClean="0">
              <a:cs typeface="Siyam Rupali" panose="02000500000000020004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9260590">
            <a:off x="893593" y="564080"/>
            <a:ext cx="1284689" cy="630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Siyam Rupali" panose="02000500000000020004" pitchFamily="2" charset="0"/>
              </a:rPr>
              <a:t>অধ্যায়ঃ</a:t>
            </a:r>
            <a:r>
              <a:rPr lang="bn-BD" dirty="0" smtClean="0">
                <a:cs typeface="Siyam Rupali" panose="02000500000000020004" pitchFamily="2" charset="0"/>
              </a:rPr>
              <a:t> ৪</a:t>
            </a:r>
            <a:endParaRPr lang="bn-IN" dirty="0" smtClean="0">
              <a:cs typeface="Siyam Rupali" panose="02000500000000020004" pitchFamily="2" charset="0"/>
            </a:endParaRPr>
          </a:p>
          <a:p>
            <a:pPr algn="ctr"/>
            <a:r>
              <a:rPr lang="en-US" dirty="0" smtClean="0">
                <a:cs typeface="Siyam Rupali" panose="02000500000000020004" pitchFamily="2" charset="0"/>
              </a:rPr>
              <a:t>পাঠঃ</a:t>
            </a:r>
            <a:r>
              <a:rPr lang="bn-BD" dirty="0" smtClean="0">
                <a:cs typeface="Siyam Rupali" panose="02000500000000020004" pitchFamily="2" charset="0"/>
              </a:rPr>
              <a:t> </a:t>
            </a:r>
            <a:r>
              <a:rPr lang="bn-IN" dirty="0" smtClean="0">
                <a:cs typeface="Siyam Rupali" panose="02000500000000020004" pitchFamily="2" charset="0"/>
              </a:rPr>
              <a:t>৫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37014" y="3612331"/>
            <a:ext cx="50789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C0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উপস্থাপকঃ</a:t>
            </a:r>
          </a:p>
          <a:p>
            <a:r>
              <a:rPr lang="bn-IN" sz="2000" dirty="0" smtClean="0">
                <a:solidFill>
                  <a:srgbClr val="C000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সাইয়্যেদা মোসাঃ সালওয়া খাতুন মিলি</a:t>
            </a:r>
          </a:p>
          <a:p>
            <a:r>
              <a:rPr lang="bn-IN" sz="2000" dirty="0" smtClean="0">
                <a:solidFill>
                  <a:schemeClr val="bg2">
                    <a:lumMod val="2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সহকা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রি</a:t>
            </a:r>
            <a:r>
              <a:rPr lang="bn-IN" sz="2000" dirty="0" smtClean="0">
                <a:solidFill>
                  <a:schemeClr val="bg2">
                    <a:lumMod val="2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bn-IN" sz="2000" dirty="0" smtClean="0">
                <a:solidFill>
                  <a:schemeClr val="bg2">
                    <a:lumMod val="2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শিক্ষক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(কৃষি)</a:t>
            </a:r>
            <a:endParaRPr lang="bn-IN" sz="2000" dirty="0" smtClean="0">
              <a:solidFill>
                <a:schemeClr val="bg2">
                  <a:lumMod val="25000"/>
                </a:schemeClr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bn-IN" sz="2000" dirty="0" smtClean="0">
                <a:solidFill>
                  <a:schemeClr val="accent5">
                    <a:lumMod val="5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সফিউদ্দিন সরকার একাডেমী এন্ড কলেজ</a:t>
            </a:r>
          </a:p>
        </p:txBody>
      </p:sp>
    </p:spTree>
    <p:extLst>
      <p:ext uri="{BB962C8B-B14F-4D97-AF65-F5344CB8AC3E}">
        <p14:creationId xmlns:p14="http://schemas.microsoft.com/office/powerpoint/2010/main" val="79320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>
                <a:solidFill>
                  <a:schemeClr val="tx1">
                    <a:lumMod val="85000"/>
                    <a:lumOff val="1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সমন্বিত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মাছ চাষ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6109"/>
            <a:ext cx="3963265" cy="27241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465" y="1876109"/>
            <a:ext cx="2857500" cy="2724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965" y="1876109"/>
            <a:ext cx="36322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900" y="1123597"/>
            <a:ext cx="1632858" cy="1224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504" y="3093269"/>
            <a:ext cx="1513513" cy="11348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544" y="5116536"/>
            <a:ext cx="1711569" cy="12836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902" y="2889792"/>
            <a:ext cx="2069634" cy="13176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402" y="2889792"/>
            <a:ext cx="2198734" cy="1541828"/>
          </a:xfrm>
          <a:prstGeom prst="rect">
            <a:avLst/>
          </a:prstGeom>
        </p:spPr>
      </p:pic>
      <p:sp>
        <p:nvSpPr>
          <p:cNvPr id="16" name="Bent Arrow 15"/>
          <p:cNvSpPr/>
          <p:nvPr/>
        </p:nvSpPr>
        <p:spPr>
          <a:xfrm rot="5400000">
            <a:off x="7407561" y="1445036"/>
            <a:ext cx="890450" cy="1517301"/>
          </a:xfrm>
          <a:prstGeom prst="bentArrow">
            <a:avLst>
              <a:gd name="adj1" fmla="val 1286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>
            <a:off x="3471655" y="1480585"/>
            <a:ext cx="1514787" cy="1206293"/>
          </a:xfrm>
          <a:prstGeom prst="bentArrow">
            <a:avLst>
              <a:gd name="adj1" fmla="val 8267"/>
              <a:gd name="adj2" fmla="val 25000"/>
              <a:gd name="adj3" fmla="val 30093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0800000">
            <a:off x="7214716" y="4452290"/>
            <a:ext cx="1266093" cy="1335561"/>
          </a:xfrm>
          <a:prstGeom prst="bentArrow">
            <a:avLst>
              <a:gd name="adj1" fmla="val 11727"/>
              <a:gd name="adj2" fmla="val 22698"/>
              <a:gd name="adj3" fmla="val 20671"/>
              <a:gd name="adj4" fmla="val 19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16200000">
            <a:off x="3334027" y="4306571"/>
            <a:ext cx="1433064" cy="1529495"/>
          </a:xfrm>
          <a:prstGeom prst="bentArrow">
            <a:avLst>
              <a:gd name="adj1" fmla="val 11727"/>
              <a:gd name="adj2" fmla="val 22698"/>
              <a:gd name="adj3" fmla="val 20671"/>
              <a:gd name="adj4" fmla="val 19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5758004" y="2514515"/>
            <a:ext cx="489204" cy="268795"/>
          </a:xfrm>
          <a:prstGeom prst="rightArrow">
            <a:avLst>
              <a:gd name="adj1" fmla="val 16826"/>
              <a:gd name="adj2" fmla="val 41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013636" y="3426342"/>
            <a:ext cx="801670" cy="484632"/>
          </a:xfrm>
          <a:prstGeom prst="rightArrow">
            <a:avLst>
              <a:gd name="adj1" fmla="val 20973"/>
              <a:gd name="adj2" fmla="val 31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5688949" y="4605153"/>
            <a:ext cx="604761" cy="337850"/>
          </a:xfrm>
          <a:prstGeom prst="rightArrow">
            <a:avLst>
              <a:gd name="adj1" fmla="val 16826"/>
              <a:gd name="adj2" fmla="val 41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0800000">
            <a:off x="7174233" y="3426342"/>
            <a:ext cx="721572" cy="484632"/>
          </a:xfrm>
          <a:prstGeom prst="rightArrow">
            <a:avLst>
              <a:gd name="adj1" fmla="val 16826"/>
              <a:gd name="adj2" fmla="val 41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30251" y="371789"/>
            <a:ext cx="6058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সমন্বিত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মাছ</a:t>
            </a:r>
            <a:r>
              <a:rPr lang="en-US" sz="4000" dirty="0" smtClean="0"/>
              <a:t> </a:t>
            </a:r>
            <a:r>
              <a:rPr lang="en-US" sz="4000" dirty="0" err="1" smtClean="0"/>
              <a:t>চাষের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গুরুত্বঃ</a:t>
            </a:r>
            <a:r>
              <a:rPr lang="en-US" sz="4000" dirty="0" smtClean="0"/>
              <a:t>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978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3029"/>
          </a:xfrm>
        </p:spPr>
        <p:txBody>
          <a:bodyPr>
            <a:normAutofit/>
          </a:bodyPr>
          <a:lstStyle/>
          <a:p>
            <a:r>
              <a:rPr lang="en-US" sz="4000" dirty="0" err="1"/>
              <a:t>সমন্বিত</a:t>
            </a:r>
            <a:r>
              <a:rPr lang="en-US" sz="4000" dirty="0"/>
              <a:t> </a:t>
            </a:r>
            <a:r>
              <a:rPr lang="en-US" sz="4000" dirty="0" err="1"/>
              <a:t>মাছ</a:t>
            </a:r>
            <a:r>
              <a:rPr lang="en-US" sz="4000" dirty="0"/>
              <a:t> </a:t>
            </a:r>
            <a:r>
              <a:rPr lang="en-US" sz="4000" dirty="0" err="1"/>
              <a:t>চাষের</a:t>
            </a:r>
            <a:r>
              <a:rPr lang="en-US" sz="4000" dirty="0"/>
              <a:t> </a:t>
            </a:r>
            <a:r>
              <a:rPr lang="en-US" sz="4000" dirty="0" err="1"/>
              <a:t>গুরুত্বঃ</a:t>
            </a:r>
            <a:r>
              <a:rPr lang="en-US" sz="4000" dirty="0"/>
              <a:t> 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798" y="1368154"/>
            <a:ext cx="6898404" cy="393209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65990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059" y="390265"/>
            <a:ext cx="10515600" cy="1760082"/>
          </a:xfrm>
        </p:spPr>
        <p:txBody>
          <a:bodyPr/>
          <a:lstStyle/>
          <a:p>
            <a:r>
              <a:rPr lang="bn-IN" dirty="0">
                <a:solidFill>
                  <a:schemeClr val="tx1">
                    <a:lumMod val="85000"/>
                    <a:lumOff val="1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সমন্বিত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মাছ ও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হাঁস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/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মুরগি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চাষ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3971" y="2649714"/>
            <a:ext cx="4929554" cy="2776520"/>
          </a:xfrm>
        </p:spPr>
        <p:txBody>
          <a:bodyPr>
            <a:normAutofit/>
          </a:bodyPr>
          <a:lstStyle/>
          <a:p>
            <a:r>
              <a:rPr lang="bn-IN" sz="2400" dirty="0" smtClean="0"/>
              <a:t>হাঁস-মুরগির ঘর নির্মাণ</a:t>
            </a:r>
          </a:p>
          <a:p>
            <a:r>
              <a:rPr lang="bn-IN" sz="2400" dirty="0" smtClean="0"/>
              <a:t>হাঁস-মুরগির জাত ও সংখ্যা নির্ধারণ</a:t>
            </a:r>
          </a:p>
          <a:p>
            <a:r>
              <a:rPr lang="bn-IN" sz="2400" dirty="0" smtClean="0"/>
              <a:t>হাঁস-মুরগির খাদ্য</a:t>
            </a:r>
          </a:p>
          <a:p>
            <a:r>
              <a:rPr lang="bn-IN" sz="2400" dirty="0" smtClean="0"/>
              <a:t>হাঁস-মুরগির রোগবালাই দমন</a:t>
            </a:r>
          </a:p>
          <a:p>
            <a:endParaRPr lang="bn-IN" sz="2400" dirty="0" smtClean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5059" y="2652154"/>
            <a:ext cx="5566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/>
              <a:t>পুকুর নির্বাচন ও প্রস্তুতি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/>
              <a:t>মাছের </a:t>
            </a:r>
            <a:r>
              <a:rPr lang="bn-IN" sz="2400" dirty="0"/>
              <a:t>প্রজাতি নির্বাচন ও মজুদ ঘনত্ব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/>
              <a:t>মাছ </a:t>
            </a:r>
            <a:r>
              <a:rPr lang="bn-IN" sz="2400" dirty="0"/>
              <a:t>মজুদোত্তর যত্ন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/>
              <a:t>উৎপাদন</a:t>
            </a:r>
            <a:endParaRPr lang="bn-IN" sz="2400" dirty="0"/>
          </a:p>
        </p:txBody>
      </p:sp>
    </p:spTree>
    <p:extLst>
      <p:ext uri="{BB962C8B-B14F-4D97-AF65-F5344CB8AC3E}">
        <p14:creationId xmlns:p14="http://schemas.microsoft.com/office/powerpoint/2010/main" val="386413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58084" y="1561786"/>
            <a:ext cx="49984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/>
              <a:t>জমি </a:t>
            </a:r>
            <a:r>
              <a:rPr lang="bn-IN" sz="2400" dirty="0" smtClean="0"/>
              <a:t>নির্বাচন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/>
              <a:t>জমির আইল তৈরি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/>
              <a:t>ধান ক্ষেতে ডোবা ও খাল/ নালা খনন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ধানক্ষেতে মাছ ও গলদা চিংড়ি চাষ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05939"/>
            <a:ext cx="2919884" cy="1502572"/>
          </a:xfrm>
          <a:noFill/>
        </p:spPr>
        <p:txBody>
          <a:bodyPr>
            <a:normAutofit/>
          </a:bodyPr>
          <a:lstStyle/>
          <a:p>
            <a:r>
              <a:rPr lang="bn-IN" sz="2400" dirty="0" smtClean="0"/>
              <a:t>ধানের জমি তৈরি</a:t>
            </a:r>
          </a:p>
          <a:p>
            <a:r>
              <a:rPr lang="bn-IN" sz="2400" dirty="0" smtClean="0"/>
              <a:t>ধানের জাত নির্বাচন</a:t>
            </a:r>
          </a:p>
          <a:p>
            <a:r>
              <a:rPr lang="bn-IN" sz="2400" dirty="0" smtClean="0"/>
              <a:t>ধান রোপণ পদ্ধতি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3297680"/>
            <a:ext cx="5921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/>
              <a:t>গলদা চিংড়ির আশ্রয়স্থল </a:t>
            </a:r>
            <a:r>
              <a:rPr lang="bn-IN" sz="2400" dirty="0" smtClean="0"/>
              <a:t>সৃষ্টি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/>
              <a:t>মাছের প্রজাতির নির্বাচন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/>
              <a:t>পোনা মজুদ সম্পুরক খাদ্য তৈরি ও প্রয়োগ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8084" y="5041833"/>
            <a:ext cx="3829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n-IN" sz="2400" dirty="0"/>
              <a:t>ব্যবস্থাপনা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n-IN" sz="2400" dirty="0" smtClean="0"/>
              <a:t>ধান</a:t>
            </a:r>
            <a:r>
              <a:rPr lang="bn-IN" sz="2400" dirty="0"/>
              <a:t>, মাছ ও চিংড়ি </a:t>
            </a:r>
            <a:r>
              <a:rPr lang="bn-IN" sz="2400" dirty="0" smtClean="0"/>
              <a:t>আহরণ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272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08217" y="1245996"/>
            <a:ext cx="3607361" cy="2170444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Rectangle 5"/>
          <p:cNvSpPr/>
          <p:nvPr/>
        </p:nvSpPr>
        <p:spPr>
          <a:xfrm>
            <a:off x="6863022" y="1245996"/>
            <a:ext cx="3647554" cy="2170444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1759840" y="3967599"/>
            <a:ext cx="3607360" cy="2009671"/>
          </a:xfrm>
          <a:prstGeom prst="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Rectangle 7"/>
          <p:cNvSpPr/>
          <p:nvPr/>
        </p:nvSpPr>
        <p:spPr>
          <a:xfrm>
            <a:off x="6863023" y="3949002"/>
            <a:ext cx="3647554" cy="20282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Flowchart: Process 8"/>
          <p:cNvSpPr/>
          <p:nvPr/>
        </p:nvSpPr>
        <p:spPr>
          <a:xfrm>
            <a:off x="1778552" y="2260878"/>
            <a:ext cx="3396346" cy="18087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5400000">
            <a:off x="2527981" y="2251663"/>
            <a:ext cx="1969477" cy="1390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6968524" y="3125039"/>
            <a:ext cx="3461665" cy="1808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 rot="16200000">
            <a:off x="6061663" y="2243293"/>
            <a:ext cx="1969478" cy="1557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 rot="19945780">
            <a:off x="1697442" y="4862683"/>
            <a:ext cx="3822590" cy="1412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7124278" y="4210259"/>
            <a:ext cx="3155185" cy="1537398"/>
          </a:xfrm>
          <a:prstGeom prst="flowChartProcess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3054697" y="202489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1778552" y="5637126"/>
            <a:ext cx="482327" cy="27100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6943395" y="2895425"/>
            <a:ext cx="452192" cy="41048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/>
          <p:cNvSpPr/>
          <p:nvPr/>
        </p:nvSpPr>
        <p:spPr>
          <a:xfrm>
            <a:off x="9957916" y="5494441"/>
            <a:ext cx="437104" cy="4136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57495" y="482321"/>
            <a:ext cx="8683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/>
              <a:t>ধান ক্ষেতে ডোবা ও খাল/ </a:t>
            </a:r>
            <a:r>
              <a:rPr lang="bn-IN" sz="3600" dirty="0" smtClean="0"/>
              <a:t>নালা তৈরির নকশা </a:t>
            </a:r>
            <a:endParaRPr lang="en-US" sz="3600" dirty="0"/>
          </a:p>
        </p:txBody>
      </p:sp>
      <p:sp>
        <p:nvSpPr>
          <p:cNvPr id="21" name="Down Arrow 20"/>
          <p:cNvSpPr/>
          <p:nvPr/>
        </p:nvSpPr>
        <p:spPr>
          <a:xfrm>
            <a:off x="1989574" y="4280597"/>
            <a:ext cx="140678" cy="9244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>
          <a:xfrm>
            <a:off x="3295860" y="5566787"/>
            <a:ext cx="1557494" cy="1520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/>
          <p:cNvSpPr/>
          <p:nvPr/>
        </p:nvSpPr>
        <p:spPr>
          <a:xfrm>
            <a:off x="8110696" y="1389909"/>
            <a:ext cx="1557494" cy="1520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9962942" y="1787315"/>
            <a:ext cx="140678" cy="9244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30252" y="3506875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সমতল জমি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295103" y="3506875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দুই দিকে ঢালু জমি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60879" y="6089301"/>
            <a:ext cx="198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/>
              <a:t>দুই দিকে ঢালু জমি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707086" y="6144855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/>
              <a:t>সমতল জমি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27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24552" cy="710049"/>
          </a:xfrm>
        </p:spPr>
        <p:txBody>
          <a:bodyPr/>
          <a:lstStyle/>
          <a:p>
            <a:pPr algn="ctr"/>
            <a:r>
              <a:rPr lang="bn-IN" dirty="0" smtClean="0"/>
              <a:t>ধন্যবাদ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862" y="1289928"/>
            <a:ext cx="8370276" cy="462747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947615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142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Siyam Rupali</vt:lpstr>
      <vt:lpstr>Vrinda</vt:lpstr>
      <vt:lpstr>Office Theme</vt:lpstr>
      <vt:lpstr>   কৃষিজ উৎপাদন       সমন্বিত মাছ চাষ পদ্ধতি</vt:lpstr>
      <vt:lpstr>সমন্বিত মাছ চাষ</vt:lpstr>
      <vt:lpstr>PowerPoint Presentation</vt:lpstr>
      <vt:lpstr>সমন্বিত মাছ চাষের গুরুত্বঃ  </vt:lpstr>
      <vt:lpstr>সমন্বিত মাছ ও হাঁস/মুরগি চাষ</vt:lpstr>
      <vt:lpstr>ধানক্ষেতে মাছ ও গলদা চিংড়ি চাষ</vt:lpstr>
      <vt:lpstr>PowerPoint Presentation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কৃষিজ উৎপাদন       সমন্বিত মাছ চাষ পদ্ধতি</dc:title>
  <dc:creator>Nasir Uddin</dc:creator>
  <cp:lastModifiedBy>Microsoft account</cp:lastModifiedBy>
  <cp:revision>17</cp:revision>
  <dcterms:created xsi:type="dcterms:W3CDTF">2019-08-14T00:29:22Z</dcterms:created>
  <dcterms:modified xsi:type="dcterms:W3CDTF">2020-11-13T17:31:04Z</dcterms:modified>
</cp:coreProperties>
</file>