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5" r:id="rId13"/>
    <p:sldId id="276" r:id="rId14"/>
    <p:sldId id="277" r:id="rId15"/>
    <p:sldId id="28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4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81EB8-020D-4161-8289-8D4D1697F1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6BFA08-31C8-4BF0-B0F7-589B657D22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7D7E5-EB6E-4A77-BCE5-93772797B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648E-8F4B-4175-AFC3-3D9A6FFDF57B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9E34D-34BE-4A5A-A3BC-3AEE617A9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6DFC1-4AE0-4FA5-8689-E6ADF428D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8C9EC-8AD4-4928-BD5B-0B6FE31D4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449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C1564-4561-4C5A-9CB1-C55A2A4A5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F9648B-A4BF-4756-8592-285EC5743E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A9E4C-76F4-46BB-BBC6-E4FEC9A0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648E-8F4B-4175-AFC3-3D9A6FFDF57B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669AD-C65E-4513-A23E-612202872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7D53F-D1BC-43B2-A622-55DDE609D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8C9EC-8AD4-4928-BD5B-0B6FE31D4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667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A27138-8759-4C01-86DD-A96D558592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B40D0C-D6F9-4705-B8EA-6584344EE8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2C8DD-E396-4656-BDE6-543605223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648E-8F4B-4175-AFC3-3D9A6FFDF57B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26881-7D9A-4133-9D53-FFB244DCE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A9B69-9689-4AA8-9368-378B6FF50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8C9EC-8AD4-4928-BD5B-0B6FE31D4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8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A62D4-C661-444E-AD1E-16B7C6AD5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655E3-5B8F-447C-A155-D24A6F7B1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B9917-5C33-4D37-8580-F0591136A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648E-8F4B-4175-AFC3-3D9A6FFDF57B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91939-7B65-4789-BDF7-D894B8A12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4A959-78DF-4538-8C83-1F3568F25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8C9EC-8AD4-4928-BD5B-0B6FE31D4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86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1D25F-D56F-4D75-AA25-B6E1B3B58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C182C2-5880-4804-819D-62F581E78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C79D2-7517-4DAC-B636-C9D0B69F8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648E-8F4B-4175-AFC3-3D9A6FFDF57B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55B0D-CFAE-4D2C-A555-13FC4355E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0EBBD0-79DC-4BB8-B6DB-DC7C7852E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8C9EC-8AD4-4928-BD5B-0B6FE31D4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174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EC6D3-F2A1-46BA-9D2B-2A2692630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EDB96-31BF-410B-A8FA-AC1CC2CC65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7B6EE6-FDE1-4DCD-B655-3A82F9E0F1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3493F9-22A4-4AC2-B9C8-E177AAABE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648E-8F4B-4175-AFC3-3D9A6FFDF57B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510001-185D-4D76-B5D8-BD94DFB7B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8CC6D5-4021-41CC-9C0A-5FA021CD0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8C9EC-8AD4-4928-BD5B-0B6FE31D4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050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30418-708C-4747-A7C5-E43BF20BA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7D5B8F-7FAA-4CC9-9EF8-25A38B3D6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4D19B8-FA27-4768-B426-A318ECF4F8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78AC3C-B98C-4714-8C97-09462F79A7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EBF6F9-FFC6-4274-B4E5-390944578F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B3F8BC-897A-4810-ABA8-9CD0FAECA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648E-8F4B-4175-AFC3-3D9A6FFDF57B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631A84-AAC3-4511-AD28-E6D8370E3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3706D3-2F14-4199-BDB0-DFB9C8032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8C9EC-8AD4-4928-BD5B-0B6FE31D4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48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3BCF8-B0E5-454A-883F-5FADA4A50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5A7505-8A89-40B7-878E-C9E2BCB6D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648E-8F4B-4175-AFC3-3D9A6FFDF57B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181771-BE2A-4D77-84B9-CDDDA49D2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A885E7-FA82-4E88-BB5C-78CD41D4A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8C9EC-8AD4-4928-BD5B-0B6FE31D4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65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25B3E8-08C9-4672-A78E-155FBB230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648E-8F4B-4175-AFC3-3D9A6FFDF57B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6F6B61-06CE-4474-8F80-23AD2C09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299A95-D91A-4117-80A8-A989367E0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8C9EC-8AD4-4928-BD5B-0B6FE31D4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26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508AB-7D77-420A-B91C-DAD55DB48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AE6C0-8F61-4396-B056-FDF2CEF2C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C1875C-4DDF-41C7-9B67-CE4BAEBAF9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A54EB5-01D8-4963-B5D2-E84C0E1B2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648E-8F4B-4175-AFC3-3D9A6FFDF57B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0AD1CF-55A1-4795-9030-3EDBA39FC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413C5A-99D5-415B-A76F-0ADE87DAF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8C9EC-8AD4-4928-BD5B-0B6FE31D4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81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9CCB4-4803-45A5-A427-6413BC764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50F8D5-E1B7-4EDC-A7E7-59BD0D112C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187237-57D0-4D8A-AC14-47181E7929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AC52C9-EFE3-43AE-AF6A-9DC8A93B3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648E-8F4B-4175-AFC3-3D9A6FFDF57B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E8117E-D0B8-412F-8570-E40002293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0FDBBE-7E45-4F18-A4EC-6663B519A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8C9EC-8AD4-4928-BD5B-0B6FE31D4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112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13DA41-F360-4EB6-9D3A-008C554E7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9918C4-FF7A-403C-8E57-5347F1470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501EA-2284-4E51-B687-740B62B151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0648E-8F4B-4175-AFC3-3D9A6FFDF57B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68ED2-08F4-4048-9CA9-96F5AF12CF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F8644-2382-44C2-9950-9CF60C850C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8C9EC-8AD4-4928-BD5B-0B6FE31D4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521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D0A66EC-6208-42A9-8F32-B7A12E4A47F3}"/>
              </a:ext>
            </a:extLst>
          </p:cNvPr>
          <p:cNvSpPr txBox="1"/>
          <p:nvPr/>
        </p:nvSpPr>
        <p:spPr>
          <a:xfrm>
            <a:off x="1164770" y="947056"/>
            <a:ext cx="8371115" cy="1741715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r>
              <a:rPr lang="bn-IN" b="1" dirty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 সবাইকে</a:t>
            </a:r>
            <a:endParaRPr lang="en-US" b="1" dirty="0">
              <a:ln w="10160">
                <a:solidFill>
                  <a:schemeClr val="accent5"/>
                </a:solidFill>
                <a:prstDash val="solid"/>
              </a:ln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82E70E-8D39-4C36-87C6-BFD1713F705F}"/>
              </a:ext>
            </a:extLst>
          </p:cNvPr>
          <p:cNvSpPr txBox="1"/>
          <p:nvPr/>
        </p:nvSpPr>
        <p:spPr>
          <a:xfrm>
            <a:off x="7388595" y="3823958"/>
            <a:ext cx="3886200" cy="20682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prstTxWarp prst="textDoubleWave1">
              <a:avLst/>
            </a:prstTxWarp>
            <a:spAutoFit/>
          </a:bodyPr>
          <a:lstStyle/>
          <a:p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bn-IN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046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8E3DAC8-EF90-E544-AF58-9475F6282A6C}"/>
              </a:ext>
            </a:extLst>
          </p:cNvPr>
          <p:cNvSpPr txBox="1"/>
          <p:nvPr/>
        </p:nvSpPr>
        <p:spPr>
          <a:xfrm>
            <a:off x="532932" y="2295683"/>
            <a:ext cx="1112613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s-IN" sz="3600" b="1"/>
              <a:t>এভাবে প্রতিদিন তাদের মধ্যে হাসি ঠাট্টা চলত। মিনি কাবুলিওয়ালাকে দেখামাত্র জিজ্ঞেস করত, "কাবুলিওয়ালা! ও কাবুলিওয়ালা! তোমার ঝুলির ভেতর কী?</a:t>
            </a:r>
            <a:endParaRPr lang="en-US" sz="3600" b="1"/>
          </a:p>
        </p:txBody>
      </p:sp>
    </p:spTree>
    <p:extLst>
      <p:ext uri="{BB962C8B-B14F-4D97-AF65-F5344CB8AC3E}">
        <p14:creationId xmlns:p14="http://schemas.microsoft.com/office/powerpoint/2010/main" val="890980440"/>
      </p:ext>
    </p:extLst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548D374-359D-6B41-8308-92B2C5674070}"/>
              </a:ext>
            </a:extLst>
          </p:cNvPr>
          <p:cNvSpPr txBox="1"/>
          <p:nvPr/>
        </p:nvSpPr>
        <p:spPr>
          <a:xfrm>
            <a:off x="1563025" y="2111413"/>
            <a:ext cx="906595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s-IN" sz="3600" b="1"/>
              <a:t>মিনির মা অত্যন্ত শঙ্কিত স্বভাবের মানুষ। সে মিনির বাবাকে কাবুলিওয়ালার প্রতি বিশেষ দৃষ্টি রাখার অনুরোধ করে।</a:t>
            </a:r>
            <a:endParaRPr lang="en-US" sz="3600" b="1"/>
          </a:p>
        </p:txBody>
      </p:sp>
    </p:spTree>
    <p:extLst>
      <p:ext uri="{BB962C8B-B14F-4D97-AF65-F5344CB8AC3E}">
        <p14:creationId xmlns:p14="http://schemas.microsoft.com/office/powerpoint/2010/main" val="425408038"/>
      </p:ext>
    </p:extLst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5882B825-86C1-4C15-8389-CD395DB3488B}"/>
              </a:ext>
            </a:extLst>
          </p:cNvPr>
          <p:cNvGrpSpPr/>
          <p:nvPr/>
        </p:nvGrpSpPr>
        <p:grpSpPr>
          <a:xfrm>
            <a:off x="4016829" y="974272"/>
            <a:ext cx="3886200" cy="1295400"/>
            <a:chOff x="4016829" y="974272"/>
            <a:chExt cx="3886200" cy="1295400"/>
          </a:xfrm>
        </p:grpSpPr>
        <p:sp>
          <p:nvSpPr>
            <p:cNvPr id="6" name="Flowchart: Terminator 5">
              <a:extLst>
                <a:ext uri="{FF2B5EF4-FFF2-40B4-BE49-F238E27FC236}">
                  <a16:creationId xmlns:a16="http://schemas.microsoft.com/office/drawing/2014/main" id="{5DA6B87F-1600-429E-B311-0D201F5D5B21}"/>
                </a:ext>
              </a:extLst>
            </p:cNvPr>
            <p:cNvSpPr/>
            <p:nvPr/>
          </p:nvSpPr>
          <p:spPr>
            <a:xfrm>
              <a:off x="4016829" y="974272"/>
              <a:ext cx="3886200" cy="1295400"/>
            </a:xfrm>
            <a:prstGeom prst="flowChartTermina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3DDB901-799F-4850-AF97-969955EEA985}"/>
                </a:ext>
              </a:extLst>
            </p:cNvPr>
            <p:cNvSpPr txBox="1"/>
            <p:nvPr/>
          </p:nvSpPr>
          <p:spPr>
            <a:xfrm>
              <a:off x="4343400" y="1137558"/>
              <a:ext cx="3233058" cy="957942"/>
            </a:xfrm>
            <a:prstGeom prst="rect">
              <a:avLst/>
            </a:prstGeom>
            <a:noFill/>
          </p:spPr>
          <p:txBody>
            <a:bodyPr wrap="square" rtlCol="0">
              <a:prstTxWarp prst="textPlain">
                <a:avLst/>
              </a:prstTxWarp>
              <a:spAutoFit/>
            </a:bodyPr>
            <a:lstStyle/>
            <a:p>
              <a:r>
                <a:rPr lang="bn-IN" b="1" spc="5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একক কাজ</a:t>
              </a:r>
              <a:endPara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5F40E956-F3AD-4DA6-A5E1-127FA8959735}"/>
              </a:ext>
            </a:extLst>
          </p:cNvPr>
          <p:cNvSpPr txBox="1"/>
          <p:nvPr/>
        </p:nvSpPr>
        <p:spPr>
          <a:xfrm>
            <a:off x="2362199" y="2808514"/>
            <a:ext cx="6389916" cy="70757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১.মিনির বাবার মনে একটু ব্যথা বোধ হয়েছিল কেন?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DFB6F0B-8937-4333-971B-F48A63608671}"/>
              </a:ext>
            </a:extLst>
          </p:cNvPr>
          <p:cNvGrpSpPr/>
          <p:nvPr/>
        </p:nvGrpSpPr>
        <p:grpSpPr>
          <a:xfrm>
            <a:off x="2013856" y="3832430"/>
            <a:ext cx="8287891" cy="1383757"/>
            <a:chOff x="2013856" y="3832430"/>
            <a:chExt cx="8287891" cy="1383757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2FE5181-5C67-4043-AB25-4B1B98F9537E}"/>
                </a:ext>
              </a:extLst>
            </p:cNvPr>
            <p:cNvSpPr txBox="1"/>
            <p:nvPr/>
          </p:nvSpPr>
          <p:spPr>
            <a:xfrm>
              <a:off x="2277967" y="3832430"/>
              <a:ext cx="8023780" cy="1383757"/>
            </a:xfrm>
            <a:prstGeom prst="rect">
              <a:avLst/>
            </a:prstGeom>
            <a:noFill/>
          </p:spPr>
          <p:txBody>
            <a:bodyPr wrap="square" rtlCol="0">
              <a:prstTxWarp prst="textPlain">
                <a:avLst/>
              </a:prstTxWarp>
              <a:spAutoFit/>
            </a:bodyPr>
            <a:lstStyle/>
            <a:p>
              <a:r>
                <a:rPr lang="bn-IN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রহমতকে কারাগারে যেতে দেখে মিনির বাবার মনে একটু ব্যথা  বোধ হয়েছিল</a:t>
              </a:r>
              <a:r>
                <a:rPr lang="bn-IN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5B8FF3DC-7692-4A7B-BB11-5757AA185153}"/>
                </a:ext>
              </a:extLst>
            </p:cNvPr>
            <p:cNvSpPr/>
            <p:nvPr/>
          </p:nvSpPr>
          <p:spPr>
            <a:xfrm>
              <a:off x="2013856" y="4408715"/>
              <a:ext cx="228600" cy="23118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33137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C167F824-07DF-4524-86E0-F2781D919E58}"/>
              </a:ext>
            </a:extLst>
          </p:cNvPr>
          <p:cNvGrpSpPr/>
          <p:nvPr/>
        </p:nvGrpSpPr>
        <p:grpSpPr>
          <a:xfrm>
            <a:off x="4022271" y="593272"/>
            <a:ext cx="3145972" cy="1137556"/>
            <a:chOff x="4022271" y="593272"/>
            <a:chExt cx="3145972" cy="1137556"/>
          </a:xfrm>
        </p:grpSpPr>
        <p:sp>
          <p:nvSpPr>
            <p:cNvPr id="6" name="Flowchart: Terminator 5">
              <a:extLst>
                <a:ext uri="{FF2B5EF4-FFF2-40B4-BE49-F238E27FC236}">
                  <a16:creationId xmlns:a16="http://schemas.microsoft.com/office/drawing/2014/main" id="{B6ED1DFD-ED6B-4381-9655-52FCE50E9A00}"/>
                </a:ext>
              </a:extLst>
            </p:cNvPr>
            <p:cNvSpPr/>
            <p:nvPr/>
          </p:nvSpPr>
          <p:spPr>
            <a:xfrm>
              <a:off x="4022271" y="642257"/>
              <a:ext cx="3145972" cy="1088571"/>
            </a:xfrm>
            <a:prstGeom prst="flowChartTermina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7553362-A168-4532-96D5-64F90D402BC1}"/>
                </a:ext>
              </a:extLst>
            </p:cNvPr>
            <p:cNvSpPr txBox="1"/>
            <p:nvPr/>
          </p:nvSpPr>
          <p:spPr>
            <a:xfrm>
              <a:off x="4207327" y="593272"/>
              <a:ext cx="2601686" cy="1001485"/>
            </a:xfrm>
            <a:prstGeom prst="rect">
              <a:avLst/>
            </a:prstGeom>
            <a:noFill/>
          </p:spPr>
          <p:txBody>
            <a:bodyPr wrap="square" rtlCol="0">
              <a:prstTxWarp prst="textPlain">
                <a:avLst/>
              </a:prstTxWarp>
              <a:spAutoFit/>
            </a:bodyPr>
            <a:lstStyle/>
            <a:p>
              <a:r>
                <a:rPr lang="bn-IN" b="1" spc="5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দলীয় কাজ</a:t>
              </a:r>
              <a:endPara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D6EF9B3C-05D9-4A8B-BF86-4DDD88D86D86}"/>
              </a:ext>
            </a:extLst>
          </p:cNvPr>
          <p:cNvSpPr txBox="1"/>
          <p:nvPr/>
        </p:nvSpPr>
        <p:spPr>
          <a:xfrm>
            <a:off x="1959430" y="2133600"/>
            <a:ext cx="7663542" cy="783771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১.কাবুলিওয়ালা গল্পের মূলভাব ব্যাখ্যা কর।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068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693DC61-BF1B-4BFB-ACB9-A15FD4EF6ED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9B0FD10-1138-4108-AB88-46423BA81E9A}"/>
              </a:ext>
            </a:extLst>
          </p:cNvPr>
          <p:cNvGrpSpPr/>
          <p:nvPr/>
        </p:nvGrpSpPr>
        <p:grpSpPr>
          <a:xfrm>
            <a:off x="4169229" y="685800"/>
            <a:ext cx="3145971" cy="979713"/>
            <a:chOff x="4169229" y="685800"/>
            <a:chExt cx="3145971" cy="979713"/>
          </a:xfrm>
        </p:grpSpPr>
        <p:sp>
          <p:nvSpPr>
            <p:cNvPr id="6" name="Flowchart: Terminator 5">
              <a:extLst>
                <a:ext uri="{FF2B5EF4-FFF2-40B4-BE49-F238E27FC236}">
                  <a16:creationId xmlns:a16="http://schemas.microsoft.com/office/drawing/2014/main" id="{110F3302-149C-456D-8F8E-3F8AF0F43D5F}"/>
                </a:ext>
              </a:extLst>
            </p:cNvPr>
            <p:cNvSpPr/>
            <p:nvPr/>
          </p:nvSpPr>
          <p:spPr>
            <a:xfrm>
              <a:off x="4169229" y="685800"/>
              <a:ext cx="3145971" cy="979713"/>
            </a:xfrm>
            <a:prstGeom prst="flowChartTerminator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8723DA6-B09B-4B7B-A0EC-F06C5A59FC1E}"/>
                </a:ext>
              </a:extLst>
            </p:cNvPr>
            <p:cNvSpPr txBox="1"/>
            <p:nvPr/>
          </p:nvSpPr>
          <p:spPr>
            <a:xfrm>
              <a:off x="4501243" y="787647"/>
              <a:ext cx="2481941" cy="816429"/>
            </a:xfrm>
            <a:prstGeom prst="rect">
              <a:avLst/>
            </a:prstGeom>
            <a:noFill/>
          </p:spPr>
          <p:txBody>
            <a:bodyPr wrap="square" rtlCol="0">
              <a:prstTxWarp prst="textPlain">
                <a:avLst/>
              </a:prstTxWarp>
              <a:spAutoFit/>
            </a:bodyPr>
            <a:lstStyle/>
            <a:p>
              <a:r>
                <a:rPr lang="bn-IN" b="1" spc="50" dirty="0">
                  <a:ln w="0"/>
                  <a:solidFill>
                    <a:srgbClr val="FFFF00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মূল্যায়ন</a:t>
              </a:r>
              <a:endParaRPr lang="en-US" b="1" spc="50" dirty="0">
                <a:ln w="0"/>
                <a:solidFill>
                  <a:srgbClr val="FFFF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5B8F1B62-F210-4AD3-872C-0FE5BDA02C2A}"/>
              </a:ext>
            </a:extLst>
          </p:cNvPr>
          <p:cNvSpPr txBox="1"/>
          <p:nvPr/>
        </p:nvSpPr>
        <p:spPr>
          <a:xfrm>
            <a:off x="2405742" y="2198130"/>
            <a:ext cx="5257800" cy="44631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১.রবীন্দ্র্রনাথ ঠাকুর কত সালে মৃত্যুবরণ করেন?  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68A40C-62F4-41EB-93F6-506E8A26CEE6}"/>
              </a:ext>
            </a:extLst>
          </p:cNvPr>
          <p:cNvSpPr txBox="1"/>
          <p:nvPr/>
        </p:nvSpPr>
        <p:spPr>
          <a:xfrm>
            <a:off x="2958193" y="2711324"/>
            <a:ext cx="1088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ক.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1951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A65239-A845-48E5-AA13-6C851B9E7466}"/>
              </a:ext>
            </a:extLst>
          </p:cNvPr>
          <p:cNvSpPr txBox="1"/>
          <p:nvPr/>
        </p:nvSpPr>
        <p:spPr>
          <a:xfrm>
            <a:off x="5230584" y="2644445"/>
            <a:ext cx="963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খ.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1941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19367B-30AB-4113-9234-50B1E147E10D}"/>
              </a:ext>
            </a:extLst>
          </p:cNvPr>
          <p:cNvSpPr txBox="1"/>
          <p:nvPr/>
        </p:nvSpPr>
        <p:spPr>
          <a:xfrm>
            <a:off x="2958193" y="3069379"/>
            <a:ext cx="949778" cy="375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গ.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1961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A15558-8F42-4C42-8E61-6E7602C2B9CC}"/>
              </a:ext>
            </a:extLst>
          </p:cNvPr>
          <p:cNvSpPr txBox="1"/>
          <p:nvPr/>
        </p:nvSpPr>
        <p:spPr>
          <a:xfrm>
            <a:off x="5230583" y="3044555"/>
            <a:ext cx="11157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ঘ.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1945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645864C-9B03-42C7-88C7-2AE45431AEA5}"/>
              </a:ext>
            </a:extLst>
          </p:cNvPr>
          <p:cNvSpPr txBox="1"/>
          <p:nvPr/>
        </p:nvSpPr>
        <p:spPr>
          <a:xfrm>
            <a:off x="2405742" y="3384793"/>
            <a:ext cx="5377545" cy="446314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2.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লড়কি শব্দের অর্থ কী?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05896E-6C55-49F1-AD13-342C2F83CE3D}"/>
              </a:ext>
            </a:extLst>
          </p:cNvPr>
          <p:cNvSpPr txBox="1"/>
          <p:nvPr/>
        </p:nvSpPr>
        <p:spPr>
          <a:xfrm>
            <a:off x="3135086" y="3978729"/>
            <a:ext cx="936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ক.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লাঠি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727B413-7F1C-4E79-81B0-324AE3B68EF1}"/>
              </a:ext>
            </a:extLst>
          </p:cNvPr>
          <p:cNvSpPr txBox="1"/>
          <p:nvPr/>
        </p:nvSpPr>
        <p:spPr>
          <a:xfrm>
            <a:off x="5410200" y="3994393"/>
            <a:ext cx="1251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খ. মেয়ে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FAE5117-7B3F-4C6C-867F-079BE115266F}"/>
              </a:ext>
            </a:extLst>
          </p:cNvPr>
          <p:cNvSpPr txBox="1"/>
          <p:nvPr/>
        </p:nvSpPr>
        <p:spPr>
          <a:xfrm>
            <a:off x="3155495" y="4489454"/>
            <a:ext cx="1001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গ.ছেলে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59B337D-E4EF-41CF-9FC9-5203758D7CF6}"/>
              </a:ext>
            </a:extLst>
          </p:cNvPr>
          <p:cNvSpPr txBox="1"/>
          <p:nvPr/>
        </p:nvSpPr>
        <p:spPr>
          <a:xfrm>
            <a:off x="5410199" y="4495683"/>
            <a:ext cx="1121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ঘ.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উপন্যাস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65F3EED-3EA8-4910-B168-EDCB97CE5D57}"/>
              </a:ext>
            </a:extLst>
          </p:cNvPr>
          <p:cNvSpPr txBox="1"/>
          <p:nvPr/>
        </p:nvSpPr>
        <p:spPr>
          <a:xfrm>
            <a:off x="2310274" y="5155463"/>
            <a:ext cx="5127172" cy="446314"/>
          </a:xfrm>
          <a:prstGeom prst="rect">
            <a:avLst/>
          </a:prstGeom>
          <a:noFill/>
        </p:spPr>
        <p:txBody>
          <a:bodyPr wrap="square" rtlCol="0">
            <a:prstTxWarp prst="textPlain">
              <a:avLst>
                <a:gd name="adj" fmla="val 50488"/>
              </a:avLst>
            </a:prstTxWarp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৩.কাবুলিওয়ালা গল্পে রহমতের বাড়ি কোথায় ছিল?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B416742-312D-4219-B1B8-F9731DB37A99}"/>
              </a:ext>
            </a:extLst>
          </p:cNvPr>
          <p:cNvSpPr txBox="1"/>
          <p:nvPr/>
        </p:nvSpPr>
        <p:spPr>
          <a:xfrm>
            <a:off x="3183389" y="5481739"/>
            <a:ext cx="1181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ক.বাংলাদেশ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AD3F145-3092-4C2F-9CCB-0D040BB7E792}"/>
              </a:ext>
            </a:extLst>
          </p:cNvPr>
          <p:cNvSpPr txBox="1"/>
          <p:nvPr/>
        </p:nvSpPr>
        <p:spPr>
          <a:xfrm>
            <a:off x="5606142" y="5511886"/>
            <a:ext cx="925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/>
              <a:t>খ.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ভারত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DDF1928-5502-4A7E-9B4F-4FE1C3AE2914}"/>
              </a:ext>
            </a:extLst>
          </p:cNvPr>
          <p:cNvSpPr txBox="1"/>
          <p:nvPr/>
        </p:nvSpPr>
        <p:spPr>
          <a:xfrm>
            <a:off x="3177274" y="5901445"/>
            <a:ext cx="869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/>
              <a:t>খ.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D965581-377C-4B26-8DBA-AF8C4EA86901}"/>
              </a:ext>
            </a:extLst>
          </p:cNvPr>
          <p:cNvSpPr txBox="1"/>
          <p:nvPr/>
        </p:nvSpPr>
        <p:spPr>
          <a:xfrm>
            <a:off x="3317080" y="5917677"/>
            <a:ext cx="1181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আফগানিস্তান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04722FC-2B27-4C47-A81A-BB8813D7A182}"/>
              </a:ext>
            </a:extLst>
          </p:cNvPr>
          <p:cNvSpPr txBox="1"/>
          <p:nvPr/>
        </p:nvSpPr>
        <p:spPr>
          <a:xfrm>
            <a:off x="5712277" y="5917677"/>
            <a:ext cx="1270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ঘ.সৌদি আরব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08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3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5044F59D-F78E-4101-B128-152077B07B1F}"/>
              </a:ext>
            </a:extLst>
          </p:cNvPr>
          <p:cNvSpPr txBox="1"/>
          <p:nvPr/>
        </p:nvSpPr>
        <p:spPr>
          <a:xfrm>
            <a:off x="1807028" y="457199"/>
            <a:ext cx="7609116" cy="1774371"/>
          </a:xfrm>
          <a:prstGeom prst="rect">
            <a:avLst/>
          </a:prstGeom>
          <a:noFill/>
        </p:spPr>
        <p:txBody>
          <a:bodyPr wrap="square" rtlCol="0">
            <a:prstTxWarp prst="textWave4">
              <a:avLst/>
            </a:prstTxWarp>
            <a:spAutoFit/>
          </a:bodyPr>
          <a:lstStyle/>
          <a:p>
            <a:r>
              <a:rPr lang="bn-IN" b="1" spc="50" dirty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 এখানেই</a:t>
            </a:r>
            <a:endParaRPr lang="en-US" b="1" spc="50" dirty="0">
              <a:ln w="0"/>
              <a:solidFill>
                <a:srgbClr val="0070C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64D42A4-B0EB-408D-A222-F71A4F215352}"/>
              </a:ext>
            </a:extLst>
          </p:cNvPr>
          <p:cNvSpPr txBox="1"/>
          <p:nvPr/>
        </p:nvSpPr>
        <p:spPr>
          <a:xfrm>
            <a:off x="8142513" y="3951515"/>
            <a:ext cx="3472543" cy="1774371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b="1" spc="50" dirty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সমাপ্ত</a:t>
            </a:r>
            <a:endParaRPr lang="en-US" b="1" spc="50" dirty="0">
              <a:ln w="0"/>
              <a:solidFill>
                <a:srgbClr val="FF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5914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D5351CE3-1FDC-5B44-8E49-7A8CFF516232}"/>
              </a:ext>
            </a:extLst>
          </p:cNvPr>
          <p:cNvSpPr txBox="1"/>
          <p:nvPr/>
        </p:nvSpPr>
        <p:spPr>
          <a:xfrm>
            <a:off x="149595" y="203909"/>
            <a:ext cx="570331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/>
              <a:t>           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0D6344-A5A8-F54E-A4DF-AF476E7F63FD}"/>
              </a:ext>
            </a:extLst>
          </p:cNvPr>
          <p:cNvSpPr txBox="1"/>
          <p:nvPr/>
        </p:nvSpPr>
        <p:spPr>
          <a:xfrm>
            <a:off x="149595" y="203909"/>
            <a:ext cx="570331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/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A7B27F5-6D3B-5449-A018-190EF7E6FDB0}"/>
              </a:ext>
            </a:extLst>
          </p:cNvPr>
          <p:cNvSpPr txBox="1"/>
          <p:nvPr/>
        </p:nvSpPr>
        <p:spPr>
          <a:xfrm>
            <a:off x="0" y="0"/>
            <a:ext cx="10097669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s-IN" sz="4000" b="1">
                <a:solidFill>
                  <a:schemeClr val="accent1">
                    <a:lumMod val="75000"/>
                  </a:schemeClr>
                </a:solidFill>
              </a:rPr>
              <a:t>শিক্ষক পরিচিতি</a:t>
            </a:r>
            <a:br>
              <a:rPr lang="as-IN" sz="4000" b="1">
                <a:solidFill>
                  <a:schemeClr val="accent1">
                    <a:lumMod val="75000"/>
                  </a:schemeClr>
                </a:solidFill>
              </a:rPr>
            </a:br>
            <a:r>
              <a:rPr lang="as-IN" sz="4000" b="1">
                <a:solidFill>
                  <a:schemeClr val="accent1">
                    <a:lumMod val="75000"/>
                  </a:schemeClr>
                </a:solidFill>
              </a:rPr>
              <a:t>নামঃ শারমিন ইয়াসমীন</a:t>
            </a:r>
            <a:br>
              <a:rPr lang="as-IN" sz="4000" b="1">
                <a:solidFill>
                  <a:schemeClr val="accent1">
                    <a:lumMod val="75000"/>
                  </a:schemeClr>
                </a:solidFill>
              </a:rPr>
            </a:br>
            <a:r>
              <a:rPr lang="as-IN" sz="4000" b="1">
                <a:solidFill>
                  <a:schemeClr val="accent1">
                    <a:lumMod val="75000"/>
                  </a:schemeClr>
                </a:solidFill>
              </a:rPr>
              <a:t>বিষয়ঃ সামাজিক বিজ্ঞান</a:t>
            </a:r>
            <a:br>
              <a:rPr lang="as-IN" sz="4000" b="1">
                <a:solidFill>
                  <a:schemeClr val="accent1">
                    <a:lumMod val="75000"/>
                  </a:schemeClr>
                </a:solidFill>
              </a:rPr>
            </a:br>
            <a:r>
              <a:rPr lang="as-IN" sz="4000" b="1">
                <a:solidFill>
                  <a:schemeClr val="accent1">
                    <a:lumMod val="75000"/>
                  </a:schemeClr>
                </a:solidFill>
              </a:rPr>
              <a:t>হারবাইদ দারুল উলুম ফাজিল মাদরাসা</a:t>
            </a:r>
            <a:endParaRPr lang="en-US" sz="4000" b="1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085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1FA1BB8F-9163-CC40-8F14-3FB9D73CDE90}"/>
              </a:ext>
            </a:extLst>
          </p:cNvPr>
          <p:cNvSpPr txBox="1"/>
          <p:nvPr/>
        </p:nvSpPr>
        <p:spPr>
          <a:xfrm>
            <a:off x="2917102" y="2377145"/>
            <a:ext cx="691877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s-IN" sz="8800" b="1">
                <a:latin typeface="Aldhabi" panose="02000000000000000000" pitchFamily="2" charset="0"/>
                <a:ea typeface="Aldhabi" panose="02000000000000000000" pitchFamily="2" charset="0"/>
              </a:rPr>
              <a:t>কাবুলিওয়ালা</a:t>
            </a:r>
            <a:endParaRPr lang="en-US" sz="8800" b="1">
              <a:latin typeface="Aldhabi" panose="02000000000000000000" pitchFamily="2" charset="0"/>
              <a:ea typeface="Aldhabi" panose="02000000000000000000" pitchFamily="2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72076612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ED9F55F-6FE9-4EB9-9F23-BA7BF90A3F0F}"/>
              </a:ext>
            </a:extLst>
          </p:cNvPr>
          <p:cNvGrpSpPr/>
          <p:nvPr/>
        </p:nvGrpSpPr>
        <p:grpSpPr>
          <a:xfrm>
            <a:off x="1774372" y="1349829"/>
            <a:ext cx="7369628" cy="2543344"/>
            <a:chOff x="1774372" y="1349829"/>
            <a:chExt cx="7369628" cy="2543344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99399B4-A620-4B3B-A397-D221FDB50AC3}"/>
                </a:ext>
              </a:extLst>
            </p:cNvPr>
            <p:cNvSpPr txBox="1"/>
            <p:nvPr/>
          </p:nvSpPr>
          <p:spPr>
            <a:xfrm>
              <a:off x="1774372" y="1349829"/>
              <a:ext cx="3886200" cy="402771"/>
            </a:xfrm>
            <a:prstGeom prst="rect">
              <a:avLst/>
            </a:prstGeom>
            <a:noFill/>
          </p:spPr>
          <p:txBody>
            <a:bodyPr wrap="square" rtlCol="0">
              <a:prstTxWarp prst="textPlain">
                <a:avLst/>
              </a:prstTxWarp>
              <a:spAutoFit/>
            </a:bodyPr>
            <a:lstStyle/>
            <a:p>
              <a:r>
                <a:rPr lang="bn-IN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শিখনফল-</a:t>
              </a:r>
              <a:endParaRPr lang="en-US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952459C-D7C0-475C-9C4E-3388214D62DA}"/>
                </a:ext>
              </a:extLst>
            </p:cNvPr>
            <p:cNvSpPr txBox="1"/>
            <p:nvPr/>
          </p:nvSpPr>
          <p:spPr>
            <a:xfrm>
              <a:off x="2264228" y="2046514"/>
              <a:ext cx="6879772" cy="1846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এই পাঠশেষে শিক্ষার্থীরা-</a:t>
              </a:r>
            </a:p>
            <a:p>
              <a:pPr marL="342900" indent="-342900">
                <a:buAutoNum type="arabicPeriod"/>
              </a:pPr>
              <a:r>
                <a:rPr lang="bn-IN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‘কাবুলিওয়ালা’ গল্পের শঙ্কিত স্বভাবের মানুষটি কে তা বলতে পারবে।</a:t>
              </a:r>
            </a:p>
            <a:p>
              <a:pPr marL="342900" indent="-342900">
                <a:buAutoNum type="arabicPeriod"/>
              </a:pPr>
              <a:r>
                <a:rPr lang="bn-IN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কাবুলিওয়ালা গল্পের মূলভাব ব্যাখ্যা করতে পারবে।</a:t>
              </a:r>
            </a:p>
            <a:p>
              <a:pPr marL="342900" indent="-342900">
                <a:buAutoNum type="arabicPeriod"/>
              </a:pPr>
              <a:r>
                <a:rPr lang="bn-IN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কাবুলিওয়ালা গল্পে কোন দিকটি প্রকাশ পেয়েছে তা বিশ্লেষণ কর।</a:t>
              </a:r>
            </a:p>
            <a:p>
              <a:pPr marL="342900" indent="-342900">
                <a:buAutoNum type="arabicPeriod"/>
              </a:pP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11255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F3E5C12D-58DA-470B-B5AE-EEE998FAEC18}"/>
              </a:ext>
            </a:extLst>
          </p:cNvPr>
          <p:cNvSpPr/>
          <p:nvPr/>
        </p:nvSpPr>
        <p:spPr>
          <a:xfrm rot="16200000">
            <a:off x="5873243" y="2389210"/>
            <a:ext cx="451266" cy="33050"/>
          </a:xfrm>
          <a:custGeom>
            <a:avLst/>
            <a:gdLst>
              <a:gd name="connsiteX0" fmla="*/ 0 w 451266"/>
              <a:gd name="connsiteY0" fmla="*/ 16525 h 33050"/>
              <a:gd name="connsiteX1" fmla="*/ 451266 w 451266"/>
              <a:gd name="connsiteY1" fmla="*/ 16525 h 3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1266" h="33050">
                <a:moveTo>
                  <a:pt x="0" y="16525"/>
                </a:moveTo>
                <a:lnTo>
                  <a:pt x="451266" y="16525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7052" tIns="5243" rIns="227050" bIns="5244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500" kern="120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858A7853-CB75-4E88-BCB0-A1D10BE11C37}"/>
              </a:ext>
            </a:extLst>
          </p:cNvPr>
          <p:cNvSpPr/>
          <p:nvPr/>
        </p:nvSpPr>
        <p:spPr>
          <a:xfrm>
            <a:off x="5158452" y="687698"/>
            <a:ext cx="1880848" cy="1492405"/>
          </a:xfrm>
          <a:custGeom>
            <a:avLst/>
            <a:gdLst>
              <a:gd name="connsiteX0" fmla="*/ 0 w 1880848"/>
              <a:gd name="connsiteY0" fmla="*/ 746203 h 1492405"/>
              <a:gd name="connsiteX1" fmla="*/ 940424 w 1880848"/>
              <a:gd name="connsiteY1" fmla="*/ 0 h 1492405"/>
              <a:gd name="connsiteX2" fmla="*/ 1880848 w 1880848"/>
              <a:gd name="connsiteY2" fmla="*/ 746203 h 1492405"/>
              <a:gd name="connsiteX3" fmla="*/ 940424 w 1880848"/>
              <a:gd name="connsiteY3" fmla="*/ 1492406 h 1492405"/>
              <a:gd name="connsiteX4" fmla="*/ 0 w 1880848"/>
              <a:gd name="connsiteY4" fmla="*/ 746203 h 1492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0848" h="1492405">
                <a:moveTo>
                  <a:pt x="0" y="746203"/>
                </a:moveTo>
                <a:cubicBezTo>
                  <a:pt x="0" y="334086"/>
                  <a:pt x="421042" y="0"/>
                  <a:pt x="940424" y="0"/>
                </a:cubicBezTo>
                <a:cubicBezTo>
                  <a:pt x="1459806" y="0"/>
                  <a:pt x="1880848" y="334086"/>
                  <a:pt x="1880848" y="746203"/>
                </a:cubicBezTo>
                <a:cubicBezTo>
                  <a:pt x="1880848" y="1158320"/>
                  <a:pt x="1459806" y="1492406"/>
                  <a:pt x="940424" y="1492406"/>
                </a:cubicBezTo>
                <a:cubicBezTo>
                  <a:pt x="421042" y="1492406"/>
                  <a:pt x="0" y="1158320"/>
                  <a:pt x="0" y="746203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0684" tIns="233798" rIns="290684" bIns="233798" numCol="1" spcCol="1270" anchor="ctr" anchorCtr="0">
            <a:no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bn-IN" sz="2400" b="1" kern="1200" dirty="0">
                <a:latin typeface="NikoshBAN" panose="02000000000000000000" pitchFamily="2" charset="0"/>
                <a:cs typeface="NikoshBAN" panose="02000000000000000000" pitchFamily="2" charset="0"/>
              </a:rPr>
              <a:t>জন্ম-১৮৬১ কলকাতায় জোড়াসাঁকোয়</a:t>
            </a:r>
            <a:endParaRPr lang="en-US" sz="2400" b="1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A1801875-7FC7-4ACA-B019-E8C7D5F2DEEF}"/>
              </a:ext>
            </a:extLst>
          </p:cNvPr>
          <p:cNvSpPr/>
          <p:nvPr/>
        </p:nvSpPr>
        <p:spPr>
          <a:xfrm rot="19768698">
            <a:off x="6722177" y="2910582"/>
            <a:ext cx="281544" cy="33050"/>
          </a:xfrm>
          <a:custGeom>
            <a:avLst/>
            <a:gdLst>
              <a:gd name="connsiteX0" fmla="*/ 0 w 281544"/>
              <a:gd name="connsiteY0" fmla="*/ 16525 h 33050"/>
              <a:gd name="connsiteX1" fmla="*/ 281544 w 281544"/>
              <a:gd name="connsiteY1" fmla="*/ 16525 h 3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544" h="33050">
                <a:moveTo>
                  <a:pt x="0" y="16525"/>
                </a:moveTo>
                <a:lnTo>
                  <a:pt x="281544" y="16525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6432" tIns="9486" rIns="146434" bIns="9486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500" kern="120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5F2917E9-23AB-4472-85AD-731C8B9CD266}"/>
              </a:ext>
            </a:extLst>
          </p:cNvPr>
          <p:cNvSpPr/>
          <p:nvPr/>
        </p:nvSpPr>
        <p:spPr>
          <a:xfrm>
            <a:off x="6754212" y="1638985"/>
            <a:ext cx="2055877" cy="1492405"/>
          </a:xfrm>
          <a:custGeom>
            <a:avLst/>
            <a:gdLst>
              <a:gd name="connsiteX0" fmla="*/ 0 w 2055877"/>
              <a:gd name="connsiteY0" fmla="*/ 746203 h 1492405"/>
              <a:gd name="connsiteX1" fmla="*/ 1027939 w 2055877"/>
              <a:gd name="connsiteY1" fmla="*/ 0 h 1492405"/>
              <a:gd name="connsiteX2" fmla="*/ 2055878 w 2055877"/>
              <a:gd name="connsiteY2" fmla="*/ 746203 h 1492405"/>
              <a:gd name="connsiteX3" fmla="*/ 1027939 w 2055877"/>
              <a:gd name="connsiteY3" fmla="*/ 1492406 h 1492405"/>
              <a:gd name="connsiteX4" fmla="*/ 0 w 2055877"/>
              <a:gd name="connsiteY4" fmla="*/ 746203 h 1492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5877" h="1492405">
                <a:moveTo>
                  <a:pt x="0" y="746203"/>
                </a:moveTo>
                <a:cubicBezTo>
                  <a:pt x="0" y="334086"/>
                  <a:pt x="460224" y="0"/>
                  <a:pt x="1027939" y="0"/>
                </a:cubicBezTo>
                <a:cubicBezTo>
                  <a:pt x="1595654" y="0"/>
                  <a:pt x="2055878" y="334086"/>
                  <a:pt x="2055878" y="746203"/>
                </a:cubicBezTo>
                <a:cubicBezTo>
                  <a:pt x="2055878" y="1158320"/>
                  <a:pt x="1595654" y="1492406"/>
                  <a:pt x="1027939" y="1492406"/>
                </a:cubicBezTo>
                <a:cubicBezTo>
                  <a:pt x="460224" y="1492406"/>
                  <a:pt x="0" y="1158320"/>
                  <a:pt x="0" y="746203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6316" tIns="233798" rIns="316316" bIns="233798" numCol="1" spcCol="1270" anchor="ctr" anchorCtr="0">
            <a:no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bn-IN" sz="2400" b="1" kern="1200" dirty="0">
                <a:latin typeface="NikoshBAN" panose="02000000000000000000" pitchFamily="2" charset="0"/>
                <a:cs typeface="NikoshBAN" panose="02000000000000000000" pitchFamily="2" charset="0"/>
              </a:rPr>
              <a:t>প্রথম নোবেল পুরষ্কার</a:t>
            </a:r>
            <a:endParaRPr lang="en-US" sz="2400" b="1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0D385324-7DED-43DF-B1D8-EEC1E1C4A08C}"/>
              </a:ext>
            </a:extLst>
          </p:cNvPr>
          <p:cNvSpPr/>
          <p:nvPr/>
        </p:nvSpPr>
        <p:spPr>
          <a:xfrm rot="1800000">
            <a:off x="6725127" y="3808710"/>
            <a:ext cx="298252" cy="33050"/>
          </a:xfrm>
          <a:custGeom>
            <a:avLst/>
            <a:gdLst>
              <a:gd name="connsiteX0" fmla="*/ 0 w 298252"/>
              <a:gd name="connsiteY0" fmla="*/ 16525 h 33050"/>
              <a:gd name="connsiteX1" fmla="*/ 298252 w 298252"/>
              <a:gd name="connsiteY1" fmla="*/ 16525 h 3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8252" h="33050">
                <a:moveTo>
                  <a:pt x="0" y="16525"/>
                </a:moveTo>
                <a:lnTo>
                  <a:pt x="298252" y="16525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4370" tIns="9069" rIns="154370" bIns="9068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500" kern="120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32F0A1D0-CE27-4C3E-8805-706FD0D83AE3}"/>
              </a:ext>
            </a:extLst>
          </p:cNvPr>
          <p:cNvSpPr/>
          <p:nvPr/>
        </p:nvSpPr>
        <p:spPr>
          <a:xfrm>
            <a:off x="6855279" y="3520316"/>
            <a:ext cx="1853731" cy="1658181"/>
          </a:xfrm>
          <a:custGeom>
            <a:avLst/>
            <a:gdLst>
              <a:gd name="connsiteX0" fmla="*/ 0 w 1853731"/>
              <a:gd name="connsiteY0" fmla="*/ 829091 h 1658181"/>
              <a:gd name="connsiteX1" fmla="*/ 926866 w 1853731"/>
              <a:gd name="connsiteY1" fmla="*/ 0 h 1658181"/>
              <a:gd name="connsiteX2" fmla="*/ 1853732 w 1853731"/>
              <a:gd name="connsiteY2" fmla="*/ 829091 h 1658181"/>
              <a:gd name="connsiteX3" fmla="*/ 926866 w 1853731"/>
              <a:gd name="connsiteY3" fmla="*/ 1658182 h 1658181"/>
              <a:gd name="connsiteX4" fmla="*/ 0 w 1853731"/>
              <a:gd name="connsiteY4" fmla="*/ 829091 h 1658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3731" h="1658181">
                <a:moveTo>
                  <a:pt x="0" y="829091"/>
                </a:moveTo>
                <a:cubicBezTo>
                  <a:pt x="0" y="371197"/>
                  <a:pt x="414972" y="0"/>
                  <a:pt x="926866" y="0"/>
                </a:cubicBezTo>
                <a:cubicBezTo>
                  <a:pt x="1438760" y="0"/>
                  <a:pt x="1853732" y="371197"/>
                  <a:pt x="1853732" y="829091"/>
                </a:cubicBezTo>
                <a:cubicBezTo>
                  <a:pt x="1853732" y="1286985"/>
                  <a:pt x="1438760" y="1658182"/>
                  <a:pt x="926866" y="1658182"/>
                </a:cubicBezTo>
                <a:cubicBezTo>
                  <a:pt x="414972" y="1658182"/>
                  <a:pt x="0" y="1286985"/>
                  <a:pt x="0" y="829091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6713" tIns="258075" rIns="286713" bIns="258075" numCol="1" spcCol="1270" anchor="ctr" anchorCtr="0">
            <a:no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bn-IN" sz="2400" b="1" kern="1200" dirty="0">
                <a:latin typeface="NikoshBAN" panose="02000000000000000000" pitchFamily="2" charset="0"/>
                <a:cs typeface="NikoshBAN" panose="02000000000000000000" pitchFamily="2" charset="0"/>
              </a:rPr>
              <a:t>অবদান সমূহ-ছোটগল্প,উপ্ন্যাস,নাটক,প্রবন্ধ,সংগীত</a:t>
            </a:r>
            <a:endParaRPr lang="en-US" sz="2400" b="1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96D3D99A-340F-43EE-A547-5369FE4FE5DC}"/>
              </a:ext>
            </a:extLst>
          </p:cNvPr>
          <p:cNvSpPr/>
          <p:nvPr/>
        </p:nvSpPr>
        <p:spPr>
          <a:xfrm rot="5400000">
            <a:off x="5924671" y="4281453"/>
            <a:ext cx="348410" cy="33050"/>
          </a:xfrm>
          <a:custGeom>
            <a:avLst/>
            <a:gdLst>
              <a:gd name="connsiteX0" fmla="*/ 0 w 348410"/>
              <a:gd name="connsiteY0" fmla="*/ 16525 h 33050"/>
              <a:gd name="connsiteX1" fmla="*/ 348410 w 348410"/>
              <a:gd name="connsiteY1" fmla="*/ 16525 h 3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8410" h="33050">
                <a:moveTo>
                  <a:pt x="0" y="16525"/>
                </a:moveTo>
                <a:lnTo>
                  <a:pt x="348410" y="16525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8195" tIns="7814" rIns="178195" bIns="7815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500" kern="1200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202814C2-2A3A-4F2E-B571-0BAAC7000338}"/>
              </a:ext>
            </a:extLst>
          </p:cNvPr>
          <p:cNvSpPr/>
          <p:nvPr/>
        </p:nvSpPr>
        <p:spPr>
          <a:xfrm>
            <a:off x="5058006" y="4472183"/>
            <a:ext cx="2081740" cy="1698118"/>
          </a:xfrm>
          <a:custGeom>
            <a:avLst/>
            <a:gdLst>
              <a:gd name="connsiteX0" fmla="*/ 0 w 2081740"/>
              <a:gd name="connsiteY0" fmla="*/ 849059 h 1698118"/>
              <a:gd name="connsiteX1" fmla="*/ 1040870 w 2081740"/>
              <a:gd name="connsiteY1" fmla="*/ 0 h 1698118"/>
              <a:gd name="connsiteX2" fmla="*/ 2081740 w 2081740"/>
              <a:gd name="connsiteY2" fmla="*/ 849059 h 1698118"/>
              <a:gd name="connsiteX3" fmla="*/ 1040870 w 2081740"/>
              <a:gd name="connsiteY3" fmla="*/ 1698118 h 1698118"/>
              <a:gd name="connsiteX4" fmla="*/ 0 w 2081740"/>
              <a:gd name="connsiteY4" fmla="*/ 849059 h 1698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1740" h="1698118">
                <a:moveTo>
                  <a:pt x="0" y="849059"/>
                </a:moveTo>
                <a:cubicBezTo>
                  <a:pt x="0" y="380137"/>
                  <a:pt x="466013" y="0"/>
                  <a:pt x="1040870" y="0"/>
                </a:cubicBezTo>
                <a:cubicBezTo>
                  <a:pt x="1615727" y="0"/>
                  <a:pt x="2081740" y="380137"/>
                  <a:pt x="2081740" y="849059"/>
                </a:cubicBezTo>
                <a:cubicBezTo>
                  <a:pt x="2081740" y="1317981"/>
                  <a:pt x="1615727" y="1698118"/>
                  <a:pt x="1040870" y="1698118"/>
                </a:cubicBezTo>
                <a:cubicBezTo>
                  <a:pt x="466013" y="1698118"/>
                  <a:pt x="0" y="1317981"/>
                  <a:pt x="0" y="849059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0104" tIns="263924" rIns="320104" bIns="263924" numCol="1" spcCol="1270" anchor="ctr" anchorCtr="0">
            <a:no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bn-IN" sz="2400" b="1" kern="12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শিক্ষাবিদ,সাহিত্যিক,সুরকার,নাট্যকার,অভিনেতা</a:t>
            </a:r>
            <a:endParaRPr lang="en-US" sz="2400" b="1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C2351F9F-8227-4911-9D86-A62CC36BF841}"/>
              </a:ext>
            </a:extLst>
          </p:cNvPr>
          <p:cNvSpPr/>
          <p:nvPr/>
        </p:nvSpPr>
        <p:spPr>
          <a:xfrm rot="19800000">
            <a:off x="5269800" y="3783139"/>
            <a:ext cx="195974" cy="33051"/>
          </a:xfrm>
          <a:custGeom>
            <a:avLst/>
            <a:gdLst>
              <a:gd name="connsiteX0" fmla="*/ 0 w 195973"/>
              <a:gd name="connsiteY0" fmla="*/ 16525 h 33050"/>
              <a:gd name="connsiteX1" fmla="*/ 195973 w 195973"/>
              <a:gd name="connsiteY1" fmla="*/ 16525 h 3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5973" h="33050">
                <a:moveTo>
                  <a:pt x="195973" y="16525"/>
                </a:moveTo>
                <a:lnTo>
                  <a:pt x="0" y="16525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5786" tIns="11626" rIns="105789" bIns="11626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500" kern="1200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F95255CF-E6A2-46F7-976D-6A7D7761B379}"/>
              </a:ext>
            </a:extLst>
          </p:cNvPr>
          <p:cNvSpPr/>
          <p:nvPr/>
        </p:nvSpPr>
        <p:spPr>
          <a:xfrm>
            <a:off x="3381915" y="3429003"/>
            <a:ext cx="2067383" cy="1840806"/>
          </a:xfrm>
          <a:custGeom>
            <a:avLst/>
            <a:gdLst>
              <a:gd name="connsiteX0" fmla="*/ 0 w 2067383"/>
              <a:gd name="connsiteY0" fmla="*/ 920403 h 1840806"/>
              <a:gd name="connsiteX1" fmla="*/ 1033692 w 2067383"/>
              <a:gd name="connsiteY1" fmla="*/ 0 h 1840806"/>
              <a:gd name="connsiteX2" fmla="*/ 2067384 w 2067383"/>
              <a:gd name="connsiteY2" fmla="*/ 920403 h 1840806"/>
              <a:gd name="connsiteX3" fmla="*/ 1033692 w 2067383"/>
              <a:gd name="connsiteY3" fmla="*/ 1840806 h 1840806"/>
              <a:gd name="connsiteX4" fmla="*/ 0 w 2067383"/>
              <a:gd name="connsiteY4" fmla="*/ 920403 h 1840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7383" h="1840806">
                <a:moveTo>
                  <a:pt x="0" y="920403"/>
                </a:moveTo>
                <a:cubicBezTo>
                  <a:pt x="0" y="412078"/>
                  <a:pt x="462800" y="0"/>
                  <a:pt x="1033692" y="0"/>
                </a:cubicBezTo>
                <a:cubicBezTo>
                  <a:pt x="1604584" y="0"/>
                  <a:pt x="2067384" y="412078"/>
                  <a:pt x="2067384" y="920403"/>
                </a:cubicBezTo>
                <a:cubicBezTo>
                  <a:pt x="2067384" y="1428728"/>
                  <a:pt x="1604584" y="1840806"/>
                  <a:pt x="1033692" y="1840806"/>
                </a:cubicBezTo>
                <a:cubicBezTo>
                  <a:pt x="462800" y="1840806"/>
                  <a:pt x="0" y="1428728"/>
                  <a:pt x="0" y="920403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8001" tIns="284820" rIns="318001" bIns="284820" numCol="1" spcCol="1270" anchor="ctr" anchorCtr="0">
            <a:no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bn-IN" sz="2400" b="1" kern="1200" dirty="0">
                <a:latin typeface="NikoshBAN" panose="02000000000000000000" pitchFamily="2" charset="0"/>
                <a:cs typeface="NikoshBAN" panose="02000000000000000000" pitchFamily="2" charset="0"/>
              </a:rPr>
              <a:t>দেশপ্রেমমূলক গান-বাংলাদেশের জাতীয় সংগীত</a:t>
            </a:r>
            <a:endParaRPr lang="en-US" sz="2400" b="1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2F303365-C584-4828-9B6C-C29FAC1F9226}"/>
              </a:ext>
            </a:extLst>
          </p:cNvPr>
          <p:cNvSpPr/>
          <p:nvPr/>
        </p:nvSpPr>
        <p:spPr>
          <a:xfrm rot="1800000">
            <a:off x="5111976" y="2896661"/>
            <a:ext cx="365129" cy="33051"/>
          </a:xfrm>
          <a:custGeom>
            <a:avLst/>
            <a:gdLst>
              <a:gd name="connsiteX0" fmla="*/ 0 w 365128"/>
              <a:gd name="connsiteY0" fmla="*/ 16525 h 33050"/>
              <a:gd name="connsiteX1" fmla="*/ 365128 w 365128"/>
              <a:gd name="connsiteY1" fmla="*/ 16525 h 3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128" h="33050">
                <a:moveTo>
                  <a:pt x="365128" y="16525"/>
                </a:moveTo>
                <a:lnTo>
                  <a:pt x="0" y="16525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6136" tIns="7397" rIns="186136" bIns="7397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500" kern="1200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AFA6BB92-35A2-464B-BF74-E2661ED8E270}"/>
              </a:ext>
            </a:extLst>
          </p:cNvPr>
          <p:cNvSpPr/>
          <p:nvPr/>
        </p:nvSpPr>
        <p:spPr>
          <a:xfrm>
            <a:off x="3557243" y="1639228"/>
            <a:ext cx="1716728" cy="1533013"/>
          </a:xfrm>
          <a:custGeom>
            <a:avLst/>
            <a:gdLst>
              <a:gd name="connsiteX0" fmla="*/ 0 w 1716728"/>
              <a:gd name="connsiteY0" fmla="*/ 766507 h 1533013"/>
              <a:gd name="connsiteX1" fmla="*/ 858364 w 1716728"/>
              <a:gd name="connsiteY1" fmla="*/ 0 h 1533013"/>
              <a:gd name="connsiteX2" fmla="*/ 1716728 w 1716728"/>
              <a:gd name="connsiteY2" fmla="*/ 766507 h 1533013"/>
              <a:gd name="connsiteX3" fmla="*/ 858364 w 1716728"/>
              <a:gd name="connsiteY3" fmla="*/ 1533014 h 1533013"/>
              <a:gd name="connsiteX4" fmla="*/ 0 w 1716728"/>
              <a:gd name="connsiteY4" fmla="*/ 766507 h 1533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6728" h="1533013">
                <a:moveTo>
                  <a:pt x="0" y="766507"/>
                </a:moveTo>
                <a:cubicBezTo>
                  <a:pt x="0" y="343177"/>
                  <a:pt x="384303" y="0"/>
                  <a:pt x="858364" y="0"/>
                </a:cubicBezTo>
                <a:cubicBezTo>
                  <a:pt x="1332425" y="0"/>
                  <a:pt x="1716728" y="343177"/>
                  <a:pt x="1716728" y="766507"/>
                </a:cubicBezTo>
                <a:cubicBezTo>
                  <a:pt x="1716728" y="1189837"/>
                  <a:pt x="1332425" y="1533014"/>
                  <a:pt x="858364" y="1533014"/>
                </a:cubicBezTo>
                <a:cubicBezTo>
                  <a:pt x="384303" y="1533014"/>
                  <a:pt x="0" y="1189837"/>
                  <a:pt x="0" y="766507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6649" tIns="239745" rIns="266649" bIns="239745" numCol="1" spcCol="1270" anchor="ctr" anchorCtr="0">
            <a:no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bn-IN" sz="2400" b="1" kern="1200" dirty="0">
                <a:latin typeface="NikoshBAN" panose="02000000000000000000" pitchFamily="2" charset="0"/>
                <a:cs typeface="NikoshBAN" panose="02000000000000000000" pitchFamily="2" charset="0"/>
              </a:rPr>
              <a:t> মৃত্যু-১৯৪১</a:t>
            </a:r>
            <a:endParaRPr lang="en-US" sz="2400" b="1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D0E54300-1D91-45F3-B23E-D00CED48B0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4861" y="2458193"/>
            <a:ext cx="1948243" cy="164581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6365281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1" grpId="0" animBg="1"/>
      <p:bldP spid="53" grpId="0" animBg="1"/>
      <p:bldP spid="55" grpId="0" animBg="1"/>
      <p:bldP spid="57" grpId="0" animBg="1"/>
      <p:bldP spid="5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5F99E95-61ED-46F2-8C57-0067FC2A4DDE}"/>
              </a:ext>
            </a:extLst>
          </p:cNvPr>
          <p:cNvSpPr txBox="1"/>
          <p:nvPr/>
        </p:nvSpPr>
        <p:spPr>
          <a:xfrm>
            <a:off x="910357" y="2642094"/>
            <a:ext cx="9976759" cy="936167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b="1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বাবার পায়ের কাছের বসে মিনির আগডুম-বাগডুম খেলা।</a:t>
            </a:r>
            <a:endParaRPr lang="en-US" b="1" spc="50" dirty="0">
              <a:ln w="0"/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6614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BFA0127-EE7F-4DD7-B42D-1EEA9B33755C}"/>
              </a:ext>
            </a:extLst>
          </p:cNvPr>
          <p:cNvSpPr txBox="1"/>
          <p:nvPr/>
        </p:nvSpPr>
        <p:spPr>
          <a:xfrm>
            <a:off x="2824843" y="2427514"/>
            <a:ext cx="6542314" cy="100148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হঠাৎ মিনি খেলা বন্ধ করে জানালা দিয়ে চিৎকার করে ডাকিতে লাগিল,”কাবুলিওয়ালা,ও কাবুলিওয়ালা।”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2777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15EDFB1-F900-ED42-BA9F-99906F8B6449}"/>
              </a:ext>
            </a:extLst>
          </p:cNvPr>
          <p:cNvSpPr txBox="1"/>
          <p:nvPr/>
        </p:nvSpPr>
        <p:spPr>
          <a:xfrm>
            <a:off x="2244114" y="2828835"/>
            <a:ext cx="891941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s-IN" sz="3600" b="1"/>
              <a:t>মিনির বাবা মিনির ভয় ভাঙানোর জন্য কাবুলিওয়ালার কাছে নিয়ে আসল। </a:t>
            </a:r>
            <a:endParaRPr lang="en-US" sz="3600" b="1"/>
          </a:p>
        </p:txBody>
      </p:sp>
    </p:spTree>
    <p:extLst>
      <p:ext uri="{BB962C8B-B14F-4D97-AF65-F5344CB8AC3E}">
        <p14:creationId xmlns:p14="http://schemas.microsoft.com/office/powerpoint/2010/main" val="3370235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CA7C3257-1FA6-374A-B84E-0326E89C3763}"/>
              </a:ext>
            </a:extLst>
          </p:cNvPr>
          <p:cNvSpPr txBox="1"/>
          <p:nvPr/>
        </p:nvSpPr>
        <p:spPr>
          <a:xfrm>
            <a:off x="1254133" y="1960440"/>
            <a:ext cx="10470381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s-IN" sz="3600" b="1"/>
              <a:t>কিছুদিন পর কাবুলিওয়ালা মিনির পদতলে বসে তার মতামত ব্যক্ত করে। তারপর কাবুলিওয়ালা মিনির ছোট আঁচলে বাদাম ও কিসমিস দিয়ে পরিপূর্ণ করে দেয়। এভাবে কাবুলিওয়ালা মিনির ক্ষুদ্র হৃদয় জয় করে নেয়।</a:t>
            </a:r>
            <a:endParaRPr lang="en-US" sz="3600" b="1"/>
          </a:p>
        </p:txBody>
      </p:sp>
    </p:spTree>
    <p:extLst>
      <p:ext uri="{BB962C8B-B14F-4D97-AF65-F5344CB8AC3E}">
        <p14:creationId xmlns:p14="http://schemas.microsoft.com/office/powerpoint/2010/main" val="2741328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</TotalTime>
  <Words>530</Words>
  <Application>Microsoft Office PowerPoint</Application>
  <PresentationFormat>Widescreen</PresentationFormat>
  <Paragraphs>89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rt919945@gmail.com</cp:lastModifiedBy>
  <cp:revision>102</cp:revision>
  <dcterms:created xsi:type="dcterms:W3CDTF">2019-11-13T05:52:02Z</dcterms:created>
  <dcterms:modified xsi:type="dcterms:W3CDTF">2020-11-14T05:04:12Z</dcterms:modified>
</cp:coreProperties>
</file>