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sldIdLst>
    <p:sldId id="279" r:id="rId2"/>
    <p:sldId id="280" r:id="rId3"/>
    <p:sldId id="285" r:id="rId4"/>
    <p:sldId id="270" r:id="rId5"/>
    <p:sldId id="286" r:id="rId6"/>
    <p:sldId id="287" r:id="rId7"/>
    <p:sldId id="288" r:id="rId8"/>
    <p:sldId id="284" r:id="rId9"/>
    <p:sldId id="261" r:id="rId10"/>
    <p:sldId id="293" r:id="rId11"/>
    <p:sldId id="289" r:id="rId12"/>
    <p:sldId id="262" r:id="rId13"/>
    <p:sldId id="290" r:id="rId14"/>
    <p:sldId id="291" r:id="rId15"/>
    <p:sldId id="292" r:id="rId16"/>
    <p:sldId id="277" r:id="rId17"/>
    <p:sldId id="278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15" autoAdjust="0"/>
    <p:restoredTop sz="94660"/>
  </p:normalViewPr>
  <p:slideViewPr>
    <p:cSldViewPr snapToGrid="0">
      <p:cViewPr>
        <p:scale>
          <a:sx n="81" d="100"/>
          <a:sy n="81" d="100"/>
        </p:scale>
        <p:origin x="-36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F7A21-3647-4324-A22C-A83DFA9EBE13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B1C95-3F22-44C3-AC3B-843862CA3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93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0F44-68D3-409E-9E9C-778D1183311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3576078-5F4E-4E6D-97BA-8BA9416E8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0F44-68D3-409E-9E9C-778D1183311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6078-5F4E-4E6D-97BA-8BA9416E8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0F44-68D3-409E-9E9C-778D1183311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6078-5F4E-4E6D-97BA-8BA9416E8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0F44-68D3-409E-9E9C-778D1183311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3576078-5F4E-4E6D-97BA-8BA9416E8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0F44-68D3-409E-9E9C-778D1183311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6078-5F4E-4E6D-97BA-8BA9416E85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0F44-68D3-409E-9E9C-778D1183311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6078-5F4E-4E6D-97BA-8BA9416E8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0F44-68D3-409E-9E9C-778D1183311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3576078-5F4E-4E6D-97BA-8BA9416E85F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0F44-68D3-409E-9E9C-778D1183311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6078-5F4E-4E6D-97BA-8BA9416E8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0F44-68D3-409E-9E9C-778D1183311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6078-5F4E-4E6D-97BA-8BA9416E8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0F44-68D3-409E-9E9C-778D1183311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6078-5F4E-4E6D-97BA-8BA9416E8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0F44-68D3-409E-9E9C-778D1183311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6078-5F4E-4E6D-97BA-8BA9416E85F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C800F44-68D3-409E-9E9C-778D1183311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576078-5F4E-4E6D-97BA-8BA9416E85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06042" y="-396240"/>
            <a:ext cx="7117079" cy="186204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92D050"/>
              </a:gs>
              <a:gs pos="83000">
                <a:srgbClr val="92D050"/>
              </a:gs>
              <a:gs pos="100000">
                <a:srgbClr val="92D050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1" r="-1053"/>
          <a:stretch/>
        </p:blipFill>
        <p:spPr>
          <a:xfrm>
            <a:off x="2606041" y="1202266"/>
            <a:ext cx="7223760" cy="535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2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723" y="480646"/>
            <a:ext cx="57086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চৌম্বক ভ্রামক/ মোমেন্ট </a:t>
            </a:r>
            <a:endParaRPr lang="en-SG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3416" y="1676398"/>
                <a:ext cx="11371384" cy="5058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কোন তড়িতবাহী কুন্ডলীর তড়িত প্রবাহ এবং কুন্ডলীর ক্ষেত্রফলের  গুণফলকে  ঐ কুন্ডলীর চৌম্বক মোমেন্ট বলে । একে </a:t>
                </a:r>
                <a:r>
                  <a:rPr lang="en-US" sz="4000" dirty="0" smtClean="0">
                    <a:latin typeface="Cambria Math"/>
                    <a:ea typeface="Cambria Math"/>
                    <a:cs typeface="NikoshBAN" pitchFamily="2" charset="0"/>
                  </a:rPr>
                  <a:t>μ</a:t>
                </a:r>
                <a:r>
                  <a:rPr lang="bn-IN" sz="4000" dirty="0" smtClean="0">
                    <a:latin typeface="Cambria Math"/>
                    <a:ea typeface="Cambria Math"/>
                    <a:cs typeface="NikoshBAN" pitchFamily="2" charset="0"/>
                  </a:rPr>
                  <a:t> / </a:t>
                </a:r>
                <a:r>
                  <a:rPr lang="en-US" sz="3600" dirty="0" smtClean="0">
                    <a:latin typeface="Cambria Math"/>
                    <a:ea typeface="Cambria Math"/>
                    <a:cs typeface="NikoshBAN" pitchFamily="2" charset="0"/>
                  </a:rPr>
                  <a:t>Μ</a:t>
                </a:r>
                <a:r>
                  <a:rPr lang="bn-IN" sz="3600" dirty="0" smtClean="0">
                    <a:latin typeface="Cambria Math"/>
                    <a:ea typeface="Cambria Math"/>
                    <a:cs typeface="NikoshBAN" pitchFamily="2" charset="0"/>
                  </a:rPr>
                  <a:t> প্রকাশ করা হয়।</a:t>
                </a:r>
              </a:p>
              <a:p>
                <a:pPr algn="just"/>
                <a:endParaRPr lang="bn-IN" sz="3600" dirty="0">
                  <a:latin typeface="Cambria Math"/>
                  <a:ea typeface="Cambria Math"/>
                  <a:cs typeface="NikoshBAN" pitchFamily="2" charset="0"/>
                </a:endParaRPr>
              </a:p>
              <a:p>
                <a:pPr algn="just"/>
                <a:r>
                  <a:rPr lang="bn-IN" sz="3600" dirty="0" smtClean="0">
                    <a:latin typeface="Cambria Math"/>
                    <a:ea typeface="Cambria Math"/>
                    <a:cs typeface="NikoshBAN" pitchFamily="2" charset="0"/>
                  </a:rPr>
                  <a:t>কুন্ডলীর পাক সংখ্যা </a:t>
                </a:r>
                <a:r>
                  <a:rPr lang="en-US" sz="3600" dirty="0" smtClean="0">
                    <a:latin typeface="Calibri" pitchFamily="34" charset="0"/>
                    <a:ea typeface="Cambria Math"/>
                    <a:cs typeface="Calibri" pitchFamily="34" charset="0"/>
                  </a:rPr>
                  <a:t>N </a:t>
                </a:r>
                <a:r>
                  <a:rPr lang="en-US" sz="3600" dirty="0" err="1" smtClean="0">
                    <a:latin typeface="NikoshBAN" pitchFamily="2" charset="0"/>
                    <a:ea typeface="Cambria Math"/>
                    <a:cs typeface="NikoshBAN" pitchFamily="2" charset="0"/>
                  </a:rPr>
                  <a:t>প্রবাহ</a:t>
                </a:r>
                <a:r>
                  <a:rPr lang="en-US" sz="360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Calibri" pitchFamily="34" charset="0"/>
                    <a:ea typeface="Cambria Math"/>
                    <a:cs typeface="Calibri" pitchFamily="34" charset="0"/>
                  </a:rPr>
                  <a:t>I </a:t>
                </a:r>
                <a:r>
                  <a:rPr lang="en-US" sz="3600" dirty="0" err="1" smtClean="0">
                    <a:latin typeface="NikoshBAN" pitchFamily="2" charset="0"/>
                    <a:ea typeface="Cambria Math"/>
                    <a:cs typeface="NikoshBAN" pitchFamily="2" charset="0"/>
                  </a:rPr>
                  <a:t>ক্ষেত্রফল</a:t>
                </a:r>
                <a:r>
                  <a:rPr lang="en-US" sz="3600" dirty="0" smtClean="0">
                    <a:latin typeface="Calibri" pitchFamily="34" charset="0"/>
                    <a:ea typeface="Cambria Math"/>
                    <a:cs typeface="Calibri" pitchFamily="34" charset="0"/>
                  </a:rPr>
                  <a:t> A </a:t>
                </a:r>
                <a:r>
                  <a:rPr lang="en-US" sz="3600" dirty="0" err="1" smtClean="0">
                    <a:latin typeface="NikoshBAN" pitchFamily="2" charset="0"/>
                    <a:ea typeface="Cambria Math"/>
                    <a:cs typeface="NikoshBAN" pitchFamily="2" charset="0"/>
                  </a:rPr>
                  <a:t>হলে</a:t>
                </a:r>
                <a:r>
                  <a:rPr lang="en-US" sz="360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ea typeface="Cambria Math"/>
                    <a:cs typeface="NikoshBAN" pitchFamily="2" charset="0"/>
                  </a:rPr>
                  <a:t>চৌম্বক</a:t>
                </a:r>
                <a:r>
                  <a:rPr lang="en-US" sz="360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ea typeface="Cambria Math"/>
                    <a:cs typeface="NikoshBAN" pitchFamily="2" charset="0"/>
                  </a:rPr>
                  <a:t>মোমেন্ট</a:t>
                </a:r>
                <a:r>
                  <a:rPr lang="en-US" sz="360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ea typeface="Cambria Math"/>
                    <a:cs typeface="NikoshBAN" pitchFamily="2" charset="0"/>
                  </a:rPr>
                  <a:t>হবে</a:t>
                </a:r>
                <a:r>
                  <a:rPr lang="en-US" sz="360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 , </a:t>
                </a:r>
              </a:p>
              <a:p>
                <a:pPr algn="just"/>
                <a:r>
                  <a:rPr lang="en-US" sz="3600" dirty="0"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    </a:t>
                </a:r>
                <a:r>
                  <a:rPr lang="en-US" sz="3600" dirty="0" smtClean="0">
                    <a:latin typeface="Cambria Math"/>
                    <a:ea typeface="Cambria Math"/>
                    <a:cs typeface="NikoshBAN" pitchFamily="2" charset="0"/>
                  </a:rPr>
                  <a:t>μ</a:t>
                </a:r>
                <a:r>
                  <a:rPr lang="bn-IN" sz="3600" dirty="0" smtClean="0">
                    <a:latin typeface="Cambria Math"/>
                    <a:ea typeface="Cambria Math"/>
                    <a:cs typeface="NikoshBAN" pitchFamily="2" charset="0"/>
                  </a:rPr>
                  <a:t> = </a:t>
                </a:r>
                <a:r>
                  <a:rPr lang="en-US" sz="3600" dirty="0" smtClean="0">
                    <a:latin typeface="Cambria Math"/>
                    <a:ea typeface="Cambria Math"/>
                    <a:cs typeface="NikoshBAN" pitchFamily="2" charset="0"/>
                  </a:rPr>
                  <a:t>NIA </a:t>
                </a:r>
              </a:p>
              <a:p>
                <a:pPr algn="just"/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চৌম্বক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মোমেন্টের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দিক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হবে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ক্ষেত্রফলের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দিকে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একক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হলো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–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/>
                        <a:cs typeface="NikoshBAN" pitchFamily="2" charset="0"/>
                      </a:rPr>
                      <m:t>A</m:t>
                    </m:r>
                    <m:sSup>
                      <m:sSupPr>
                        <m:ctrlP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m</m:t>
                        </m:r>
                      </m:e>
                      <m:sup>
                        <m: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অ্যাম্পিয়ার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  <m:t>মিটার</m:t>
                        </m:r>
                        <m: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e>
                      <m:sup>
                        <m: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bn-IN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SG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16" y="1676398"/>
                <a:ext cx="11371384" cy="5058180"/>
              </a:xfrm>
              <a:prstGeom prst="rect">
                <a:avLst/>
              </a:prstGeom>
              <a:blipFill rotWithShape="1">
                <a:blip r:embed="rId2"/>
                <a:stretch>
                  <a:fillRect l="-1930" t="-2048" r="-412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6405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492369"/>
          </a:xfrm>
        </p:spPr>
        <p:txBody>
          <a:bodyPr>
            <a:no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SG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দ্বন্দ্ব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? </a:t>
            </a:r>
          </a:p>
          <a:p>
            <a:r>
              <a:rPr lang="en-US" dirty="0" err="1" smtClean="0"/>
              <a:t>টর্ক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smtClean="0"/>
              <a:t>?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8606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9" y="156246"/>
            <a:ext cx="6904893" cy="722986"/>
          </a:xfrm>
        </p:spPr>
        <p:txBody>
          <a:bodyPr>
            <a:no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382954" y="1038349"/>
                <a:ext cx="11582400" cy="2244112"/>
              </a:xfrm>
            </p:spPr>
            <p:txBody>
              <a:bodyPr>
                <a:normAutofit fontScale="92500" lnSpcReduction="20000"/>
              </a:bodyPr>
              <a:lstStyle/>
              <a:p>
                <a:pPr algn="just"/>
                <a:r>
                  <a:rPr lang="en-US" sz="6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900" dirty="0" err="1" smtClean="0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39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900" dirty="0" err="1" smtClean="0">
                    <a:latin typeface="NikoshBAN" pitchFamily="2" charset="0"/>
                    <a:cs typeface="NikoshBAN" pitchFamily="2" charset="0"/>
                  </a:rPr>
                  <a:t>আয়তাকার</a:t>
                </a:r>
                <a:r>
                  <a:rPr lang="en-US" sz="39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900" dirty="0" err="1" smtClean="0">
                    <a:latin typeface="NikoshBAN" pitchFamily="2" charset="0"/>
                    <a:cs typeface="NikoshBAN" pitchFamily="2" charset="0"/>
                  </a:rPr>
                  <a:t>কুন্ডলীর</a:t>
                </a:r>
                <a:r>
                  <a:rPr lang="en-US" sz="39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900" dirty="0" err="1" smtClean="0">
                    <a:latin typeface="NikoshBAN" pitchFamily="2" charset="0"/>
                    <a:cs typeface="NikoshBAN" pitchFamily="2" charset="0"/>
                  </a:rPr>
                  <a:t>দৈর্ঘ্য</a:t>
                </a:r>
                <a:r>
                  <a:rPr lang="en-US" sz="39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900" dirty="0" smtClean="0">
                    <a:latin typeface="Calibri" pitchFamily="34" charset="0"/>
                    <a:cs typeface="Calibri" pitchFamily="34" charset="0"/>
                  </a:rPr>
                  <a:t>15cm </a:t>
                </a:r>
                <a:r>
                  <a:rPr lang="en-US" sz="3900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9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900" dirty="0" err="1" smtClean="0">
                    <a:latin typeface="NikoshBAN" pitchFamily="2" charset="0"/>
                    <a:cs typeface="NikoshBAN" pitchFamily="2" charset="0"/>
                  </a:rPr>
                  <a:t>প্রস্থ</a:t>
                </a:r>
                <a:r>
                  <a:rPr lang="en-US" sz="39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900" dirty="0" smtClean="0">
                    <a:latin typeface="Calibri" pitchFamily="34" charset="0"/>
                    <a:cs typeface="Calibri" pitchFamily="34" charset="0"/>
                  </a:rPr>
                  <a:t>10cm </a:t>
                </a:r>
                <a:r>
                  <a:rPr lang="en-US" sz="39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3900" dirty="0" err="1" smtClean="0">
                    <a:latin typeface="NikoshBAN" pitchFamily="2" charset="0"/>
                    <a:cs typeface="NikoshBAN" pitchFamily="2" charset="0"/>
                  </a:rPr>
                  <a:t>কুন্ডলীর</a:t>
                </a:r>
                <a:r>
                  <a:rPr lang="en-US" sz="39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900" dirty="0" err="1" smtClean="0">
                    <a:latin typeface="NikoshBAN" pitchFamily="2" charset="0"/>
                    <a:cs typeface="NikoshBAN" pitchFamily="2" charset="0"/>
                  </a:rPr>
                  <a:t>পাক</a:t>
                </a:r>
                <a:r>
                  <a:rPr lang="en-US" sz="39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900" dirty="0" err="1" smtClean="0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39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900" dirty="0" smtClean="0">
                    <a:latin typeface="Calibri" pitchFamily="34" charset="0"/>
                    <a:cs typeface="Calibri" pitchFamily="34" charset="0"/>
                  </a:rPr>
                  <a:t>500 </a:t>
                </a:r>
                <a:r>
                  <a:rPr lang="en-US" sz="39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3900" dirty="0" err="1" smtClean="0">
                    <a:latin typeface="NikoshBAN" pitchFamily="2" charset="0"/>
                    <a:cs typeface="NikoshBAN" pitchFamily="2" charset="0"/>
                  </a:rPr>
                  <a:t>কুন্ডলী</a:t>
                </a:r>
                <a:r>
                  <a:rPr lang="en-US" sz="39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900" dirty="0" err="1" smtClean="0">
                    <a:latin typeface="NikoshBAN" pitchFamily="2" charset="0"/>
                    <a:cs typeface="NikoshBAN" pitchFamily="2" charset="0"/>
                  </a:rPr>
                  <a:t>তলকে</a:t>
                </a:r>
                <a:r>
                  <a:rPr lang="en-US" sz="39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900" b="0" i="1" smtClean="0">
                        <a:latin typeface="Cambria Math"/>
                        <a:cs typeface="NikoshBAN" pitchFamily="2" charset="0"/>
                      </a:rPr>
                      <m:t>5</m:t>
                    </m:r>
                    <m:r>
                      <a:rPr lang="en-US" sz="39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sSup>
                      <m:sSupPr>
                        <m:ctrlPr>
                          <a:rPr lang="en-US" sz="39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9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10</m:t>
                        </m:r>
                      </m:e>
                      <m:sup>
                        <m:r>
                          <a:rPr lang="en-US" sz="39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9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SG" sz="3900" dirty="0" smtClean="0">
                    <a:latin typeface="NikoshBAN" pitchFamily="2" charset="0"/>
                    <a:cs typeface="NikoshBAN" pitchFamily="2" charset="0"/>
                  </a:rPr>
                  <a:t>T </a:t>
                </a:r>
                <a:r>
                  <a:rPr lang="en-US" sz="3900" dirty="0" err="1" smtClean="0">
                    <a:latin typeface="NikoshBAN" pitchFamily="2" charset="0"/>
                    <a:cs typeface="NikoshBAN" pitchFamily="2" charset="0"/>
                  </a:rPr>
                  <a:t>চৌম্বক</a:t>
                </a:r>
                <a:r>
                  <a:rPr lang="en-US" sz="39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900" dirty="0" err="1" smtClean="0">
                    <a:latin typeface="NikoshBAN" pitchFamily="2" charset="0"/>
                    <a:cs typeface="NikoshBAN" pitchFamily="2" charset="0"/>
                  </a:rPr>
                  <a:t>ক্ষেত্রের</a:t>
                </a:r>
                <a:r>
                  <a:rPr lang="en-US" sz="39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900" dirty="0" err="1" smtClean="0">
                    <a:latin typeface="NikoshBAN" pitchFamily="2" charset="0"/>
                    <a:cs typeface="NikoshBAN" pitchFamily="2" charset="0"/>
                  </a:rPr>
                  <a:t>সমান্তরালে</a:t>
                </a:r>
                <a:r>
                  <a:rPr lang="en-US" sz="39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900" dirty="0" err="1" smtClean="0">
                    <a:latin typeface="NikoshBAN" pitchFamily="2" charset="0"/>
                    <a:cs typeface="NikoshBAN" pitchFamily="2" charset="0"/>
                  </a:rPr>
                  <a:t>স্থাপন</a:t>
                </a:r>
                <a:r>
                  <a:rPr lang="en-US" sz="39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900" dirty="0" err="1" smtClean="0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39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9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9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900" dirty="0" err="1" smtClean="0">
                    <a:latin typeface="NikoshBAN" pitchFamily="2" charset="0"/>
                    <a:cs typeface="NikoshBAN" pitchFamily="2" charset="0"/>
                  </a:rPr>
                  <a:t>ভেতর</a:t>
                </a:r>
                <a:r>
                  <a:rPr lang="en-US" sz="39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900" dirty="0" err="1" smtClean="0">
                    <a:latin typeface="NikoshBAN" pitchFamily="2" charset="0"/>
                    <a:cs typeface="NikoshBAN" pitchFamily="2" charset="0"/>
                  </a:rPr>
                  <a:t>দিয়ে</a:t>
                </a:r>
                <a:r>
                  <a:rPr lang="en-US" sz="39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900" dirty="0" smtClean="0">
                    <a:latin typeface="Calibri" pitchFamily="34" charset="0"/>
                    <a:cs typeface="Calibri" pitchFamily="34" charset="0"/>
                  </a:rPr>
                  <a:t>5A </a:t>
                </a:r>
                <a:r>
                  <a:rPr lang="en-US" sz="3900" dirty="0" err="1" smtClean="0">
                    <a:latin typeface="NikoshBAN" pitchFamily="2" charset="0"/>
                    <a:cs typeface="NikoshBAN" pitchFamily="2" charset="0"/>
                  </a:rPr>
                  <a:t>তড়িত</a:t>
                </a:r>
                <a:r>
                  <a:rPr lang="en-US" sz="39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900" dirty="0" err="1" smtClean="0">
                    <a:latin typeface="NikoshBAN" pitchFamily="2" charset="0"/>
                    <a:cs typeface="NikoshBAN" pitchFamily="2" charset="0"/>
                  </a:rPr>
                  <a:t>প্রবাহ</a:t>
                </a:r>
                <a:r>
                  <a:rPr lang="en-US" sz="39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900" dirty="0" err="1" smtClean="0">
                    <a:latin typeface="NikoshBAN" pitchFamily="2" charset="0"/>
                    <a:cs typeface="NikoshBAN" pitchFamily="2" charset="0"/>
                  </a:rPr>
                  <a:t>চালনা</a:t>
                </a:r>
                <a:r>
                  <a:rPr lang="en-US" sz="39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900" dirty="0" err="1" smtClean="0"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sz="39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900" dirty="0" err="1" smtClean="0">
                    <a:latin typeface="NikoshBAN" pitchFamily="2" charset="0"/>
                    <a:cs typeface="NikoshBAN" pitchFamily="2" charset="0"/>
                  </a:rPr>
                  <a:t>হলো।কুন্ডলীর</a:t>
                </a:r>
                <a:r>
                  <a:rPr lang="en-US" sz="39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900" dirty="0" err="1" smtClean="0">
                    <a:latin typeface="NikoshBAN" pitchFamily="2" charset="0"/>
                    <a:cs typeface="NikoshBAN" pitchFamily="2" charset="0"/>
                  </a:rPr>
                  <a:t>উপর</a:t>
                </a:r>
                <a:r>
                  <a:rPr lang="en-US" sz="39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900" dirty="0" err="1" smtClean="0">
                    <a:latin typeface="NikoshBAN" pitchFamily="2" charset="0"/>
                    <a:cs typeface="NikoshBAN" pitchFamily="2" charset="0"/>
                  </a:rPr>
                  <a:t>প্রযুক্ত</a:t>
                </a:r>
                <a:r>
                  <a:rPr lang="en-US" sz="39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900" dirty="0" err="1" smtClean="0">
                    <a:latin typeface="NikoshBAN" pitchFamily="2" charset="0"/>
                    <a:cs typeface="NikoshBAN" pitchFamily="2" charset="0"/>
                  </a:rPr>
                  <a:t>টর্ক</a:t>
                </a:r>
                <a:r>
                  <a:rPr lang="en-US" sz="39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9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39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900" dirty="0" err="1" smtClean="0">
                    <a:latin typeface="NikoshBAN" pitchFamily="2" charset="0"/>
                    <a:cs typeface="NikoshBAN" pitchFamily="2" charset="0"/>
                  </a:rPr>
                  <a:t>করো</a:t>
                </a:r>
                <a:r>
                  <a:rPr lang="en-US" sz="39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endParaRPr lang="en-SG" sz="39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2954" y="1038349"/>
                <a:ext cx="11582400" cy="2244112"/>
              </a:xfrm>
              <a:blipFill rotWithShape="1">
                <a:blip r:embed="rId2"/>
                <a:stretch>
                  <a:fillRect l="-1526" t="-13315" r="-2526" b="-489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48954" y="3423138"/>
                <a:ext cx="4349261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এখানে , </a:t>
                </a:r>
              </a:p>
              <a:p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কুন্ডলীর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দৈর্ঘ্য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400" dirty="0" smtClean="0">
                    <a:latin typeface="Calibri" pitchFamily="34" charset="0"/>
                    <a:cs typeface="Calibri" pitchFamily="34" charset="0"/>
                  </a:rPr>
                  <a:t>a = 15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  <a:cs typeface="Calibri" pitchFamily="34" charset="0"/>
                      </a:rPr>
                      <m:t>×</m:t>
                    </m:r>
                    <m:sSup>
                      <m:sSupPr>
                        <m:ctrlPr>
                          <a:rPr lang="en-US" sz="2400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SG" sz="2400" dirty="0" smtClean="0">
                    <a:latin typeface="NikoshBAN" pitchFamily="2" charset="0"/>
                    <a:cs typeface="NikoshBAN" pitchFamily="2" charset="0"/>
                  </a:rPr>
                  <a:t>m </a:t>
                </a:r>
              </a:p>
              <a:p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কুন্ডলীর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প্রস্থ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,   </a:t>
                </a:r>
                <a:r>
                  <a:rPr lang="en-US" sz="2400" dirty="0" smtClean="0">
                    <a:latin typeface="Calibri" pitchFamily="34" charset="0"/>
                    <a:cs typeface="Calibri" pitchFamily="34" charset="0"/>
                  </a:rPr>
                  <a:t>b = 10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×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SG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m </a:t>
                </a:r>
                <a:endParaRPr lang="en-SG" sz="24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পাক</a:t>
                </a:r>
                <a:r>
                  <a:rPr lang="en-US" sz="24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24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, 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N = 500</a:t>
                </a:r>
              </a:p>
              <a:p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চৌম্বক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ক্ষেত্র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en-US" sz="2400" dirty="0" smtClean="0">
                    <a:latin typeface="Calibri" pitchFamily="34" charset="0"/>
                    <a:cs typeface="Calibri" pitchFamily="34" charset="0"/>
                  </a:rPr>
                  <a:t>B = 5</a:t>
                </a:r>
                <a:r>
                  <a:rPr lang="en-US" sz="2400" dirty="0">
                    <a:solidFill>
                      <a:prstClr val="black"/>
                    </a:solidFill>
                    <a:ea typeface="Cambria Math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×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SG" sz="2400" dirty="0" smtClean="0">
                    <a:latin typeface="NikoshBAN" pitchFamily="2" charset="0"/>
                    <a:cs typeface="NikoshBAN" pitchFamily="2" charset="0"/>
                  </a:rPr>
                  <a:t> T </a:t>
                </a:r>
              </a:p>
              <a:p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তড়িত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প্রবাহ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en-US" sz="2400" dirty="0" smtClean="0">
                    <a:latin typeface="Calibri" pitchFamily="34" charset="0"/>
                    <a:cs typeface="Calibri" pitchFamily="34" charset="0"/>
                  </a:rPr>
                  <a:t>I = 5 A </a:t>
                </a:r>
              </a:p>
              <a:p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টর্ক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,            </a:t>
                </a:r>
                <a:r>
                  <a:rPr lang="en-US" sz="24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𝜏</a:t>
                </a:r>
                <a:r>
                  <a:rPr lang="en-US" sz="24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bn-IN" sz="2400" dirty="0" smtClean="0">
                    <a:latin typeface="Calibri" pitchFamily="34" charset="0"/>
                    <a:cs typeface="Calibri" pitchFamily="34" charset="0"/>
                  </a:rPr>
                  <a:t>= ? </a:t>
                </a:r>
              </a:p>
              <a:p>
                <a:endParaRPr lang="en-SG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954" y="3423138"/>
                <a:ext cx="4349261" cy="3046988"/>
              </a:xfrm>
              <a:prstGeom prst="rect">
                <a:avLst/>
              </a:prstGeom>
              <a:blipFill rotWithShape="1">
                <a:blip r:embed="rId3"/>
                <a:stretch>
                  <a:fillRect l="-2101" t="-1603" b="-380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485292" y="2915306"/>
            <a:ext cx="2801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সমাধান </a:t>
            </a:r>
            <a:endParaRPr lang="en-SG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5816" y="3728952"/>
                <a:ext cx="6236676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আমরা জানি, </a:t>
                </a:r>
              </a:p>
              <a:p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           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𝜏 = </a:t>
                </a:r>
                <a:r>
                  <a:rPr lang="en-US" sz="2400" dirty="0" err="1" smtClean="0">
                    <a:latin typeface="Calibri" pitchFamily="34" charset="0"/>
                    <a:cs typeface="Calibri" pitchFamily="34" charset="0"/>
                  </a:rPr>
                  <a:t>NIabB</a:t>
                </a:r>
                <a:endParaRPr lang="en-US" sz="2400" dirty="0" smtClean="0"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smtClean="0">
                    <a:latin typeface="Calibri" pitchFamily="34" charset="0"/>
                    <a:cs typeface="Calibri" pitchFamily="34" charset="0"/>
                  </a:rPr>
                  <a:t>               =500x5x0.15x0.10x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5</a:t>
                </a:r>
                <a:r>
                  <a:rPr lang="en-US" sz="2400" dirty="0">
                    <a:solidFill>
                      <a:prstClr val="black"/>
                    </a:solidFill>
                    <a:ea typeface="Cambria Math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×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           =</a:t>
                </a:r>
                <a:r>
                  <a:rPr lang="en-US" sz="2400" dirty="0" smtClean="0">
                    <a:latin typeface="Calibri" pitchFamily="34" charset="0"/>
                    <a:cs typeface="Calibri" pitchFamily="34" charset="0"/>
                  </a:rPr>
                  <a:t> 0.1875</a:t>
                </a:r>
                <a:r>
                  <a:rPr lang="bn-IN" sz="2400" dirty="0" smtClean="0">
                    <a:latin typeface="Calibri" pitchFamily="34" charset="0"/>
                    <a:cs typeface="NikoshBAN" pitchFamily="2" charset="0"/>
                  </a:rPr>
                  <a:t>  </a:t>
                </a:r>
                <a:r>
                  <a:rPr lang="en-US" sz="2400" dirty="0" smtClean="0">
                    <a:latin typeface="Calibri" pitchFamily="34" charset="0"/>
                    <a:cs typeface="NikoshBAN" pitchFamily="2" charset="0"/>
                  </a:rPr>
                  <a:t>Nm </a:t>
                </a:r>
              </a:p>
              <a:p>
                <a:endParaRPr lang="en-US" sz="2400" dirty="0">
                  <a:latin typeface="Calibri" pitchFamily="34" charset="0"/>
                  <a:cs typeface="NikoshBAN" pitchFamily="2" charset="0"/>
                </a:endParaRPr>
              </a:p>
              <a:p>
                <a:r>
                  <a:rPr lang="en-US" sz="2400" dirty="0" err="1" smtClean="0">
                    <a:latin typeface="Calibri" pitchFamily="34" charset="0"/>
                    <a:cs typeface="NikoshBAN" pitchFamily="2" charset="0"/>
                  </a:rPr>
                  <a:t>নির্ণেয়</a:t>
                </a:r>
                <a:r>
                  <a:rPr lang="en-US" sz="2400" dirty="0" smtClean="0">
                    <a:latin typeface="Calibri" pitchFamily="34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Calibri" pitchFamily="34" charset="0"/>
                    <a:cs typeface="NikoshBAN" pitchFamily="2" charset="0"/>
                  </a:rPr>
                  <a:t>টর্ক</a:t>
                </a:r>
                <a:r>
                  <a:rPr lang="en-US" sz="2400" dirty="0" smtClean="0">
                    <a:latin typeface="Calibri" pitchFamily="34" charset="0"/>
                    <a:cs typeface="NikoshBAN" pitchFamily="2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cs typeface="NikoshBAN" pitchFamily="2" charset="0"/>
                  </a:rPr>
                  <a:t>, 0.1875  Nm </a:t>
                </a:r>
              </a:p>
              <a:p>
                <a:r>
                  <a:rPr lang="bn-IN" sz="24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endParaRPr lang="en-SG" sz="24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16" y="3728952"/>
                <a:ext cx="6236676" cy="2677656"/>
              </a:xfrm>
              <a:prstGeom prst="rect">
                <a:avLst/>
              </a:prstGeom>
              <a:blipFill rotWithShape="1">
                <a:blip r:embed="rId4"/>
                <a:stretch>
                  <a:fillRect l="-1564" t="-1822" b="-432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3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677" y="93784"/>
            <a:ext cx="11582400" cy="838200"/>
          </a:xfrm>
        </p:spPr>
        <p:txBody>
          <a:bodyPr>
            <a:noAutofit/>
          </a:bodyPr>
          <a:lstStyle/>
          <a:p>
            <a:pPr algn="ctr"/>
            <a:r>
              <a:rPr lang="bn-IN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SG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9508" y="1155578"/>
                <a:ext cx="11582400" cy="5139714"/>
              </a:xfrm>
            </p:spPr>
            <p:txBody>
              <a:bodyPr>
                <a:normAutofit fontScale="92500"/>
              </a:bodyPr>
              <a:lstStyle/>
              <a:p>
                <a:pPr algn="just"/>
                <a:r>
                  <a:rPr lang="en-US" sz="3600" dirty="0" smtClean="0">
                    <a:latin typeface="Calibri" pitchFamily="34" charset="0"/>
                    <a:cs typeface="Calibri" pitchFamily="34" charset="0"/>
                  </a:rPr>
                  <a:t>40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পাকের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কুন্ডলী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Calibri" pitchFamily="34" charset="0"/>
                    <a:cs typeface="Calibri" pitchFamily="34" charset="0"/>
                  </a:rPr>
                  <a:t>0.25T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চৌম্বক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প্রাবল্যের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চৌম্বক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ক্ষেত্রে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এমনভাবে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রাখা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আছে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যাতে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কুন্ডলীতল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চৌম্বক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প্রাবল্যের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অভিমূখ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পরস্পর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সমান্তরাল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হয়।কুন্ডলী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দুটির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বিপরীত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বাহুর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দৈর্ঘ্য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Calibri" pitchFamily="34" charset="0"/>
                    <a:cs typeface="Calibri" pitchFamily="34" charset="0"/>
                  </a:rPr>
                  <a:t>0.1m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অপর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দুটি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বিপরীত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বাহুর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দৈর্ঘ্য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Calibri" pitchFamily="34" charset="0"/>
                    <a:cs typeface="Calibri" pitchFamily="34" charset="0"/>
                  </a:rPr>
                  <a:t>0.12m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।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কুন্ডলীর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ভেতর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দিয়ে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Calibri" pitchFamily="34" charset="0"/>
                    <a:cs typeface="Calibri" pitchFamily="34" charset="0"/>
                  </a:rPr>
                  <a:t>2A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প্রবাহ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চালনা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করলে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সৃষ্ট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টর্কের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মান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করো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।</a:t>
                </a:r>
              </a:p>
              <a:p>
                <a:pPr algn="just"/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কুন্ডলীর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পাক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Calibri" pitchFamily="34" charset="0"/>
                    <a:cs typeface="Calibri" pitchFamily="34" charset="0"/>
                  </a:rPr>
                  <a:t>20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প্রত্যেকটি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পাকের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8</m:t>
                    </m:r>
                    <m:sSup>
                      <m:sSupPr>
                        <m:ctrlP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𝑐𝑚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।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কুন্ডলীটি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চৌম্বক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ক্ষেত্রে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এমনভাবে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রাখা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আছে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যাতে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তল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চৌম্বক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প্রাবল্যের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অভিমূখের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সমান্তরাল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।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কুন্ডলীর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ভেতর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দিয়ে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Calibri" pitchFamily="34" charset="0"/>
                    <a:cs typeface="Calibri" pitchFamily="34" charset="0"/>
                  </a:rPr>
                  <a:t>0.5A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প্রবাহ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চালনা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করলে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সৃষ্ট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টর্কের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মান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করো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চৌম্বক প্রাবল্য </a:t>
                </a:r>
                <a:r>
                  <a:rPr lang="en-US" sz="3600" dirty="0" smtClean="0">
                    <a:latin typeface="Calibri" pitchFamily="34" charset="0"/>
                    <a:cs typeface="Calibri" pitchFamily="34" charset="0"/>
                  </a:rPr>
                  <a:t>0.3T  </a:t>
                </a:r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endParaRPr lang="en-SG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508" y="1155578"/>
                <a:ext cx="11582400" cy="5139714"/>
              </a:xfrm>
              <a:blipFill rotWithShape="1">
                <a:blip r:embed="rId2"/>
                <a:stretch>
                  <a:fillRect l="-579" t="-1779" r="-2316" b="-818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205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99570" y="1495548"/>
                <a:ext cx="4892430" cy="445977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এখানে, </a:t>
                </a:r>
                <a:endParaRPr lang="en-US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l-GR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θ</a:t>
                </a:r>
                <a:r>
                  <a:rPr lang="en-US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  = </a:t>
                </a:r>
                <a:r>
                  <a:rPr lang="en-US" dirty="0" smtClean="0">
                    <a:latin typeface="Calibri" pitchFamily="34" charset="0"/>
                    <a:ea typeface="Cambria Math"/>
                    <a:cs typeface="Calibri" pitchFamily="34" charset="0"/>
                  </a:rPr>
                  <a:t>90</a:t>
                </a:r>
                <a:endParaRPr lang="bn-IN" dirty="0" smtClean="0">
                  <a:latin typeface="Calibri" pitchFamily="34" charset="0"/>
                  <a:cs typeface="NikoshBAN" pitchFamily="2" charset="0"/>
                </a:endParaRPr>
              </a:p>
              <a:p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প্রবাহ , </a:t>
                </a:r>
                <a:r>
                  <a:rPr lang="en-US" dirty="0" smtClean="0">
                    <a:latin typeface="Calibri" pitchFamily="34" charset="0"/>
                    <a:cs typeface="NikoshBAN" pitchFamily="2" charset="0"/>
                  </a:rPr>
                  <a:t>I = 0.5A</a:t>
                </a:r>
              </a:p>
              <a:p>
                <a:r>
                  <a:rPr lang="en-US" dirty="0" err="1" smtClean="0">
                    <a:latin typeface="Calibri" pitchFamily="34" charset="0"/>
                    <a:cs typeface="NikoshBAN" pitchFamily="2" charset="0"/>
                  </a:rPr>
                  <a:t>পাক</a:t>
                </a:r>
                <a:r>
                  <a:rPr lang="en-US" dirty="0" smtClean="0">
                    <a:latin typeface="Calibri" pitchFamily="34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Calibri" pitchFamily="34" charset="0"/>
                    <a:cs typeface="NikoshBAN" pitchFamily="2" charset="0"/>
                  </a:rPr>
                  <a:t>সংখ্যা</a:t>
                </a:r>
                <a:r>
                  <a:rPr lang="en-US" dirty="0" smtClean="0">
                    <a:latin typeface="Calibri" pitchFamily="34" charset="0"/>
                    <a:cs typeface="NikoshBAN" pitchFamily="2" charset="0"/>
                  </a:rPr>
                  <a:t>, N = 20</a:t>
                </a:r>
              </a:p>
              <a:p>
                <a:r>
                  <a:rPr lang="en-US" dirty="0" err="1" smtClean="0">
                    <a:latin typeface="Calibri" pitchFamily="34" charset="0"/>
                    <a:cs typeface="NikoshBAN" pitchFamily="2" charset="0"/>
                  </a:rPr>
                  <a:t>চৌম্বক</a:t>
                </a:r>
                <a:r>
                  <a:rPr lang="en-US" dirty="0" smtClean="0">
                    <a:latin typeface="Calibri" pitchFamily="34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Calibri" pitchFamily="34" charset="0"/>
                    <a:cs typeface="NikoshBAN" pitchFamily="2" charset="0"/>
                  </a:rPr>
                  <a:t>প্রাবল্য</a:t>
                </a:r>
                <a:r>
                  <a:rPr lang="en-US" dirty="0" smtClean="0">
                    <a:latin typeface="Calibri" pitchFamily="34" charset="0"/>
                    <a:cs typeface="NikoshBAN" pitchFamily="2" charset="0"/>
                  </a:rPr>
                  <a:t>, B = 0.3T</a:t>
                </a:r>
              </a:p>
              <a:p>
                <a:r>
                  <a:rPr lang="en-US" dirty="0" err="1" smtClean="0">
                    <a:latin typeface="Calibri" pitchFamily="34" charset="0"/>
                    <a:cs typeface="NikoshBAN" pitchFamily="2" charset="0"/>
                  </a:rPr>
                  <a:t>ক্ষেত্রফল</a:t>
                </a:r>
                <a:r>
                  <a:rPr lang="en-US" dirty="0" smtClean="0">
                    <a:latin typeface="Calibri" pitchFamily="34" charset="0"/>
                    <a:cs typeface="NikoshBAN" pitchFamily="2" charset="0"/>
                  </a:rPr>
                  <a:t>, A 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E3B30"/>
                        </a:solidFill>
                        <a:latin typeface="Cambria Math"/>
                        <a:cs typeface="NikoshBAN" pitchFamily="2" charset="0"/>
                      </a:rPr>
                      <m:t>8</m:t>
                    </m:r>
                    <m:r>
                      <a:rPr lang="en-US" i="1" smtClean="0">
                        <a:solidFill>
                          <a:srgbClr val="4E3B3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4E3B3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4E3B3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4E3B3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4E3B3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SG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টর্ক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IN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𝜏 = </a:t>
                </a:r>
                <a:r>
                  <a:rPr lang="en-US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?</a:t>
                </a:r>
              </a:p>
              <a:p>
                <a:pPr marL="0" indent="0">
                  <a:buNone/>
                </a:pPr>
                <a:r>
                  <a:rPr lang="bn-IN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SG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99570" y="1495548"/>
                <a:ext cx="4892430" cy="4459775"/>
              </a:xfrm>
              <a:blipFill rotWithShape="1">
                <a:blip r:embed="rId2"/>
                <a:stretch>
                  <a:fillRect l="-3113" t="-2596" b="-82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2737" y="1406769"/>
                <a:ext cx="6271847" cy="3571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আমরা জানি, </a:t>
                </a:r>
              </a:p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𝜏 = </a:t>
                </a:r>
                <a:r>
                  <a:rPr lang="en-US" sz="3200" dirty="0" err="1" smtClean="0">
                    <a:latin typeface="Calibri" pitchFamily="34" charset="0"/>
                    <a:cs typeface="NikoshBAN" pitchFamily="2" charset="0"/>
                  </a:rPr>
                  <a:t>NIABsin</a:t>
                </a:r>
                <a:r>
                  <a:rPr lang="el-GR" sz="3200" dirty="0" smtClean="0">
                    <a:latin typeface="Cambria Math"/>
                    <a:ea typeface="Cambria Math"/>
                    <a:cs typeface="NikoshBAN" pitchFamily="2" charset="0"/>
                  </a:rPr>
                  <a:t>θ</a:t>
                </a:r>
                <a:r>
                  <a:rPr lang="en-US" sz="3200" dirty="0" smtClean="0">
                    <a:latin typeface="Cambria Math"/>
                    <a:ea typeface="Cambria Math"/>
                    <a:cs typeface="NikoshBAN" pitchFamily="2" charset="0"/>
                  </a:rPr>
                  <a:t> </a:t>
                </a:r>
              </a:p>
              <a:p>
                <a:r>
                  <a:rPr lang="en-US" sz="3200" dirty="0">
                    <a:latin typeface="Cambria Math"/>
                    <a:ea typeface="Cambria Math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Cambria Math"/>
                    <a:ea typeface="Cambria Math"/>
                    <a:cs typeface="NikoshBAN" pitchFamily="2" charset="0"/>
                  </a:rPr>
                  <a:t>     =20x0.5x</a:t>
                </a:r>
                <a:r>
                  <a:rPr lang="en-US" sz="3200" dirty="0" smtClean="0">
                    <a:latin typeface="Calibri" pitchFamily="34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4E3B30"/>
                        </a:solidFill>
                        <a:latin typeface="Cambria Math"/>
                        <a:cs typeface="NikoshBAN" pitchFamily="2" charset="0"/>
                      </a:rPr>
                      <m:t>𝟖</m:t>
                    </m:r>
                    <m:r>
                      <a:rPr lang="en-US" sz="3200" b="1" i="1">
                        <a:solidFill>
                          <a:srgbClr val="4E3B3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4E3B3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4E3B3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𝟏𝟎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4E3B3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rgbClr val="4E3B3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SG" sz="3200" dirty="0" smtClean="0">
                    <a:latin typeface="NikoshBAN" pitchFamily="2" charset="0"/>
                    <a:cs typeface="NikoshBAN" pitchFamily="2" charset="0"/>
                  </a:rPr>
                  <a:t>x</a:t>
                </a:r>
                <a:r>
                  <a:rPr lang="en-SG" sz="3200" dirty="0" smtClean="0">
                    <a:latin typeface="Calibri" pitchFamily="34" charset="0"/>
                    <a:cs typeface="Calibri" pitchFamily="34" charset="0"/>
                  </a:rPr>
                  <a:t>0.3xsin90</a:t>
                </a:r>
              </a:p>
              <a:p>
                <a:r>
                  <a:rPr lang="en-US" sz="3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200" dirty="0" smtClean="0">
                    <a:latin typeface="Calibri" pitchFamily="34" charset="0"/>
                    <a:cs typeface="Calibri" pitchFamily="34" charset="0"/>
                  </a:rPr>
                  <a:t>     = 2.4x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4E3B3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4E3B3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𝟏𝟎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4E3B3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SG" sz="3200" dirty="0" smtClean="0">
                    <a:latin typeface="NikoshBAN" pitchFamily="2" charset="0"/>
                    <a:cs typeface="NikoshBAN" pitchFamily="2" charset="0"/>
                  </a:rPr>
                  <a:t>Nm</a:t>
                </a:r>
              </a:p>
              <a:p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pPr lvl="0"/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নির্ণেয়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টর্ক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2.4x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4E3B3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4E3B3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𝟏𝟎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4E3B3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rgbClr val="4E3B3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SG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Nm</a:t>
                </a:r>
                <a:r>
                  <a:rPr lang="bn-IN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SG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en-SG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37" y="1406769"/>
                <a:ext cx="6271847" cy="3571619"/>
              </a:xfrm>
              <a:prstGeom prst="rect">
                <a:avLst/>
              </a:prstGeom>
              <a:blipFill rotWithShape="1">
                <a:blip r:embed="rId3"/>
                <a:stretch>
                  <a:fillRect l="-2529" t="-2218" b="-460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3055815" y="164123"/>
            <a:ext cx="3438769" cy="773723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-১</a:t>
            </a:r>
            <a:endParaRPr lang="en-SG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099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877" y="140676"/>
            <a:ext cx="5677877" cy="926123"/>
          </a:xfrm>
        </p:spPr>
        <p:txBody>
          <a:bodyPr>
            <a:normAutofit fontScale="90000"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সমাধান-২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S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7662" y="1160585"/>
            <a:ext cx="5201138" cy="4919541"/>
          </a:xfrm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N = 40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প্রাবল্য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B = 0.25T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 = 0.12m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b = 0.1m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      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 = 2A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টর্ক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𝜏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= ?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l-GR" dirty="0" smtClean="0">
                <a:latin typeface="Cambria Math"/>
                <a:ea typeface="Cambria Math"/>
                <a:cs typeface="NikoshBAN" pitchFamily="2" charset="0"/>
              </a:rPr>
              <a:t>θ</a:t>
            </a:r>
            <a:r>
              <a:rPr lang="en-US" dirty="0" smtClean="0">
                <a:latin typeface="Cambria Math"/>
                <a:ea typeface="Cambria Math"/>
                <a:cs typeface="NikoshBAN" pitchFamily="2" charset="0"/>
              </a:rPr>
              <a:t>  =  90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S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754" y="1512278"/>
            <a:ext cx="57443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আমরা জানি, 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𝜏 =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Niabsin</a:t>
            </a:r>
            <a:r>
              <a:rPr lang="el-GR" sz="3200" dirty="0" smtClean="0">
                <a:latin typeface="Cambria Math"/>
                <a:ea typeface="Cambria Math"/>
                <a:cs typeface="NikoshBAN" pitchFamily="2" charset="0"/>
              </a:rPr>
              <a:t>θ</a:t>
            </a:r>
            <a:endParaRPr lang="en-US" sz="3200" dirty="0" smtClean="0">
              <a:latin typeface="Cambria Math"/>
              <a:ea typeface="Cambria Math"/>
              <a:cs typeface="NikoshBAN" pitchFamily="2" charset="0"/>
            </a:endParaRPr>
          </a:p>
          <a:p>
            <a:r>
              <a:rPr lang="en-US" sz="3200" dirty="0">
                <a:latin typeface="Cambria Math"/>
                <a:ea typeface="Cambria Math"/>
                <a:cs typeface="NikoshBAN" pitchFamily="2" charset="0"/>
              </a:rPr>
              <a:t> </a:t>
            </a:r>
            <a:r>
              <a:rPr lang="en-US" sz="3200" dirty="0" smtClean="0">
                <a:latin typeface="Cambria Math"/>
                <a:ea typeface="Cambria Math"/>
                <a:cs typeface="NikoshBAN" pitchFamily="2" charset="0"/>
              </a:rPr>
              <a:t>    = 40x2x0.12x0.1x0.25sin90</a:t>
            </a:r>
          </a:p>
          <a:p>
            <a:r>
              <a:rPr lang="en-US" sz="3200" dirty="0">
                <a:latin typeface="Cambria Math"/>
                <a:ea typeface="Cambria Math"/>
                <a:cs typeface="NikoshBAN" pitchFamily="2" charset="0"/>
              </a:rPr>
              <a:t> </a:t>
            </a:r>
            <a:r>
              <a:rPr lang="en-US" sz="3200" dirty="0" smtClean="0">
                <a:latin typeface="Cambria Math"/>
                <a:ea typeface="Cambria Math"/>
                <a:cs typeface="NikoshBAN" pitchFamily="2" charset="0"/>
              </a:rPr>
              <a:t>    =0.24Nm</a:t>
            </a:r>
          </a:p>
          <a:p>
            <a:endParaRPr lang="en-US" sz="3200" dirty="0">
              <a:latin typeface="Cambria Math"/>
              <a:ea typeface="Cambria Math"/>
              <a:cs typeface="NikoshBAN" pitchFamily="2" charset="0"/>
            </a:endParaRPr>
          </a:p>
          <a:p>
            <a:pPr lvl="0"/>
            <a:r>
              <a:rPr lang="en-US" sz="3200" dirty="0" err="1" smtClean="0">
                <a:latin typeface="Cambria Math"/>
                <a:ea typeface="Cambria Math"/>
                <a:cs typeface="NikoshBAN" pitchFamily="2" charset="0"/>
              </a:rPr>
              <a:t>নির্ণেয়</a:t>
            </a:r>
            <a:r>
              <a:rPr lang="en-US" sz="3200" dirty="0" smtClean="0">
                <a:latin typeface="Cambria Math"/>
                <a:ea typeface="Cambria Math"/>
                <a:cs typeface="NikoshBAN" pitchFamily="2" charset="0"/>
              </a:rPr>
              <a:t> </a:t>
            </a:r>
            <a:r>
              <a:rPr lang="en-US" sz="3200" dirty="0" err="1" smtClean="0">
                <a:latin typeface="Cambria Math"/>
                <a:ea typeface="Cambria Math"/>
                <a:cs typeface="NikoshBAN" pitchFamily="2" charset="0"/>
              </a:rPr>
              <a:t>টর্ক</a:t>
            </a:r>
            <a:r>
              <a:rPr lang="en-US" sz="3200" dirty="0" smtClean="0">
                <a:latin typeface="Cambria Math"/>
                <a:ea typeface="Cambria Math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ambria Math"/>
                <a:ea typeface="Cambria Math"/>
                <a:cs typeface="NikoshBAN" pitchFamily="2" charset="0"/>
              </a:rPr>
              <a:t>0.24Nm</a:t>
            </a:r>
            <a:r>
              <a:rPr lang="bn-IN" sz="3200" dirty="0" smtClean="0">
                <a:solidFill>
                  <a:prstClr val="black"/>
                </a:solidFill>
                <a:latin typeface="Cambria Math"/>
                <a:ea typeface="Cambria Math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Cambria Math"/>
              <a:ea typeface="Cambria Math"/>
              <a:cs typeface="NikoshBAN" pitchFamily="2" charset="0"/>
            </a:endParaRPr>
          </a:p>
          <a:p>
            <a:endParaRPr lang="en-SG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035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338" y="105507"/>
            <a:ext cx="11582400" cy="838200"/>
          </a:xfrm>
        </p:spPr>
        <p:txBody>
          <a:bodyPr>
            <a:no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n-IN" sz="4800" dirty="0" smtClean="0"/>
              <a:t> * চৌম্বক মোমেন্ট কি ?</a:t>
            </a:r>
          </a:p>
          <a:p>
            <a:pPr marL="0" indent="0">
              <a:buNone/>
            </a:pPr>
            <a:r>
              <a:rPr lang="bn-IN" sz="4800" dirty="0"/>
              <a:t> </a:t>
            </a:r>
            <a:r>
              <a:rPr lang="bn-IN" sz="4800" dirty="0" smtClean="0"/>
              <a:t>* এর দিক কোন দিকে ?</a:t>
            </a:r>
          </a:p>
          <a:p>
            <a:pPr marL="0" indent="0">
              <a:buNone/>
            </a:pPr>
            <a:r>
              <a:rPr lang="bn-IN" sz="4800" dirty="0"/>
              <a:t> </a:t>
            </a:r>
            <a:r>
              <a:rPr lang="bn-IN" sz="4800" dirty="0" smtClean="0"/>
              <a:t>* এর একক কি ?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6794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54" y="164122"/>
            <a:ext cx="11582400" cy="838200"/>
          </a:xfrm>
        </p:spPr>
        <p:txBody>
          <a:bodyPr>
            <a:no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222738" y="1219201"/>
            <a:ext cx="11766062" cy="4860926"/>
          </a:xfrm>
        </p:spPr>
        <p:txBody>
          <a:bodyPr>
            <a:normAutofit/>
          </a:bodyPr>
          <a:lstStyle/>
          <a:p>
            <a:pPr algn="just"/>
            <a:r>
              <a:rPr lang="en-SG" sz="5400" dirty="0" smtClean="0"/>
              <a:t>50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পাকের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কুন্ডলীর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latin typeface="Calibri" pitchFamily="34" charset="0"/>
                <a:cs typeface="Calibri" pitchFamily="34" charset="0"/>
              </a:rPr>
              <a:t>0.25m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5400" dirty="0" smtClean="0">
                <a:latin typeface="Calibri" pitchFamily="34" charset="0"/>
                <a:cs typeface="Calibri" pitchFamily="34" charset="0"/>
              </a:rPr>
              <a:t> 0.20m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5400" dirty="0" smtClean="0">
                <a:latin typeface="Calibri" pitchFamily="34" charset="0"/>
                <a:cs typeface="Calibri" pitchFamily="34" charset="0"/>
              </a:rPr>
              <a:t>0.20T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মানের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কুন্ডলী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latin typeface="Calibri" pitchFamily="34" charset="0"/>
                <a:cs typeface="Calibri" pitchFamily="34" charset="0"/>
              </a:rPr>
              <a:t>4A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তড়িত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প্রবাহিত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কুন্ডলীর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টর্ক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?  </a:t>
            </a:r>
            <a:endParaRPr lang="en-SG" sz="5400" dirty="0"/>
          </a:p>
        </p:txBody>
      </p:sp>
    </p:spTree>
    <p:extLst>
      <p:ext uri="{BB962C8B-B14F-4D97-AF65-F5344CB8AC3E}">
        <p14:creationId xmlns:p14="http://schemas.microsoft.com/office/powerpoint/2010/main" val="17230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2" y="144908"/>
            <a:ext cx="11090031" cy="67130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2646" y="1688123"/>
            <a:ext cx="52284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dirty="0" smtClean="0"/>
              <a:t> 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90307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85" y="175846"/>
            <a:ext cx="11582400" cy="83820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মোঃআসলাম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6000" dirty="0" err="1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marL="0" indent="0">
              <a:buNone/>
            </a:pP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নন্দনগাছী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, </a:t>
            </a:r>
          </a:p>
          <a:p>
            <a:pPr marL="0" indent="0">
              <a:buNone/>
            </a:pP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চারঘাট,রাজশাহী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|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20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08" y="0"/>
            <a:ext cx="11582400" cy="838200"/>
          </a:xfrm>
        </p:spPr>
        <p:txBody>
          <a:bodyPr>
            <a:no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SG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dirty="0" smtClean="0"/>
              <a:t>বিষয়ঃ উচ্চমাধ্যমিক পদার্থবিজ্ঞান ২য় প্ত্র </a:t>
            </a:r>
          </a:p>
          <a:p>
            <a:r>
              <a:rPr lang="bn-IN" dirty="0" smtClean="0"/>
              <a:t>শ্রেণিঃ দ্বাদশ </a:t>
            </a:r>
          </a:p>
          <a:p>
            <a:r>
              <a:rPr lang="bn-IN" dirty="0" smtClean="0"/>
              <a:t>অধ্যায়ঃ৪র্থ</a:t>
            </a:r>
          </a:p>
          <a:p>
            <a:r>
              <a:rPr lang="bn-IN" dirty="0" smtClean="0"/>
              <a:t>তড়িত প্রবাহের চৌম্বক ক্রিয়া ও চুম্বকত্ব 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985862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99" y="130666"/>
            <a:ext cx="5251940" cy="9009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+mn-lt"/>
              </a:rPr>
              <a:t>পূর্ব</a:t>
            </a:r>
            <a:r>
              <a:rPr lang="en-US" sz="6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+mn-lt"/>
              </a:rPr>
              <a:t>জ্ঞান</a:t>
            </a:r>
            <a:r>
              <a:rPr lang="en-US" sz="6000" dirty="0" smtClean="0">
                <a:solidFill>
                  <a:srgbClr val="FF0000"/>
                </a:solidFill>
                <a:latin typeface="+mn-lt"/>
              </a:rPr>
              <a:t>  </a:t>
            </a:r>
            <a:endParaRPr lang="en-US" sz="6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892" y="1594341"/>
            <a:ext cx="8897819" cy="3622431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*</a:t>
            </a:r>
            <a:r>
              <a:rPr lang="en-US" sz="4000" dirty="0" err="1" smtClean="0"/>
              <a:t>হল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প্রভাব</a:t>
            </a:r>
            <a:r>
              <a:rPr lang="en-US" sz="4000" dirty="0" smtClean="0"/>
              <a:t> </a:t>
            </a:r>
            <a:r>
              <a:rPr lang="en-US" sz="4000" dirty="0" err="1" smtClean="0"/>
              <a:t>কী</a:t>
            </a:r>
            <a:r>
              <a:rPr lang="en-US" sz="4000" dirty="0" smtClean="0"/>
              <a:t> ?  </a:t>
            </a:r>
          </a:p>
          <a:p>
            <a:pPr marL="0" indent="0">
              <a:buNone/>
            </a:pPr>
            <a:r>
              <a:rPr lang="en-US" sz="4000" dirty="0" smtClean="0"/>
              <a:t>*</a:t>
            </a:r>
            <a:r>
              <a:rPr lang="en-US" sz="4000" dirty="0" err="1" smtClean="0"/>
              <a:t>চৌম্বক</a:t>
            </a:r>
            <a:r>
              <a:rPr lang="en-US" sz="4000" dirty="0" smtClean="0"/>
              <a:t> </a:t>
            </a:r>
            <a:r>
              <a:rPr lang="en-US" sz="4000" dirty="0" err="1" smtClean="0"/>
              <a:t>ক্ষেত্রের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একক</a:t>
            </a:r>
            <a:r>
              <a:rPr lang="en-US" sz="4000" dirty="0" smtClean="0"/>
              <a:t> </a:t>
            </a:r>
            <a:r>
              <a:rPr lang="en-US" sz="4000" dirty="0" err="1" smtClean="0"/>
              <a:t>কি</a:t>
            </a:r>
            <a:r>
              <a:rPr lang="en-US" sz="4000" dirty="0" smtClean="0"/>
              <a:t> ? </a:t>
            </a:r>
          </a:p>
          <a:p>
            <a:pPr marL="0" indent="0">
              <a:buNone/>
            </a:pPr>
            <a:r>
              <a:rPr lang="en-US" sz="4000" dirty="0" smtClean="0"/>
              <a:t>*</a:t>
            </a:r>
            <a:r>
              <a:rPr lang="en-US" sz="4000" dirty="0" err="1" smtClean="0"/>
              <a:t>লরেঞ্জ</a:t>
            </a:r>
            <a:r>
              <a:rPr lang="en-US" sz="4000" dirty="0" smtClean="0"/>
              <a:t> </a:t>
            </a:r>
            <a:r>
              <a:rPr lang="en-US" sz="4000" dirty="0" err="1" smtClean="0"/>
              <a:t>বল</a:t>
            </a:r>
            <a:r>
              <a:rPr lang="en-US" sz="4000" dirty="0"/>
              <a:t> </a:t>
            </a:r>
            <a:r>
              <a:rPr lang="en-US" sz="4000" dirty="0" smtClean="0"/>
              <a:t> </a:t>
            </a:r>
            <a:r>
              <a:rPr lang="en-US" sz="4000" dirty="0" err="1" smtClean="0"/>
              <a:t>কি</a:t>
            </a:r>
            <a:r>
              <a:rPr lang="en-US" sz="4000" dirty="0" smtClean="0"/>
              <a:t> ?</a:t>
            </a:r>
          </a:p>
          <a:p>
            <a:pPr marL="0" indent="0">
              <a:buNone/>
            </a:pPr>
            <a:r>
              <a:rPr lang="en-US" sz="4000" dirty="0" smtClean="0"/>
              <a:t>*</a:t>
            </a:r>
            <a:r>
              <a:rPr lang="en-US" sz="4000" dirty="0" err="1" smtClean="0"/>
              <a:t>অ্যাম্পিয়ার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বলে</a:t>
            </a:r>
            <a:r>
              <a:rPr lang="en-US" sz="4000" dirty="0" smtClean="0"/>
              <a:t> ?</a:t>
            </a:r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4375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54" y="0"/>
            <a:ext cx="11582400" cy="838200"/>
          </a:xfrm>
        </p:spPr>
        <p:txBody>
          <a:bodyPr>
            <a:no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নিচের চিত্রগুলো লক্ষ্য কর </a:t>
            </a:r>
            <a:endParaRPr lang="en-SG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38" y="1195754"/>
            <a:ext cx="11254151" cy="5251937"/>
          </a:xfrm>
        </p:spPr>
      </p:pic>
    </p:spTree>
    <p:extLst>
      <p:ext uri="{BB962C8B-B14F-4D97-AF65-F5344CB8AC3E}">
        <p14:creationId xmlns:p14="http://schemas.microsoft.com/office/powerpoint/2010/main" val="306723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08" y="0"/>
            <a:ext cx="11582400" cy="838200"/>
          </a:xfrm>
        </p:spPr>
        <p:txBody>
          <a:bodyPr>
            <a:no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SG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954" y="1155579"/>
            <a:ext cx="12063046" cy="4525963"/>
          </a:xfrm>
        </p:spPr>
        <p:txBody>
          <a:bodyPr/>
          <a:lstStyle/>
          <a:p>
            <a:r>
              <a:rPr lang="bn-IN" dirty="0"/>
              <a:t>চৌম্বকক্ষেত্রে স্থাপিত তড়িতবাহী কুন্ডলীর উপর ক্রিয়াশীল বল ও টর্ক</a:t>
            </a:r>
            <a:r>
              <a:rPr lang="bn-IN" dirty="0" smtClean="0"/>
              <a:t>।</a:t>
            </a:r>
            <a:endParaRPr lang="en-US" dirty="0" smtClean="0"/>
          </a:p>
          <a:p>
            <a:r>
              <a:rPr lang="en-US" dirty="0" err="1" smtClean="0"/>
              <a:t>কক্ষপথে</a:t>
            </a:r>
            <a:r>
              <a:rPr lang="en-US" dirty="0" smtClean="0"/>
              <a:t> </a:t>
            </a:r>
            <a:r>
              <a:rPr lang="en-US" dirty="0" err="1" smtClean="0"/>
              <a:t>ঘূর্ণায়মান</a:t>
            </a:r>
            <a:r>
              <a:rPr lang="en-US" dirty="0" smtClean="0"/>
              <a:t> </a:t>
            </a:r>
            <a:r>
              <a:rPr lang="en-US" dirty="0" err="1" smtClean="0"/>
              <a:t>ইলেক্ট্রন</a:t>
            </a:r>
            <a:r>
              <a:rPr lang="en-US" dirty="0" smtClean="0"/>
              <a:t> ও </a:t>
            </a:r>
            <a:r>
              <a:rPr lang="en-US" dirty="0" err="1" smtClean="0"/>
              <a:t>চৌম্বক</a:t>
            </a:r>
            <a:r>
              <a:rPr lang="en-US" dirty="0" smtClean="0"/>
              <a:t> </a:t>
            </a:r>
            <a:r>
              <a:rPr lang="en-US" dirty="0" err="1" smtClean="0"/>
              <a:t>ক্ষেত্র</a:t>
            </a:r>
            <a:r>
              <a:rPr lang="en-US" dirty="0" smtClean="0"/>
              <a:t> ।</a:t>
            </a:r>
          </a:p>
          <a:p>
            <a:r>
              <a:rPr lang="en-US" dirty="0" err="1" smtClean="0"/>
              <a:t>ইলেক্ট্রন</a:t>
            </a:r>
            <a:r>
              <a:rPr lang="en-US" dirty="0" smtClean="0"/>
              <a:t> </a:t>
            </a:r>
            <a:r>
              <a:rPr lang="en-US" dirty="0" err="1" smtClean="0"/>
              <a:t>স্পিন</a:t>
            </a:r>
            <a:r>
              <a:rPr lang="en-US" dirty="0" smtClean="0"/>
              <a:t> ও </a:t>
            </a:r>
            <a:r>
              <a:rPr lang="en-US" dirty="0" err="1" smtClean="0"/>
              <a:t>চৌম্বক</a:t>
            </a:r>
            <a:r>
              <a:rPr lang="en-US" dirty="0" smtClean="0"/>
              <a:t> </a:t>
            </a:r>
            <a:r>
              <a:rPr lang="en-US" dirty="0" err="1" smtClean="0"/>
              <a:t>ক্ষেত্র</a:t>
            </a:r>
            <a:r>
              <a:rPr lang="en-US" dirty="0" smtClean="0"/>
              <a:t> । </a:t>
            </a:r>
            <a:r>
              <a:rPr lang="bn-IN" dirty="0" smtClean="0"/>
              <a:t>  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02478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892" y="0"/>
            <a:ext cx="11582400" cy="838200"/>
          </a:xfrm>
        </p:spPr>
        <p:txBody>
          <a:bodyPr>
            <a:no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শিখন ফল </a:t>
            </a:r>
            <a:endParaRPr lang="en-SG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দ্বন্দ্ব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 ।</a:t>
            </a:r>
          </a:p>
          <a:p>
            <a:r>
              <a:rPr lang="en-US" dirty="0" err="1" smtClean="0"/>
              <a:t>টর্ক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 । </a:t>
            </a:r>
          </a:p>
          <a:p>
            <a:r>
              <a:rPr lang="en-US" dirty="0" err="1" smtClean="0"/>
              <a:t>চৌম্বক</a:t>
            </a:r>
            <a:r>
              <a:rPr lang="en-US" dirty="0" smtClean="0"/>
              <a:t> </a:t>
            </a:r>
            <a:r>
              <a:rPr lang="en-US" dirty="0" err="1" smtClean="0"/>
              <a:t>মোমেন্ট</a:t>
            </a:r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 । 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79334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08" y="0"/>
            <a:ext cx="12086491" cy="1172308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চৌম্বকক্ষেত্রে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স্থাপিত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তড়িতবাহী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কুন্ডলীর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উপর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ক্রিয়াশীল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বল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ও </a:t>
            </a:r>
            <a:r>
              <a:rPr lang="en-US" sz="32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টর্ক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। </a:t>
            </a:r>
            <a:endParaRPr lang="en-US" sz="32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Electric motor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2308" y="1172308"/>
            <a:ext cx="9694130" cy="4907817"/>
          </a:xfrm>
        </p:spPr>
      </p:pic>
    </p:spTree>
    <p:extLst>
      <p:ext uri="{BB962C8B-B14F-4D97-AF65-F5344CB8AC3E}">
        <p14:creationId xmlns:p14="http://schemas.microsoft.com/office/powerpoint/2010/main" val="193226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7939" y="211016"/>
            <a:ext cx="4208584" cy="510808"/>
          </a:xfrm>
        </p:spPr>
        <p:txBody>
          <a:bodyPr>
            <a:no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রাশিমালাঃ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7231" y="1119553"/>
                <a:ext cx="11998201" cy="6113585"/>
              </a:xfrm>
            </p:spPr>
            <p:txBody>
              <a:bodyPr anchor="t"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sz="45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চৌম্বকক্ষেত্রের </a:t>
                </a:r>
                <a:r>
                  <a:rPr lang="en-US" sz="45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সাথে</a:t>
                </a:r>
                <a:r>
                  <a:rPr lang="en-US" sz="45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5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সমান্তরালে</a:t>
                </a:r>
                <a:r>
                  <a:rPr lang="en-US" sz="45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5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থাকা</a:t>
                </a:r>
                <a:r>
                  <a:rPr lang="en-US" sz="45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5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বাহু</a:t>
                </a:r>
                <a:r>
                  <a:rPr lang="en-US" sz="45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5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বরাবর</a:t>
                </a:r>
                <a:r>
                  <a:rPr lang="en-US" sz="45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5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ক্রিয়াশীল</a:t>
                </a:r>
                <a:r>
                  <a:rPr lang="en-US" sz="45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5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চৌম্বক</a:t>
                </a:r>
                <a:r>
                  <a:rPr lang="en-US" sz="45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5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বল</a:t>
                </a:r>
                <a:r>
                  <a:rPr lang="en-US" sz="45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5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শূন্য।এখানে</a:t>
                </a:r>
                <a:r>
                  <a:rPr lang="en-US" sz="45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45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45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45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en-US" sz="45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তাই</a:t>
                </a:r>
                <a:endParaRPr lang="en-US" sz="45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en-US" sz="4500" dirty="0">
                    <a:solidFill>
                      <a:srgbClr val="FF0000"/>
                    </a:solidFill>
                  </a:rPr>
                  <a:t> </a:t>
                </a:r>
                <a:r>
                  <a:rPr lang="en-US" sz="4500" dirty="0" smtClean="0">
                    <a:solidFill>
                      <a:srgbClr val="FF0000"/>
                    </a:solidFill>
                  </a:rPr>
                  <a:t>                                    F= </a:t>
                </a:r>
                <a14:m>
                  <m:oMath xmlns:m="http://schemas.openxmlformats.org/officeDocument/2006/math">
                    <m:r>
                      <a:rPr lang="en-US" sz="4500" i="1">
                        <a:solidFill>
                          <a:srgbClr val="FF0000"/>
                        </a:solidFill>
                        <a:latin typeface="Cambria Math"/>
                      </a:rPr>
                      <m:t>𝑖𝑙𝐵𝑠𝑖𝑛</m:t>
                    </m:r>
                  </m:oMath>
                </a14:m>
                <a:r>
                  <a:rPr lang="en-US" sz="4500" dirty="0" smtClean="0">
                    <a:solidFill>
                      <a:srgbClr val="FF0000"/>
                    </a:solidFill>
                  </a:rPr>
                  <a:t>0  = 0 </a:t>
                </a:r>
              </a:p>
              <a:p>
                <a:pPr marL="0" indent="0">
                  <a:buNone/>
                </a:pPr>
                <a:r>
                  <a:rPr lang="en-US" sz="45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অপর</a:t>
                </a:r>
                <a:r>
                  <a:rPr lang="en-US" sz="45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5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দুই</a:t>
                </a:r>
                <a:r>
                  <a:rPr lang="en-US" sz="45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5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বাহু</a:t>
                </a:r>
                <a:r>
                  <a:rPr lang="en-US" sz="45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5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চৌম্বক</a:t>
                </a:r>
                <a:r>
                  <a:rPr lang="en-US" sz="45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5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ক্ষেত্রের</a:t>
                </a:r>
                <a:r>
                  <a:rPr lang="en-US" sz="45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5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সাথে</a:t>
                </a:r>
                <a:r>
                  <a:rPr lang="en-US" sz="45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5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লম্বভাবে</a:t>
                </a:r>
                <a:r>
                  <a:rPr lang="en-US" sz="45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5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থাকায়</a:t>
                </a:r>
                <a:r>
                  <a:rPr lang="en-US" sz="45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5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ক্রিয়াশীল</a:t>
                </a:r>
                <a:r>
                  <a:rPr lang="en-US" sz="45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5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বল</a:t>
                </a:r>
                <a:r>
                  <a:rPr lang="en-US" sz="45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,              </a:t>
                </a:r>
              </a:p>
              <a:p>
                <a:pPr marL="0" indent="0">
                  <a:buNone/>
                </a:pPr>
                <a:r>
                  <a:rPr lang="en-US" sz="45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5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4500" b="0" i="1" smtClean="0">
                        <a:solidFill>
                          <a:srgbClr val="FF0000"/>
                        </a:solidFill>
                        <a:latin typeface="Cambria Math"/>
                      </a:rPr>
                      <m:t>𝐹</m:t>
                    </m:r>
                    <m:r>
                      <a:rPr lang="en-US" sz="45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500" b="0" i="1" smtClean="0">
                        <a:solidFill>
                          <a:srgbClr val="FF0000"/>
                        </a:solidFill>
                        <a:latin typeface="Cambria Math"/>
                      </a:rPr>
                      <m:t>𝑖𝑙𝐵𝑠𝑖𝑛</m:t>
                    </m:r>
                    <m:sSup>
                      <m:sSupPr>
                        <m:ctrlPr>
                          <a:rPr lang="en-US" sz="45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5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90</m:t>
                        </m:r>
                      </m:e>
                      <m:sup>
                        <m:r>
                          <a:rPr lang="en-US" sz="45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sz="45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en-US" sz="45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45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45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0" i="1" smtClean="0">
                        <a:solidFill>
                          <a:srgbClr val="FF0000"/>
                        </a:solidFill>
                        <a:latin typeface="Cambria Math"/>
                      </a:rPr>
                      <m:t>𝐹</m:t>
                    </m:r>
                    <m:r>
                      <a:rPr lang="en-US" sz="45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500" b="0" i="1" smtClean="0">
                        <a:solidFill>
                          <a:srgbClr val="FF0000"/>
                        </a:solidFill>
                        <a:latin typeface="Cambria Math"/>
                      </a:rPr>
                      <m:t>𝑖𝑙𝐵</m:t>
                    </m:r>
                  </m:oMath>
                </a14:m>
                <a:r>
                  <a:rPr lang="en-US" sz="45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………………….</a:t>
                </a:r>
                <a:r>
                  <a:rPr lang="en-US" sz="45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i</a:t>
                </a:r>
                <a:endParaRPr lang="en-US" sz="45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en-US" sz="45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বলদ্বয়</a:t>
                </a:r>
                <a:r>
                  <a:rPr lang="en-US" sz="45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5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সমান</a:t>
                </a:r>
                <a:r>
                  <a:rPr lang="en-US" sz="45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en-US" sz="45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সমান্তরাল</a:t>
                </a:r>
                <a:r>
                  <a:rPr lang="en-US" sz="45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45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বিপরীতমুখী</a:t>
                </a:r>
                <a:r>
                  <a:rPr lang="en-US" sz="45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45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বলে</a:t>
                </a:r>
                <a:r>
                  <a:rPr lang="en-US" sz="45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5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দ্বন্দের</a:t>
                </a:r>
                <a:r>
                  <a:rPr lang="en-US" sz="45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5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সৃস্টি</a:t>
                </a:r>
                <a:r>
                  <a:rPr lang="en-US" sz="45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5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45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en-US" sz="45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এই</a:t>
                </a:r>
                <a:r>
                  <a:rPr lang="en-US" sz="45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5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দ্বন্দের</a:t>
                </a:r>
                <a:r>
                  <a:rPr lang="en-US" sz="45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5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মোমেন্ট</a:t>
                </a:r>
                <a:r>
                  <a:rPr lang="en-US" sz="45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5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কেই</a:t>
                </a:r>
                <a:r>
                  <a:rPr lang="en-US" sz="45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5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টর্ক</a:t>
                </a:r>
                <a:r>
                  <a:rPr lang="en-US" sz="45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5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বলে</a:t>
                </a:r>
                <a:r>
                  <a:rPr lang="en-US" sz="45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।</a:t>
                </a:r>
                <a:r>
                  <a:rPr lang="en-US" sz="45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টর্ক</a:t>
                </a:r>
                <a:r>
                  <a:rPr lang="en-US" sz="45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45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5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en-US" sz="45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45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বল</a:t>
                </a:r>
                <a:r>
                  <a:rPr lang="en-US" sz="45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× </a:t>
                </a:r>
                <a:r>
                  <a:rPr lang="en-US" sz="45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বলদ্বয়ের</a:t>
                </a:r>
                <a:r>
                  <a:rPr lang="en-US" sz="45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5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মধ্যবর্তী</a:t>
                </a:r>
                <a:r>
                  <a:rPr lang="en-US" sz="45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45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লম্ব</a:t>
                </a:r>
                <a:r>
                  <a:rPr lang="en-US" sz="45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5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দূরত্ব</a:t>
                </a:r>
                <a:r>
                  <a:rPr lang="en-US" sz="45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9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900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                               = </a:t>
                </a:r>
                <a:r>
                  <a:rPr lang="en-US" sz="29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F </a:t>
                </a:r>
                <a:r>
                  <a:rPr lang="en-US" sz="2900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× b</a:t>
                </a:r>
              </a:p>
              <a:p>
                <a:pPr marL="0" indent="0">
                  <a:buNone/>
                </a:pPr>
                <a:r>
                  <a:rPr lang="en-US" sz="29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900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                               = </a:t>
                </a:r>
                <a:r>
                  <a:rPr lang="en-US" sz="2900" dirty="0" err="1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ilB</a:t>
                </a:r>
                <a:r>
                  <a:rPr lang="en-US" sz="2900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× b</a:t>
                </a:r>
              </a:p>
              <a:p>
                <a:pPr marL="0" indent="0">
                  <a:buNone/>
                </a:pPr>
                <a:r>
                  <a:rPr lang="en-US" sz="29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900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                               =</a:t>
                </a:r>
                <a:r>
                  <a:rPr lang="en-US" sz="2900" dirty="0" err="1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ABi</a:t>
                </a:r>
                <a:r>
                  <a:rPr lang="en-US" sz="2900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× N ( N = </a:t>
                </a:r>
                <a:r>
                  <a:rPr lang="en-US" sz="2900" dirty="0" err="1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পাক</a:t>
                </a:r>
                <a:r>
                  <a:rPr lang="en-US" sz="2900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900" dirty="0" err="1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সংখ্যা</a:t>
                </a:r>
                <a:r>
                  <a:rPr lang="en-US" sz="2900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)  </a:t>
                </a:r>
              </a:p>
              <a:p>
                <a:pPr marL="0" indent="0">
                  <a:buNone/>
                </a:pPr>
                <a:r>
                  <a:rPr lang="en-US" sz="2900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                                =B </a:t>
                </a:r>
                <a:r>
                  <a:rPr lang="en-US" sz="2900" dirty="0" err="1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iAN</a:t>
                </a:r>
                <a:r>
                  <a:rPr lang="en-US" sz="2900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9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900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                               =BM   (</a:t>
                </a:r>
                <a:r>
                  <a:rPr lang="en-US" sz="2900" dirty="0" err="1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iAN</a:t>
                </a:r>
                <a:r>
                  <a:rPr lang="en-US" sz="2900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=M, M= </a:t>
                </a:r>
                <a:r>
                  <a:rPr lang="en-US" sz="2900" dirty="0" err="1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চৌম্বক</a:t>
                </a:r>
                <a:r>
                  <a:rPr lang="en-US" sz="2900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900" dirty="0" err="1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ভ্রামক</a:t>
                </a:r>
                <a:r>
                  <a:rPr lang="en-US" sz="2900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900" dirty="0" err="1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বলে</a:t>
                </a:r>
                <a:r>
                  <a:rPr lang="en-US" sz="2900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sz="29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900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                               =</a:t>
                </a:r>
                <a:r>
                  <a:rPr lang="en-US" sz="2900" dirty="0" err="1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BMsin</a:t>
                </a:r>
                <a14:m>
                  <m:oMath xmlns:m="http://schemas.openxmlformats.org/officeDocument/2006/math">
                    <m:r>
                      <a:rPr lang="en-US" sz="29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900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 (</a:t>
                </a:r>
                <a:r>
                  <a:rPr lang="en-US" sz="2900" dirty="0" err="1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মধ্যবর্তী</a:t>
                </a:r>
                <a:r>
                  <a:rPr lang="en-US" sz="2900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900" dirty="0" err="1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কোণ</a:t>
                </a:r>
                <a:r>
                  <a:rPr lang="en-US" sz="2900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9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90</m:t>
                        </m:r>
                      </m:e>
                      <m:sup>
                        <m:r>
                          <a:rPr lang="en-US" sz="29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900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900" dirty="0" err="1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না</a:t>
                </a:r>
                <a:r>
                  <a:rPr lang="en-US" sz="2900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900" dirty="0" err="1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হলে</a:t>
                </a:r>
                <a:r>
                  <a:rPr lang="en-US" sz="2900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sz="29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900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                  </a:t>
                </a:r>
                <a:r>
                  <a:rPr lang="en-US" sz="2900" dirty="0" err="1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বা</a:t>
                </a:r>
                <a:r>
                  <a:rPr lang="en-US" sz="2900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   </a:t>
                </a:r>
                <a:r>
                  <a:rPr lang="en-US" sz="29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𝜏   </a:t>
                </a:r>
                <a:r>
                  <a:rPr lang="en-US" sz="2900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=B × M ……………2  </a:t>
                </a:r>
              </a:p>
              <a:p>
                <a:pPr marL="0" indent="0">
                  <a:buNone/>
                </a:pPr>
                <a:endParaRPr lang="bn-BD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231" y="1119553"/>
                <a:ext cx="11998201" cy="6113585"/>
              </a:xfrm>
              <a:blipFill rotWithShape="1">
                <a:blip r:embed="rId2"/>
                <a:stretch>
                  <a:fillRect l="-1220" t="-2193" r="-116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9611365" y="1400851"/>
            <a:ext cx="2504067" cy="2198134"/>
            <a:chOff x="9460523" y="1503456"/>
            <a:chExt cx="2654910" cy="2198134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0128738" y="1887415"/>
              <a:ext cx="1336431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1465169" y="1887415"/>
              <a:ext cx="0" cy="162950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10128738" y="3516923"/>
              <a:ext cx="1336431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10128738" y="1887415"/>
              <a:ext cx="0" cy="162950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1465169" y="2702169"/>
              <a:ext cx="457200" cy="4572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1465169" y="2702169"/>
              <a:ext cx="55098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9659815" y="2344615"/>
              <a:ext cx="468923" cy="35755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0036372" y="1503456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dirty="0" smtClean="0"/>
                <a:t>P</a:t>
              </a:r>
              <a:endParaRPr lang="en-SG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642904" y="1503456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dirty="0" smtClean="0"/>
                <a:t>b</a:t>
              </a:r>
              <a:endParaRPr lang="en-SG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1372803" y="1503456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dirty="0" smtClean="0"/>
                <a:t>Q</a:t>
              </a:r>
              <a:endParaRPr lang="en-SG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894276" y="3332258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dirty="0" smtClean="0"/>
                <a:t>S</a:t>
              </a:r>
              <a:endParaRPr lang="en-SG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479408" y="333225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dirty="0" smtClean="0"/>
                <a:t>R</a:t>
              </a:r>
              <a:endParaRPr lang="en-SG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479408" y="2130586"/>
              <a:ext cx="242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dirty="0" smtClean="0"/>
                <a:t>I</a:t>
              </a:r>
              <a:endParaRPr lang="en-SG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944006" y="2130586"/>
              <a:ext cx="242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dirty="0" smtClean="0"/>
                <a:t>I</a:t>
              </a:r>
              <a:endParaRPr lang="en-SG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141113" y="2315252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dirty="0" smtClean="0"/>
                <a:t>a</a:t>
              </a:r>
              <a:endParaRPr lang="en-SG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721782" y="2315252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dirty="0" smtClean="0"/>
                <a:t>B</a:t>
              </a:r>
              <a:endParaRPr lang="en-SG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460523" y="213058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dirty="0" smtClean="0"/>
                <a:t>F</a:t>
              </a:r>
              <a:endParaRPr lang="en-SG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813747" y="296292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dirty="0" smtClean="0"/>
                <a:t>F</a:t>
              </a:r>
              <a:endParaRPr lang="en-SG" dirty="0"/>
            </a:p>
          </p:txBody>
        </p:sp>
      </p:grpSp>
    </p:spTree>
    <p:extLst>
      <p:ext uri="{BB962C8B-B14F-4D97-AF65-F5344CB8AC3E}">
        <p14:creationId xmlns:p14="http://schemas.microsoft.com/office/powerpoint/2010/main" val="40615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1085</TotalTime>
  <Words>774</Words>
  <Application>Microsoft Office PowerPoint</Application>
  <PresentationFormat>Custom</PresentationFormat>
  <Paragraphs>121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Trek</vt:lpstr>
      <vt:lpstr>PowerPoint Presentation</vt:lpstr>
      <vt:lpstr>শিক্ষক পরিচিতি </vt:lpstr>
      <vt:lpstr>পাঠ পরিচিতি </vt:lpstr>
      <vt:lpstr>পূর্ব জ্ঞান  </vt:lpstr>
      <vt:lpstr> নিচের চিত্রগুলো লক্ষ্য কর </vt:lpstr>
      <vt:lpstr>আজকের পাঠ </vt:lpstr>
      <vt:lpstr>শিখন ফল </vt:lpstr>
      <vt:lpstr>চৌম্বকক্ষেত্রে স্থাপিত তড়িতবাহী কুন্ডলীর উপর ক্রিয়াশীল বল ও টর্ক। </vt:lpstr>
      <vt:lpstr>রাশিমালাঃ </vt:lpstr>
      <vt:lpstr>PowerPoint Presentation</vt:lpstr>
      <vt:lpstr>একক কাজ </vt:lpstr>
      <vt:lpstr>গাণিতিক সমস্যা ও সমাধান</vt:lpstr>
      <vt:lpstr>দলীয় কাজ </vt:lpstr>
      <vt:lpstr>PowerPoint Presentation</vt:lpstr>
      <vt:lpstr>সমাধান-২ </vt:lpstr>
      <vt:lpstr>মূল্যায়ন </vt:lpstr>
      <vt:lpstr>বাড়ির কাজ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HP</cp:lastModifiedBy>
  <cp:revision>206</cp:revision>
  <dcterms:created xsi:type="dcterms:W3CDTF">2016-08-22T06:42:12Z</dcterms:created>
  <dcterms:modified xsi:type="dcterms:W3CDTF">2020-10-14T12:17:50Z</dcterms:modified>
</cp:coreProperties>
</file>