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7" r:id="rId2"/>
    <p:sldId id="338" r:id="rId3"/>
    <p:sldId id="336" r:id="rId4"/>
    <p:sldId id="335" r:id="rId5"/>
    <p:sldId id="346" r:id="rId6"/>
    <p:sldId id="345" r:id="rId7"/>
    <p:sldId id="331" r:id="rId8"/>
    <p:sldId id="332" r:id="rId9"/>
    <p:sldId id="333" r:id="rId10"/>
    <p:sldId id="340" r:id="rId11"/>
    <p:sldId id="296" r:id="rId12"/>
    <p:sldId id="291" r:id="rId13"/>
    <p:sldId id="307" r:id="rId14"/>
    <p:sldId id="343" r:id="rId15"/>
    <p:sldId id="316" r:id="rId16"/>
    <p:sldId id="319" r:id="rId17"/>
    <p:sldId id="328" r:id="rId18"/>
    <p:sldId id="327" r:id="rId19"/>
    <p:sldId id="320" r:id="rId20"/>
    <p:sldId id="350" r:id="rId21"/>
    <p:sldId id="341" r:id="rId22"/>
    <p:sldId id="321" r:id="rId23"/>
    <p:sldId id="342" r:id="rId24"/>
    <p:sldId id="324" r:id="rId25"/>
    <p:sldId id="325" r:id="rId26"/>
    <p:sldId id="348" r:id="rId27"/>
    <p:sldId id="349" r:id="rId28"/>
    <p:sldId id="337" r:id="rId29"/>
  </p:sldIdLst>
  <p:sldSz cx="9144000" cy="5143500" type="screen16x9"/>
  <p:notesSz cx="6858000" cy="9144000"/>
  <p:defaultTextStyle>
    <a:defPPr>
      <a:defRPr lang="en-U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146" autoAdjust="0"/>
  </p:normalViewPr>
  <p:slideViewPr>
    <p:cSldViewPr>
      <p:cViewPr>
        <p:scale>
          <a:sx n="70" d="100"/>
          <a:sy n="70" d="100"/>
        </p:scale>
        <p:origin x="-1350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3E5B-0E59-430B-B03C-881C8182A29A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8BA5-8EA3-4D5E-BC7B-EF85F962D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347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Advance to suspension.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mmarbd.com/en-grammar/adjectiv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jecti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38151"/>
            <a:ext cx="8458200" cy="326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314450"/>
            <a:ext cx="7543800" cy="218321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Can you guess what are we going to discuss today?</a:t>
            </a:r>
          </a:p>
        </p:txBody>
      </p:sp>
    </p:spTree>
    <p:extLst>
      <p:ext uri="{BB962C8B-B14F-4D97-AF65-F5344CB8AC3E}">
        <p14:creationId xmlns:p14="http://schemas.microsoft.com/office/powerpoint/2010/main" xmlns="" val="31898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028950"/>
            <a:ext cx="5334000" cy="1447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Adjective 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6750"/>
            <a:ext cx="1580725" cy="31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small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3275" y="1809750"/>
            <a:ext cx="1580725" cy="31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big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2647950"/>
            <a:ext cx="1580725" cy="31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4400550"/>
            <a:ext cx="1128020" cy="31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active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8146" y="841178"/>
            <a:ext cx="3962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0"/>
            <a:ext cx="6453624" cy="24955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lesson is-</a:t>
            </a:r>
            <a:endParaRPr lang="en-US" sz="5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366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469" y="1592208"/>
            <a:ext cx="7697932" cy="22467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142" indent="-457142">
              <a:buFont typeface="Arial" charset="0"/>
              <a:buChar char="•"/>
            </a:pPr>
            <a:r>
              <a:rPr lang="en-US" sz="2800" dirty="0" smtClean="0"/>
              <a:t>Learn the </a:t>
            </a:r>
            <a:r>
              <a:rPr lang="en-US" sz="2800" dirty="0" err="1" smtClean="0"/>
              <a:t>defination</a:t>
            </a:r>
            <a:r>
              <a:rPr lang="en-US" sz="2800" dirty="0" smtClean="0"/>
              <a:t> of adjectives.</a:t>
            </a:r>
          </a:p>
          <a:p>
            <a:pPr marL="457142" indent="-457142">
              <a:buFont typeface="Arial" charset="0"/>
              <a:buChar char="•"/>
            </a:pPr>
            <a:r>
              <a:rPr lang="en-US" sz="2800" dirty="0" smtClean="0"/>
              <a:t>identify </a:t>
            </a:r>
            <a:r>
              <a:rPr lang="en-US" sz="2800" dirty="0"/>
              <a:t>adjectives</a:t>
            </a:r>
            <a:r>
              <a:rPr lang="en-US" sz="2800" dirty="0" smtClean="0"/>
              <a:t>.</a:t>
            </a:r>
          </a:p>
          <a:p>
            <a:pPr marL="457142" indent="-457142">
              <a:buFont typeface="Arial" charset="0"/>
              <a:buChar char="•"/>
            </a:pPr>
            <a:r>
              <a:rPr lang="en-US" sz="2800" dirty="0" smtClean="0"/>
              <a:t>Classify adjectives.</a:t>
            </a:r>
          </a:p>
          <a:p>
            <a:pPr marL="457142" indent="-457142">
              <a:buFont typeface="Arial" charset="0"/>
              <a:buChar char="•"/>
            </a:pPr>
            <a:r>
              <a:rPr lang="en-US" sz="2800" dirty="0" smtClean="0"/>
              <a:t>Use adjectives.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6" y="704423"/>
            <a:ext cx="7100455" cy="5847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dirty="0" smtClean="0"/>
              <a:t>LEARNING OUTCOMES </a:t>
            </a:r>
            <a:r>
              <a:rPr lang="en-US" sz="3200" b="1" dirty="0"/>
              <a:t>OF THE LESSON</a:t>
            </a:r>
          </a:p>
        </p:txBody>
      </p:sp>
    </p:spTree>
    <p:extLst>
      <p:ext uri="{BB962C8B-B14F-4D97-AF65-F5344CB8AC3E}">
        <p14:creationId xmlns="" xmlns:p14="http://schemas.microsoft.com/office/powerpoint/2010/main" val="3555152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90550"/>
            <a:ext cx="7086599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en-US" sz="4000" b="1" i="1" dirty="0">
                <a:solidFill>
                  <a:schemeClr val="tx1"/>
                </a:solidFill>
              </a:rPr>
              <a:t>A</a:t>
            </a:r>
            <a:r>
              <a:rPr lang="en-US" sz="4000" b="1" i="1" dirty="0" smtClean="0">
                <a:solidFill>
                  <a:schemeClr val="tx1"/>
                </a:solidFill>
              </a:rPr>
              <a:t>djective</a:t>
            </a:r>
            <a:r>
              <a:rPr lang="en-US" sz="4000" b="1" dirty="0" smtClean="0">
                <a:solidFill>
                  <a:schemeClr val="tx1"/>
                </a:solidFill>
              </a:rPr>
              <a:t> is </a:t>
            </a:r>
            <a:r>
              <a:rPr lang="en-US" sz="4000" b="1" dirty="0">
                <a:solidFill>
                  <a:schemeClr val="tx1"/>
                </a:solidFill>
              </a:rPr>
              <a:t>a word that describes or clarifies a noun.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009900"/>
            <a:ext cx="822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en-US" sz="3600" b="1" i="1" dirty="0">
                <a:solidFill>
                  <a:srgbClr val="0070C0"/>
                </a:solidFill>
              </a:rPr>
              <a:t>Adjectives</a:t>
            </a:r>
            <a:r>
              <a:rPr lang="en-US" sz="3600" b="1" dirty="0">
                <a:solidFill>
                  <a:srgbClr val="0070C0"/>
                </a:solidFill>
              </a:rPr>
              <a:t> describe nouns by giving </a:t>
            </a:r>
            <a:r>
              <a:rPr lang="en-US" sz="3600" b="1" dirty="0" smtClean="0">
                <a:solidFill>
                  <a:srgbClr val="0070C0"/>
                </a:solidFill>
              </a:rPr>
              <a:t>some information </a:t>
            </a:r>
            <a:r>
              <a:rPr lang="en-US" sz="3600" b="1" dirty="0">
                <a:solidFill>
                  <a:srgbClr val="0070C0"/>
                </a:solidFill>
              </a:rPr>
              <a:t>about its size, shape, age, color, origin, material or number (quality </a:t>
            </a:r>
            <a:r>
              <a:rPr lang="en-US" sz="3600" b="1" dirty="0" smtClean="0">
                <a:solidFill>
                  <a:srgbClr val="0070C0"/>
                </a:solidFill>
              </a:rPr>
              <a:t>or </a:t>
            </a:r>
            <a:r>
              <a:rPr lang="en-US" sz="3600" b="1" dirty="0">
                <a:solidFill>
                  <a:srgbClr val="0070C0"/>
                </a:solidFill>
              </a:rPr>
              <a:t>number).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81"/>
          <a:stretch/>
        </p:blipFill>
        <p:spPr>
          <a:xfrm>
            <a:off x="304800" y="0"/>
            <a:ext cx="2209800" cy="2876550"/>
          </a:xfrm>
          <a:prstGeom prst="rect">
            <a:avLst/>
          </a:prstGeom>
          <a:ln>
            <a:noFill/>
          </a:ln>
        </p:spPr>
      </p:pic>
      <p:sp>
        <p:nvSpPr>
          <p:cNvPr id="11" name="Rectangular Callout 10"/>
          <p:cNvSpPr/>
          <p:nvPr/>
        </p:nvSpPr>
        <p:spPr>
          <a:xfrm>
            <a:off x="1524000" y="0"/>
            <a:ext cx="6324595" cy="742950"/>
          </a:xfrm>
          <a:prstGeom prst="wedgeRectCallout">
            <a:avLst>
              <a:gd name="adj1" fmla="val -40836"/>
              <a:gd name="adj2" fmla="val 10178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What is </a:t>
            </a:r>
            <a:r>
              <a:rPr lang="en-US" sz="3600" b="1" dirty="0" smtClean="0">
                <a:solidFill>
                  <a:srgbClr val="FF0000"/>
                </a:solidFill>
              </a:rPr>
              <a:t>adjective?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712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13" y="895350"/>
            <a:ext cx="2645713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…………bag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940" y="900165"/>
            <a:ext cx="2827268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…………bag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9477" y="895350"/>
            <a:ext cx="3112129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…………pencils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05046"/>
            <a:ext cx="2741321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…………pens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1918" y="2247898"/>
            <a:ext cx="2535887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………..box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305048"/>
            <a:ext cx="2668098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………..box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761" y="799668"/>
            <a:ext cx="1136241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blue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781050"/>
            <a:ext cx="1611538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green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7795" y="799668"/>
            <a:ext cx="1106011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two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494" y="2209366"/>
            <a:ext cx="1355106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three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414" y="2152216"/>
            <a:ext cx="1305386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small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2301" y="2190748"/>
            <a:ext cx="1351105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big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133350"/>
            <a:ext cx="6007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Uses of adjectives in blanks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486150"/>
            <a:ext cx="2645713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…………boy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2980" y="3594089"/>
            <a:ext cx="2645713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…………boy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8693" y="3600452"/>
            <a:ext cx="2645713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…………boy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409950"/>
            <a:ext cx="1611538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tall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6494" y="3504770"/>
            <a:ext cx="1355106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short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97501" y="3504770"/>
            <a:ext cx="1351105" cy="58477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fat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4400550"/>
            <a:ext cx="2895600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…………students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6" y="4400550"/>
            <a:ext cx="2688287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...…………girls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68075" y="4400550"/>
            <a:ext cx="3799726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……….…….classroom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1" y="4304869"/>
            <a:ext cx="1650194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1" y="4304869"/>
            <a:ext cx="1808252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6400" y="4293886"/>
            <a:ext cx="2057400" cy="5232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decorative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200150"/>
            <a:ext cx="7772400" cy="317008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sz="4000" b="1" dirty="0" smtClean="0"/>
              <a:t>It's a</a:t>
            </a:r>
            <a:r>
              <a:rPr lang="en-US" sz="4000" b="1" dirty="0" smtClean="0">
                <a:solidFill>
                  <a:srgbClr val="FF0000"/>
                </a:solidFill>
              </a:rPr>
              <a:t> big </a:t>
            </a:r>
            <a:r>
              <a:rPr lang="en-US" sz="4000" b="1" dirty="0" smtClean="0"/>
              <a:t>table. (size)</a:t>
            </a:r>
          </a:p>
          <a:p>
            <a:r>
              <a:rPr lang="en-US" sz="4000" b="1" dirty="0" smtClean="0"/>
              <a:t>It's a </a:t>
            </a:r>
            <a:r>
              <a:rPr lang="en-US" sz="4000" b="1" dirty="0" smtClean="0">
                <a:solidFill>
                  <a:srgbClr val="FF0000"/>
                </a:solidFill>
              </a:rPr>
              <a:t>round</a:t>
            </a:r>
            <a:r>
              <a:rPr lang="en-US" sz="4000" b="1" dirty="0" smtClean="0"/>
              <a:t> table. (shape)</a:t>
            </a:r>
          </a:p>
          <a:p>
            <a:r>
              <a:rPr lang="en-US" sz="4000" b="1" dirty="0" smtClean="0"/>
              <a:t>It's an </a:t>
            </a:r>
            <a:r>
              <a:rPr lang="en-US" sz="4000" b="1" dirty="0" smtClean="0">
                <a:solidFill>
                  <a:srgbClr val="FF0000"/>
                </a:solidFill>
              </a:rPr>
              <a:t>old </a:t>
            </a:r>
            <a:r>
              <a:rPr lang="en-US" sz="4000" b="1" dirty="0" smtClean="0"/>
              <a:t>table. (age)</a:t>
            </a:r>
          </a:p>
          <a:p>
            <a:r>
              <a:rPr lang="en-US" sz="4000" b="1" dirty="0" smtClean="0"/>
              <a:t>It's a </a:t>
            </a:r>
            <a:r>
              <a:rPr lang="en-US" sz="4000" b="1" dirty="0" smtClean="0">
                <a:solidFill>
                  <a:srgbClr val="FF0000"/>
                </a:solidFill>
              </a:rPr>
              <a:t>brown</a:t>
            </a:r>
            <a:r>
              <a:rPr lang="en-US" sz="4000" b="1" dirty="0" smtClean="0"/>
              <a:t> table. (color)</a:t>
            </a:r>
          </a:p>
          <a:p>
            <a:r>
              <a:rPr lang="en-US" sz="4000" b="1" dirty="0" smtClean="0"/>
              <a:t>It's an </a:t>
            </a:r>
            <a:r>
              <a:rPr lang="en-US" sz="4000" b="1" dirty="0" smtClean="0">
                <a:solidFill>
                  <a:srgbClr val="FF0000"/>
                </a:solidFill>
              </a:rPr>
              <a:t>English</a:t>
            </a:r>
            <a:r>
              <a:rPr lang="en-US" sz="4000" b="1" dirty="0" smtClean="0"/>
              <a:t> table. (origin)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5" y="2"/>
            <a:ext cx="7367513" cy="70787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More Examples of </a:t>
            </a:r>
            <a:r>
              <a:rPr lang="en-US" sz="4000" b="1" dirty="0" smtClean="0">
                <a:solidFill>
                  <a:srgbClr val="FF0000"/>
                </a:solidFill>
              </a:rPr>
              <a:t> Adjectives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1674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bn-BD" sz="4000" b="1" dirty="0" smtClean="0"/>
              <a:t>    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There are 3 Degrees of adjectives.</a:t>
            </a:r>
            <a:endParaRPr lang="bn-BD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bn-BD" sz="4000" b="1" dirty="0" smtClean="0"/>
              <a:t> </a:t>
            </a:r>
            <a:endParaRPr lang="en-US" sz="4000" b="1" dirty="0" smtClean="0"/>
          </a:p>
          <a:p>
            <a:r>
              <a:rPr lang="bn-BD" sz="4000" b="1" dirty="0" smtClean="0">
                <a:hlinkClick r:id="rId2"/>
              </a:rPr>
              <a:t>                </a:t>
            </a:r>
            <a:r>
              <a:rPr lang="en-US" sz="4000" b="1" dirty="0" smtClean="0">
                <a:hlinkClick r:id="rId2"/>
              </a:rPr>
              <a:t>A positive adjective</a:t>
            </a:r>
            <a:endParaRPr lang="bn-BD" sz="4000" b="1" dirty="0" smtClean="0"/>
          </a:p>
          <a:p>
            <a:endParaRPr lang="bn-BD" sz="4000" dirty="0" smtClean="0"/>
          </a:p>
          <a:p>
            <a:r>
              <a:rPr lang="bn-BD" sz="4000" b="1" dirty="0" smtClean="0">
                <a:hlinkClick r:id="rId2"/>
              </a:rPr>
              <a:t>                          </a:t>
            </a:r>
            <a:r>
              <a:rPr lang="en-US" sz="4000" b="1" dirty="0" smtClean="0">
                <a:hlinkClick r:id="rId2"/>
              </a:rPr>
              <a:t>A comparative adjective</a:t>
            </a:r>
            <a:endParaRPr lang="bn-BD" sz="4000" b="1" dirty="0" smtClean="0"/>
          </a:p>
          <a:p>
            <a:endParaRPr lang="en-US" sz="4000" dirty="0" smtClean="0"/>
          </a:p>
          <a:p>
            <a:r>
              <a:rPr lang="bn-BD" sz="4000" b="1" dirty="0" smtClean="0">
                <a:hlinkClick r:id="rId2"/>
              </a:rPr>
              <a:t>                             </a:t>
            </a:r>
            <a:r>
              <a:rPr lang="en-US" sz="4000" b="1" dirty="0" smtClean="0">
                <a:hlinkClick r:id="rId2"/>
              </a:rPr>
              <a:t>A superlative adjective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1587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bn-BD" sz="3600" dirty="0" smtClean="0"/>
              <a:t>   </a:t>
            </a:r>
            <a:r>
              <a:rPr lang="en-US" sz="4000" b="1" dirty="0" smtClean="0">
                <a:solidFill>
                  <a:srgbClr val="FF0000"/>
                </a:solidFill>
              </a:rPr>
              <a:t>A Positive Adjective</a:t>
            </a:r>
            <a:r>
              <a:rPr lang="en-US" sz="3600" dirty="0" smtClean="0"/>
              <a:t> </a:t>
            </a:r>
            <a:endParaRPr lang="bn-BD" sz="3600" dirty="0" smtClean="0"/>
          </a:p>
          <a:p>
            <a:pPr algn="ctr"/>
            <a:r>
              <a:rPr lang="bn-BD" sz="3600" dirty="0" smtClean="0"/>
              <a:t>This adjective </a:t>
            </a:r>
            <a:r>
              <a:rPr lang="en-US" sz="3600" dirty="0" smtClean="0"/>
              <a:t>is a simple adjective, and </a:t>
            </a:r>
            <a:r>
              <a:rPr lang="bn-BD" sz="3600" dirty="0" smtClean="0"/>
              <a:t>  </a:t>
            </a:r>
          </a:p>
          <a:p>
            <a:pPr algn="ctr"/>
            <a:r>
              <a:rPr lang="bn-BD" sz="3600" dirty="0" smtClean="0"/>
              <a:t> </a:t>
            </a:r>
            <a:r>
              <a:rPr lang="en-US" sz="3600" dirty="0" smtClean="0"/>
              <a:t>it is used to describe, not to compare anything.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34315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Example:</a:t>
            </a:r>
            <a:endParaRPr lang="bn-BD" sz="3200" b="1" dirty="0" smtClean="0"/>
          </a:p>
          <a:p>
            <a:pPr algn="ctr"/>
            <a:r>
              <a:rPr lang="en-US" sz="3200" dirty="0" smtClean="0"/>
              <a:t>He is a</a:t>
            </a:r>
            <a:r>
              <a:rPr lang="en-US" sz="3200" b="1" i="1" dirty="0" smtClean="0">
                <a:solidFill>
                  <a:srgbClr val="FF0000"/>
                </a:solidFill>
              </a:rPr>
              <a:t> good </a:t>
            </a:r>
            <a:r>
              <a:rPr lang="en-US" sz="3200" dirty="0" smtClean="0"/>
              <a:t>boy.</a:t>
            </a:r>
          </a:p>
          <a:p>
            <a:pPr algn="ctr"/>
            <a:r>
              <a:rPr lang="en-US" sz="3200" dirty="0" smtClean="0"/>
              <a:t>It is a </a:t>
            </a:r>
            <a:r>
              <a:rPr lang="en-US" sz="3200" b="1" i="1" dirty="0" smtClean="0">
                <a:solidFill>
                  <a:srgbClr val="FF0000"/>
                </a:solidFill>
              </a:rPr>
              <a:t>beautiful</a:t>
            </a:r>
            <a:r>
              <a:rPr lang="en-US" sz="3200" b="1" dirty="0" smtClean="0"/>
              <a:t> </a:t>
            </a:r>
            <a:r>
              <a:rPr lang="en-US" sz="3200" dirty="0" smtClean="0"/>
              <a:t>garden.</a:t>
            </a:r>
          </a:p>
          <a:p>
            <a:pPr algn="ctr"/>
            <a:r>
              <a:rPr lang="en-US" sz="3200" dirty="0" err="1" smtClean="0"/>
              <a:t>Akash</a:t>
            </a:r>
            <a:r>
              <a:rPr lang="en-US" sz="3200" dirty="0" smtClean="0"/>
              <a:t> is </a:t>
            </a:r>
            <a:r>
              <a:rPr lang="en-US" sz="3200" b="1" i="1" dirty="0" smtClean="0">
                <a:solidFill>
                  <a:srgbClr val="FF0000"/>
                </a:solidFill>
              </a:rPr>
              <a:t>sick.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"/>
            <a:ext cx="9144000" cy="21852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as-IN" sz="3200" dirty="0" smtClean="0"/>
              <a:t> </a:t>
            </a:r>
            <a:r>
              <a:rPr lang="bn-BD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</a:rPr>
              <a:t>omparative</a:t>
            </a:r>
            <a:r>
              <a:rPr lang="en-US" sz="4000" b="1" dirty="0" smtClean="0">
                <a:solidFill>
                  <a:srgbClr val="FF0000"/>
                </a:solidFill>
              </a:rPr>
              <a:t> adjective </a:t>
            </a:r>
            <a:endParaRPr lang="bn-BD" sz="40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3200" b="1" dirty="0" smtClean="0"/>
              <a:t>    T</a:t>
            </a:r>
            <a:r>
              <a:rPr lang="en-US" sz="3200" dirty="0" smtClean="0"/>
              <a:t>his type of adjective is used to compare two </a:t>
            </a:r>
            <a:r>
              <a:rPr lang="bn-BD" sz="3200" dirty="0" smtClean="0"/>
              <a:t>   </a:t>
            </a:r>
          </a:p>
          <a:p>
            <a:pPr algn="ctr"/>
            <a:r>
              <a:rPr lang="bn-BD" sz="3200" dirty="0" smtClean="0"/>
              <a:t> </a:t>
            </a:r>
            <a:r>
              <a:rPr lang="en-US" sz="3200" dirty="0" smtClean="0"/>
              <a:t>things, sometimes the word ‘</a:t>
            </a:r>
            <a:r>
              <a:rPr lang="en-US" sz="3200" i="1" dirty="0" smtClean="0"/>
              <a:t>than’</a:t>
            </a:r>
            <a:r>
              <a:rPr lang="en-US" sz="3200" dirty="0" smtClean="0"/>
              <a:t> is used between the two nouns or pronoun.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57175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Example:</a:t>
            </a:r>
            <a:endParaRPr lang="en-US" sz="3200" dirty="0" smtClean="0"/>
          </a:p>
          <a:p>
            <a:pPr algn="ctr"/>
            <a:r>
              <a:rPr lang="en-US" sz="3200" dirty="0" err="1" smtClean="0"/>
              <a:t>Rahim</a:t>
            </a:r>
            <a:r>
              <a:rPr lang="en-US" sz="3200" dirty="0" smtClean="0"/>
              <a:t> is </a:t>
            </a:r>
            <a:r>
              <a:rPr lang="en-US" sz="3200" b="1" i="1" dirty="0" smtClean="0">
                <a:solidFill>
                  <a:srgbClr val="FF0000"/>
                </a:solidFill>
              </a:rPr>
              <a:t>better</a:t>
            </a:r>
            <a:r>
              <a:rPr lang="en-US" sz="3200" dirty="0" smtClean="0"/>
              <a:t> than </a:t>
            </a:r>
            <a:r>
              <a:rPr lang="en-US" sz="3200" dirty="0" err="1" smtClean="0"/>
              <a:t>Karim</a:t>
            </a:r>
            <a:r>
              <a:rPr lang="en-US" sz="3200" dirty="0" smtClean="0"/>
              <a:t>. </a:t>
            </a:r>
            <a:endParaRPr lang="as-IN" sz="3200" dirty="0" smtClean="0"/>
          </a:p>
          <a:p>
            <a:pPr algn="ctr"/>
            <a:r>
              <a:rPr lang="en-US" sz="3200" dirty="0" err="1" smtClean="0"/>
              <a:t>Namira</a:t>
            </a:r>
            <a:r>
              <a:rPr lang="en-US" sz="3200" dirty="0" smtClean="0"/>
              <a:t> is </a:t>
            </a:r>
            <a:r>
              <a:rPr lang="en-US" sz="3200" b="1" i="1" dirty="0" smtClean="0">
                <a:solidFill>
                  <a:srgbClr val="FF0000"/>
                </a:solidFill>
              </a:rPr>
              <a:t>more beautiful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than Samira. </a:t>
            </a:r>
            <a:endParaRPr lang="as-IN" sz="3200" dirty="0" smtClean="0"/>
          </a:p>
          <a:p>
            <a:pPr algn="ctr"/>
            <a:r>
              <a:rPr lang="en-US" sz="3200" dirty="0" smtClean="0"/>
              <a:t>He is </a:t>
            </a:r>
            <a:r>
              <a:rPr lang="en-US" sz="3200" b="1" i="1" dirty="0" smtClean="0">
                <a:solidFill>
                  <a:srgbClr val="FF0000"/>
                </a:solidFill>
              </a:rPr>
              <a:t>funnier</a:t>
            </a:r>
            <a:r>
              <a:rPr lang="en-US" sz="3200" dirty="0" smtClean="0"/>
              <a:t> than her. </a:t>
            </a:r>
            <a:endParaRPr lang="as-I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"/>
            <a:ext cx="8839200" cy="169276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superlative adjective </a:t>
            </a:r>
            <a:endParaRPr lang="bn-BD" sz="40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3200" dirty="0" smtClean="0"/>
              <a:t>This </a:t>
            </a:r>
            <a:r>
              <a:rPr lang="en-US" sz="3200" dirty="0" smtClean="0"/>
              <a:t>adjective is used to express that something is the best/most and compares three or more things.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64795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Example:</a:t>
            </a:r>
            <a:endParaRPr lang="bn-BD" sz="3200" b="1" dirty="0" smtClean="0"/>
          </a:p>
          <a:p>
            <a:pPr algn="ctr"/>
            <a:r>
              <a:rPr lang="en-US" sz="3200" dirty="0" smtClean="0"/>
              <a:t>She is the </a:t>
            </a:r>
            <a:r>
              <a:rPr lang="en-US" sz="3200" b="1" i="1" dirty="0" smtClean="0">
                <a:solidFill>
                  <a:srgbClr val="FF0000"/>
                </a:solidFill>
              </a:rPr>
              <a:t>most beautiful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girl in the world.</a:t>
            </a:r>
          </a:p>
          <a:p>
            <a:pPr algn="ctr"/>
            <a:r>
              <a:rPr lang="en-US" sz="3200" dirty="0" smtClean="0"/>
              <a:t>He is the </a:t>
            </a:r>
            <a:r>
              <a:rPr lang="en-US" sz="3200" b="1" i="1" dirty="0" smtClean="0">
                <a:solidFill>
                  <a:srgbClr val="FF0000"/>
                </a:solidFill>
              </a:rPr>
              <a:t>funnies</a:t>
            </a:r>
            <a:r>
              <a:rPr lang="en-US" sz="3200" i="1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 person. </a:t>
            </a:r>
          </a:p>
          <a:p>
            <a:pPr algn="ctr"/>
            <a:r>
              <a:rPr lang="en-US" sz="3200" dirty="0" smtClean="0"/>
              <a:t>This is the </a:t>
            </a:r>
            <a:r>
              <a:rPr lang="en-US" sz="3200" b="1" i="1" dirty="0" smtClean="0">
                <a:solidFill>
                  <a:srgbClr val="FF0000"/>
                </a:solidFill>
              </a:rPr>
              <a:t>best</a:t>
            </a:r>
            <a:r>
              <a:rPr lang="en-US" sz="3200" dirty="0" smtClean="0"/>
              <a:t> lunch in this </a:t>
            </a:r>
            <a:r>
              <a:rPr lang="en-US" sz="3200" dirty="0" err="1" smtClean="0"/>
              <a:t>restauran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13879927_2865609113662110_271651970825811694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294" y="685657"/>
            <a:ext cx="2173262" cy="2328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2421" y="579749"/>
            <a:ext cx="3766348" cy="63197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Md.Zuel</a:t>
            </a:r>
            <a:r>
              <a:rPr lang="en-US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Hossain 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572421" y="1511388"/>
            <a:ext cx="4968989" cy="1073806"/>
          </a:xfrm>
          <a:prstGeom prst="rect">
            <a:avLst/>
          </a:prstGeom>
          <a:solidFill>
            <a:srgbClr val="0066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Assistant Teacher ( English) </a:t>
            </a:r>
            <a:b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1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Itbaria</a:t>
            </a: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UCK High School </a:t>
            </a:r>
            <a:b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1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Pukurjana</a:t>
            </a: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</a:t>
            </a:r>
            <a:r>
              <a:rPr lang="en-US" sz="21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Patuakhali</a:t>
            </a:r>
            <a: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br>
              <a:rPr lang="en-US" sz="21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4365" y="3129283"/>
            <a:ext cx="3227075" cy="5250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Email:mdzuelhossain248@gmail.com</a:t>
            </a:r>
            <a:r>
              <a:rPr lang="en-US" sz="27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7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572421" y="4390198"/>
            <a:ext cx="2956709" cy="348231"/>
          </a:xfrm>
          <a:prstGeom prst="rect">
            <a:avLst/>
          </a:prstGeom>
          <a:solidFill>
            <a:srgbClr val="0066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i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Mobile:01728591706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88" y="702266"/>
            <a:ext cx="493902" cy="49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24" y="1849758"/>
            <a:ext cx="723823" cy="39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88" y="3152144"/>
            <a:ext cx="478128" cy="50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11" y="4225949"/>
            <a:ext cx="512480" cy="51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33947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42950"/>
            <a:ext cx="54102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Open Questions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190750"/>
            <a:ext cx="990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a)  How many  </a:t>
            </a:r>
            <a:r>
              <a:rPr lang="en-US" sz="4400" b="1" dirty="0" smtClean="0">
                <a:solidFill>
                  <a:srgbClr val="FF0000"/>
                </a:solidFill>
              </a:rPr>
              <a:t>Degrees of </a:t>
            </a:r>
            <a:r>
              <a:rPr lang="en-US" sz="4400" b="1" dirty="0" smtClean="0">
                <a:solidFill>
                  <a:srgbClr val="FF0000"/>
                </a:solidFill>
              </a:rPr>
              <a:t>adjectives?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b) What are they?</a:t>
            </a:r>
            <a:endParaRPr lang="en-US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"/>
            <a:ext cx="9144000" cy="64633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There are seven types of Adjectives. </a:t>
            </a:r>
            <a:endParaRPr lang="bn-BD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1000" y="971552"/>
            <a:ext cx="9067800" cy="206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3200" b="1" dirty="0" smtClean="0">
                <a:latin typeface="Arial" charset="0"/>
                <a:cs typeface="Arial" charset="0"/>
              </a:rPr>
              <a:t>1.</a:t>
            </a:r>
            <a:r>
              <a:rPr lang="en-US" sz="3200" b="1" dirty="0" smtClean="0">
                <a:latin typeface="Arial" charset="0"/>
                <a:cs typeface="Arial" charset="0"/>
              </a:rPr>
              <a:t>Descriptive adjective: </a:t>
            </a:r>
            <a:endParaRPr lang="en-US" sz="3200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b="1" dirty="0" smtClean="0">
                <a:latin typeface="Arial" charset="0"/>
                <a:cs typeface="Arial" charset="0"/>
              </a:rPr>
              <a:t>(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Nice, good, bad, beautiful, charming, nice, etc</a:t>
            </a:r>
            <a:r>
              <a:rPr lang="en-US" sz="3200" dirty="0" smtClean="0">
                <a:latin typeface="Arial" charset="0"/>
                <a:cs typeface="Arial" charset="0"/>
              </a:rPr>
              <a:t>.</a:t>
            </a:r>
            <a:r>
              <a:rPr lang="bn-BD" sz="3200" dirty="0" smtClean="0">
                <a:latin typeface="Arial" charset="0"/>
                <a:cs typeface="Arial" charset="0"/>
              </a:rPr>
              <a:t>)</a:t>
            </a:r>
            <a:endParaRPr lang="en-US" sz="3200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02895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smtClean="0"/>
              <a:t>Example:</a:t>
            </a:r>
            <a:endParaRPr lang="en-US" sz="3200" dirty="0" smtClean="0"/>
          </a:p>
          <a:p>
            <a:pPr fontAlgn="base"/>
            <a:r>
              <a:rPr lang="en-US" sz="3200" dirty="0" smtClean="0"/>
              <a:t>He told me about a </a:t>
            </a:r>
            <a:r>
              <a:rPr lang="en-US" sz="3200" b="1" dirty="0" smtClean="0"/>
              <a:t>grea</a:t>
            </a:r>
            <a:r>
              <a:rPr lang="en-US" sz="3200" dirty="0" smtClean="0"/>
              <a:t>t moment of his life.</a:t>
            </a:r>
          </a:p>
          <a:p>
            <a:pPr fontAlgn="base"/>
            <a:r>
              <a:rPr lang="en-US" sz="3200" dirty="0" smtClean="0"/>
              <a:t>She is looking </a:t>
            </a:r>
            <a:r>
              <a:rPr lang="en-US" sz="3200" b="1" dirty="0" smtClean="0"/>
              <a:t>good.</a:t>
            </a:r>
            <a:endParaRPr lang="en-US" sz="3200" dirty="0" smtClean="0"/>
          </a:p>
          <a:p>
            <a:pPr fontAlgn="base"/>
            <a:r>
              <a:rPr lang="en-US" sz="3200" dirty="0" smtClean="0"/>
              <a:t>You are a </a:t>
            </a:r>
            <a:r>
              <a:rPr lang="en-US" sz="3200" b="1" dirty="0" smtClean="0"/>
              <a:t>bad </a:t>
            </a:r>
            <a:r>
              <a:rPr lang="en-US" sz="3200" dirty="0" smtClean="0"/>
              <a:t>boy.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839200" cy="175431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bn-BD" sz="3600" b="1" dirty="0" smtClean="0"/>
              <a:t>2.</a:t>
            </a:r>
            <a:r>
              <a:rPr lang="en-US" sz="3600" b="1" dirty="0" smtClean="0"/>
              <a:t>Adjectives of number/Numeric adjective:</a:t>
            </a:r>
            <a:r>
              <a:rPr lang="as-IN" sz="3600" dirty="0" smtClean="0"/>
              <a:t> </a:t>
            </a:r>
            <a:r>
              <a:rPr lang="bn-BD" sz="3600" dirty="0" smtClean="0"/>
              <a:t>(</a:t>
            </a:r>
            <a:r>
              <a:rPr lang="en-US" sz="3600" b="1" i="1" dirty="0" smtClean="0">
                <a:solidFill>
                  <a:srgbClr val="FF0000"/>
                </a:solidFill>
              </a:rPr>
              <a:t>Two, three, four, first, second, third, Single, double, triple, etc</a:t>
            </a:r>
            <a:r>
              <a:rPr lang="en-US" sz="3600" dirty="0" smtClean="0"/>
              <a:t>.</a:t>
            </a:r>
            <a:r>
              <a:rPr lang="bn-BD" sz="3600" dirty="0" smtClean="0"/>
              <a:t>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09600" y="249555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smtClean="0"/>
              <a:t>Example:</a:t>
            </a:r>
            <a:endParaRPr lang="en-US" sz="3200" dirty="0" smtClean="0"/>
          </a:p>
          <a:p>
            <a:pPr fontAlgn="base"/>
            <a:r>
              <a:rPr lang="en-US" sz="3200" dirty="0" smtClean="0"/>
              <a:t>He is the </a:t>
            </a:r>
            <a:r>
              <a:rPr lang="en-US" sz="3200" b="1" dirty="0" smtClean="0"/>
              <a:t>first</a:t>
            </a:r>
            <a:r>
              <a:rPr lang="en-US" sz="3200" dirty="0" smtClean="0"/>
              <a:t> boy in the class.</a:t>
            </a:r>
          </a:p>
          <a:p>
            <a:pPr fontAlgn="base"/>
            <a:r>
              <a:rPr lang="en-US" sz="3200" dirty="0" smtClean="0"/>
              <a:t>She can drink </a:t>
            </a:r>
            <a:r>
              <a:rPr lang="en-US" sz="3200" b="1" dirty="0" smtClean="0"/>
              <a:t>two</a:t>
            </a:r>
            <a:r>
              <a:rPr lang="en-US" sz="3200" dirty="0" smtClean="0"/>
              <a:t> cups of tea at a time.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8915400" cy="156965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bn-BD" sz="3200" b="1" dirty="0" smtClean="0"/>
              <a:t>  3.</a:t>
            </a:r>
            <a:r>
              <a:rPr lang="en-US" sz="3200" b="1" dirty="0" smtClean="0"/>
              <a:t>Adjectives of quantity/quantitative adjectives:</a:t>
            </a:r>
          </a:p>
          <a:p>
            <a:r>
              <a:rPr lang="bn-BD" sz="3200" b="1" dirty="0" smtClean="0"/>
              <a:t>  (</a:t>
            </a:r>
            <a:r>
              <a:rPr lang="as-IN" sz="3200" dirty="0" smtClean="0"/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Some, enough, many, little, much, whole, none, </a:t>
            </a:r>
            <a:r>
              <a:rPr lang="bn-BD" sz="3200" b="1" i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bn-BD" sz="3200" b="1" i="1" dirty="0" smtClean="0">
                <a:solidFill>
                  <a:srgbClr val="FF0000"/>
                </a:solidFill>
              </a:rPr>
              <a:t>   </a:t>
            </a:r>
            <a:r>
              <a:rPr lang="en-US" sz="3200" b="1" i="1" dirty="0" smtClean="0">
                <a:solidFill>
                  <a:srgbClr val="FF0000"/>
                </a:solidFill>
              </a:rPr>
              <a:t>half, more,</a:t>
            </a:r>
            <a:r>
              <a:rPr lang="en-US" sz="3200" b="1" dirty="0" smtClean="0">
                <a:solidFill>
                  <a:srgbClr val="FF0000"/>
                </a:solidFill>
              </a:rPr>
              <a:t> etc</a:t>
            </a:r>
            <a:r>
              <a:rPr lang="bn-BD" sz="3200" dirty="0" smtClean="0"/>
              <a:t>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2647950"/>
            <a:ext cx="8610600" cy="120031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bn-BD" sz="3600" b="1" dirty="0" smtClean="0"/>
              <a:t>  4.</a:t>
            </a:r>
            <a:r>
              <a:rPr lang="en-US" sz="3600" b="1" dirty="0" smtClean="0"/>
              <a:t>Demonstrative adjectives:</a:t>
            </a:r>
          </a:p>
          <a:p>
            <a:r>
              <a:rPr lang="bn-BD" sz="3600" b="1" dirty="0" smtClean="0"/>
              <a:t> (</a:t>
            </a:r>
            <a:r>
              <a:rPr lang="as-IN" sz="3600" dirty="0" smtClean="0"/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This, that, those, these,</a:t>
            </a:r>
            <a:r>
              <a:rPr lang="en-US" sz="3600" b="1" dirty="0" smtClean="0">
                <a:solidFill>
                  <a:srgbClr val="FF0000"/>
                </a:solidFill>
              </a:rPr>
              <a:t> etc</a:t>
            </a:r>
            <a:r>
              <a:rPr lang="en-US" sz="3600" dirty="0" smtClean="0"/>
              <a:t>.</a:t>
            </a:r>
            <a:r>
              <a:rPr lang="bn-BD" sz="3600" dirty="0" smtClean="0"/>
              <a:t>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62000" y="142875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smtClean="0"/>
              <a:t>Example:</a:t>
            </a:r>
            <a:endParaRPr lang="en-US" sz="2800" dirty="0" smtClean="0"/>
          </a:p>
          <a:p>
            <a:pPr fontAlgn="base"/>
            <a:r>
              <a:rPr lang="en-US" sz="2800" dirty="0" smtClean="0"/>
              <a:t>I’ve</a:t>
            </a:r>
            <a:r>
              <a:rPr lang="en-US" sz="2800" b="1" dirty="0" smtClean="0"/>
              <a:t> enough </a:t>
            </a:r>
            <a:r>
              <a:rPr lang="en-US" sz="2800" dirty="0" smtClean="0"/>
              <a:t>money.</a:t>
            </a:r>
          </a:p>
          <a:p>
            <a:pPr fontAlgn="base"/>
            <a:r>
              <a:rPr lang="en-US" sz="2800" dirty="0" smtClean="0"/>
              <a:t>The</a:t>
            </a:r>
            <a:r>
              <a:rPr lang="en-US" sz="2800" b="1" dirty="0" smtClean="0"/>
              <a:t> whole </a:t>
            </a:r>
            <a:r>
              <a:rPr lang="en-US" sz="2800" dirty="0" smtClean="0"/>
              <a:t>country is happy today.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85800" y="3790950"/>
            <a:ext cx="723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 smtClean="0"/>
              <a:t>Example:This</a:t>
            </a:r>
            <a:r>
              <a:rPr lang="en-US" sz="3200" dirty="0" smtClean="0"/>
              <a:t> book is mine. </a:t>
            </a:r>
          </a:p>
          <a:p>
            <a:pPr fontAlgn="base"/>
            <a:r>
              <a:rPr lang="en-US" sz="3200" b="1" dirty="0" smtClean="0"/>
              <a:t>That</a:t>
            </a:r>
            <a:r>
              <a:rPr lang="en-US" sz="3200" dirty="0" smtClean="0"/>
              <a:t> is his room.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3350"/>
            <a:ext cx="8382000" cy="107720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bn-BD" sz="3200" b="1" dirty="0" smtClean="0"/>
              <a:t>5.</a:t>
            </a:r>
            <a:r>
              <a:rPr lang="en-US" sz="3200" b="1" dirty="0" smtClean="0"/>
              <a:t>Possessive adjectives:</a:t>
            </a:r>
          </a:p>
          <a:p>
            <a:r>
              <a:rPr lang="bn-BD" sz="3200" b="1" dirty="0" smtClean="0"/>
              <a:t>(</a:t>
            </a:r>
            <a:r>
              <a:rPr lang="en-US" sz="3200" b="1" i="1" dirty="0" smtClean="0">
                <a:solidFill>
                  <a:srgbClr val="FF0000"/>
                </a:solidFill>
              </a:rPr>
              <a:t>my, her, their, our, your,</a:t>
            </a:r>
            <a:r>
              <a:rPr lang="en-US" sz="3200" b="1" dirty="0" smtClean="0">
                <a:solidFill>
                  <a:srgbClr val="FF0000"/>
                </a:solidFill>
              </a:rPr>
              <a:t> etc</a:t>
            </a:r>
            <a:r>
              <a:rPr lang="en-US" sz="3200" dirty="0" smtClean="0"/>
              <a:t>.</a:t>
            </a:r>
            <a:r>
              <a:rPr lang="bn-BD" sz="3200" dirty="0" smtClean="0"/>
              <a:t>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120015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smtClean="0"/>
              <a:t>Example:</a:t>
            </a:r>
            <a:endParaRPr lang="en-US" sz="3200" dirty="0" smtClean="0"/>
          </a:p>
          <a:p>
            <a:pPr fontAlgn="base"/>
            <a:r>
              <a:rPr lang="en-US" sz="3200" dirty="0" smtClean="0"/>
              <a:t>I’ve seen </a:t>
            </a:r>
            <a:r>
              <a:rPr lang="en-US" sz="3200" b="1" dirty="0" smtClean="0"/>
              <a:t>her</a:t>
            </a:r>
            <a:r>
              <a:rPr lang="en-US" sz="3200" dirty="0" smtClean="0"/>
              <a:t> .</a:t>
            </a:r>
          </a:p>
          <a:p>
            <a:pPr fontAlgn="base"/>
            <a:r>
              <a:rPr lang="en-US" sz="3200" b="1" dirty="0" smtClean="0"/>
              <a:t>Their</a:t>
            </a:r>
            <a:r>
              <a:rPr lang="en-US" sz="3200" dirty="0" smtClean="0"/>
              <a:t> house is very big. </a:t>
            </a:r>
            <a:endParaRPr lang="en-US" sz="32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2647950"/>
            <a:ext cx="8686800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3200" b="1" dirty="0" smtClean="0">
                <a:latin typeface="Arial" charset="0"/>
                <a:cs typeface="Arial" charset="0"/>
              </a:rPr>
              <a:t>6.</a:t>
            </a:r>
            <a:r>
              <a:rPr lang="en-US" sz="3200" b="1" dirty="0" smtClean="0">
                <a:latin typeface="Arial" charset="0"/>
                <a:cs typeface="Arial" charset="0"/>
              </a:rPr>
              <a:t>Interrogative adjectives:  </a:t>
            </a:r>
            <a:r>
              <a:rPr lang="bn-BD" sz="3200" i="1" dirty="0" smtClean="0">
                <a:latin typeface="Arial" charset="0"/>
                <a:cs typeface="Arial" charset="0"/>
              </a:rPr>
              <a:t>(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What, which whose etc</a:t>
            </a:r>
            <a:r>
              <a:rPr lang="en-US" sz="3200" dirty="0" smtClean="0">
                <a:latin typeface="Arial" charset="0"/>
                <a:cs typeface="Arial" charset="0"/>
              </a:rPr>
              <a:t>.</a:t>
            </a:r>
            <a:r>
              <a:rPr lang="bn-BD" sz="3200" dirty="0" smtClean="0">
                <a:latin typeface="Arial" charset="0"/>
                <a:cs typeface="Arial" charset="0"/>
              </a:rPr>
              <a:t>)</a:t>
            </a:r>
            <a:endParaRPr lang="en-US" sz="3200" dirty="0" smtClean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318135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smtClean="0"/>
              <a:t>Example:</a:t>
            </a:r>
            <a:endParaRPr lang="en-US" sz="3200" dirty="0" smtClean="0"/>
          </a:p>
          <a:p>
            <a:pPr fontAlgn="base"/>
            <a:r>
              <a:rPr lang="en-US" sz="3200" b="1" dirty="0" smtClean="0"/>
              <a:t>What</a:t>
            </a:r>
            <a:r>
              <a:rPr lang="en-US" sz="3200" dirty="0" smtClean="0"/>
              <a:t> kind of tree is it?</a:t>
            </a:r>
          </a:p>
          <a:p>
            <a:pPr fontAlgn="base"/>
            <a:r>
              <a:rPr lang="en-US" sz="3200" b="1" dirty="0" smtClean="0"/>
              <a:t>Which </a:t>
            </a:r>
            <a:r>
              <a:rPr lang="en-US" sz="3200" dirty="0" smtClean="0"/>
              <a:t>subject do you want to teach?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38150"/>
            <a:ext cx="8458200" cy="107720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bn-BD" sz="3200" b="1" dirty="0" smtClean="0"/>
              <a:t>  7.</a:t>
            </a:r>
            <a:r>
              <a:rPr lang="en-US" sz="3200" b="1" dirty="0" smtClean="0"/>
              <a:t>Distributive adjectives:</a:t>
            </a:r>
            <a:endParaRPr lang="bn-BD" sz="3200" b="1" dirty="0" smtClean="0"/>
          </a:p>
          <a:p>
            <a:r>
              <a:rPr lang="bn-BD" sz="3200" dirty="0" smtClean="0"/>
              <a:t>  </a:t>
            </a:r>
            <a:r>
              <a:rPr lang="as-IN" sz="3200" dirty="0" smtClean="0"/>
              <a:t> </a:t>
            </a:r>
            <a:r>
              <a:rPr lang="bn-BD" sz="3200" dirty="0" smtClean="0"/>
              <a:t>(</a:t>
            </a:r>
            <a:r>
              <a:rPr lang="en-US" sz="3200" b="1" i="1" dirty="0" smtClean="0">
                <a:solidFill>
                  <a:srgbClr val="FF0000"/>
                </a:solidFill>
              </a:rPr>
              <a:t>Each, any, every,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either, neither</a:t>
            </a:r>
            <a:r>
              <a:rPr lang="en-US" sz="3200" b="1" dirty="0" smtClean="0">
                <a:solidFill>
                  <a:srgbClr val="FF0000"/>
                </a:solidFill>
              </a:rPr>
              <a:t>, etc.</a:t>
            </a:r>
            <a:r>
              <a:rPr lang="bn-BD" sz="3200" dirty="0" smtClean="0"/>
              <a:t>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09600" y="158115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b="1" dirty="0" smtClean="0"/>
              <a:t>Example:</a:t>
            </a:r>
            <a:endParaRPr lang="en-US" sz="3600" dirty="0" smtClean="0"/>
          </a:p>
          <a:p>
            <a:pPr fontAlgn="base"/>
            <a:r>
              <a:rPr lang="en-US" sz="3600" b="1" dirty="0" smtClean="0"/>
              <a:t>Any</a:t>
            </a:r>
            <a:r>
              <a:rPr lang="en-US" sz="3600" dirty="0" smtClean="0"/>
              <a:t> of you can eat the apple. </a:t>
            </a:r>
          </a:p>
          <a:p>
            <a:pPr fontAlgn="base"/>
            <a:r>
              <a:rPr lang="en-US" sz="3600" b="1" dirty="0" smtClean="0"/>
              <a:t>Each</a:t>
            </a:r>
            <a:r>
              <a:rPr lang="en-US" sz="3600" dirty="0" smtClean="0"/>
              <a:t> of the students will get money. </a:t>
            </a:r>
          </a:p>
          <a:p>
            <a:pPr fontAlgn="base"/>
            <a:r>
              <a:rPr lang="en-US" sz="3600" b="1" dirty="0" smtClean="0"/>
              <a:t>Every</a:t>
            </a:r>
            <a:r>
              <a:rPr lang="en-US" sz="3600" dirty="0" smtClean="0"/>
              <a:t> man has to go outside for a job. 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47800" y="285750"/>
            <a:ext cx="544068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Group work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410200" y="1809750"/>
            <a:ext cx="243840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Group-B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990600" y="1809750"/>
            <a:ext cx="2209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Group –A 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52400" y="3181350"/>
            <a:ext cx="3962400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a)What is </a:t>
            </a:r>
            <a:r>
              <a:rPr lang="en-US" sz="2000" b="1" dirty="0" smtClean="0">
                <a:latin typeface="Arial" charset="0"/>
                <a:cs typeface="Arial" charset="0"/>
              </a:rPr>
              <a:t>Descriptive adjective?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b) What is</a:t>
            </a:r>
            <a:r>
              <a:rPr lang="en-US" sz="2000" b="1" dirty="0" smtClean="0"/>
              <a:t> Distributive adjectives?</a:t>
            </a:r>
          </a:p>
          <a:p>
            <a:r>
              <a:rPr lang="en-US" sz="2000" b="1" dirty="0" smtClean="0"/>
              <a:t>c)What is  interrogative adjective 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257550"/>
            <a:ext cx="411480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a)What is </a:t>
            </a:r>
            <a:r>
              <a:rPr lang="en-US" b="1" dirty="0" smtClean="0"/>
              <a:t>Possessive adjectives</a:t>
            </a:r>
            <a:r>
              <a:rPr lang="en-US" b="1" dirty="0" smtClean="0">
                <a:latin typeface="Arial" charset="0"/>
                <a:cs typeface="Arial" charset="0"/>
              </a:rPr>
              <a:t>?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b) What is</a:t>
            </a:r>
            <a:r>
              <a:rPr lang="en-US" b="1" dirty="0" smtClean="0"/>
              <a:t> Adjectives of number</a:t>
            </a:r>
            <a:r>
              <a:rPr lang="en-US" b="1" dirty="0" smtClean="0"/>
              <a:t>?</a:t>
            </a:r>
            <a:endParaRPr lang="en-US" b="1" dirty="0" smtClean="0"/>
          </a:p>
          <a:p>
            <a:r>
              <a:rPr lang="en-US" b="1" dirty="0" smtClean="0"/>
              <a:t>c)What is  Adjectives of quantity</a:t>
            </a:r>
            <a:r>
              <a:rPr lang="en-US" b="1" dirty="0" smtClean="0"/>
              <a:t>?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0" y="209550"/>
            <a:ext cx="9144000" cy="19050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Home  work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190750"/>
            <a:ext cx="8610600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dirty="0" err="1" smtClean="0"/>
              <a:t>Preapre</a:t>
            </a:r>
            <a:r>
              <a:rPr lang="en-US" sz="4000" dirty="0" smtClean="0"/>
              <a:t> a list of adjectives .</a:t>
            </a:r>
          </a:p>
          <a:p>
            <a:pPr marL="342900" indent="-342900">
              <a:buAutoNum type="alphaLcParenR"/>
            </a:pPr>
            <a:r>
              <a:rPr lang="en-US" sz="4000" dirty="0" smtClean="0"/>
              <a:t>Write the classification of adjectives .</a:t>
            </a:r>
          </a:p>
          <a:p>
            <a:pPr marL="342900" indent="-342900">
              <a:buAutoNum type="alphaLcParenR"/>
            </a:pPr>
            <a:r>
              <a:rPr lang="en-US" sz="4000" dirty="0" smtClean="0"/>
              <a:t>Write some sentences and identify the adjectives from them .</a:t>
            </a:r>
            <a:endParaRPr lang="en-US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anks for Joining Us | Thankful, Church graphics, Highway 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7950"/>
            <a:ext cx="289560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0" y="1047752"/>
            <a:ext cx="4876800" cy="63197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English Second Paper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3105152"/>
            <a:ext cx="3766348" cy="6319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32" tIns="45716" rIns="91432" bIns="45716" rtlCol="0" anchor="ctr">
            <a:normAutofit fontScale="82500" lnSpcReduction="10000"/>
          </a:bodyPr>
          <a:lstStyle/>
          <a:p>
            <a:pPr algn="ctr" defTabSz="914310">
              <a:spcBef>
                <a:spcPct val="0"/>
              </a:spcBef>
              <a:defRPr/>
            </a:pPr>
            <a:r>
              <a:rPr lang="en-US" sz="4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Time: 50 Minutes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7200" y="4019552"/>
            <a:ext cx="4572000" cy="6319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32" tIns="45716" rIns="91432" bIns="45716" rtlCol="0" anchor="ctr">
            <a:normAutofit fontScale="90000" lnSpcReduction="20000"/>
          </a:bodyPr>
          <a:lstStyle/>
          <a:p>
            <a:pPr algn="ctr" defTabSz="914310">
              <a:spcBef>
                <a:spcPct val="0"/>
              </a:spcBef>
              <a:defRPr/>
            </a:pPr>
            <a:r>
              <a:rPr lang="en-US" sz="4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Date:00/00/00</a:t>
            </a:r>
            <a:endParaRPr lang="en-US" sz="4400" dirty="0"/>
          </a:p>
        </p:txBody>
      </p:sp>
      <p:sp>
        <p:nvSpPr>
          <p:cNvPr id="8" name="Right Arrow 7"/>
          <p:cNvSpPr/>
          <p:nvPr/>
        </p:nvSpPr>
        <p:spPr>
          <a:xfrm>
            <a:off x="152400" y="1428750"/>
            <a:ext cx="3581400" cy="2286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266952"/>
            <a:ext cx="2590800" cy="63197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32" tIns="45716" rIns="91432" bIns="45716" rtlCol="0" anchor="ctr">
            <a:normAutofit fontScale="60000" lnSpcReduction="20000"/>
          </a:bodyPr>
          <a:lstStyle/>
          <a:p>
            <a:pPr algn="ctr" defTabSz="914310">
              <a:spcBef>
                <a:spcPct val="0"/>
              </a:spcBef>
              <a:defRPr/>
            </a:pPr>
            <a:r>
              <a:rPr lang="en-US" sz="4400" b="1" i="1" dirty="0" smtClean="0">
                <a:ln w="1143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Class: Nine /Ten</a:t>
            </a:r>
            <a:endParaRPr lang="en-US" sz="4400" dirty="0">
              <a:ln w="11430">
                <a:noFill/>
              </a:ln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8200" y="2114552"/>
            <a:ext cx="3766348" cy="6319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32" tIns="45716" rIns="91432" bIns="45716" rtlCol="0" anchor="ctr">
            <a:normAutofit fontScale="82500" lnSpcReduction="10000"/>
          </a:bodyPr>
          <a:lstStyle/>
          <a:p>
            <a:pPr algn="ctr"/>
            <a:r>
              <a:rPr lang="en-US" sz="4400" b="1" spc="-100" dirty="0" smtClean="0">
                <a:solidFill>
                  <a:schemeClr val="tx1"/>
                </a:solidFill>
                <a:latin typeface="Book Antiqua" pitchFamily="18" charset="0"/>
              </a:rPr>
              <a:t>Unit-03, Lesson-1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514350"/>
            <a:ext cx="6858000" cy="35814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Let’s see some image and texts to  guess something.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19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144000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144000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599</Words>
  <Application>Microsoft Office PowerPoint</Application>
  <PresentationFormat>On-screen Show (16:9)</PresentationFormat>
  <Paragraphs>140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Md.Zuel Hossain </vt:lpstr>
      <vt:lpstr>English Second Paper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win10</cp:lastModifiedBy>
  <cp:revision>348</cp:revision>
  <dcterms:created xsi:type="dcterms:W3CDTF">2006-08-16T00:00:00Z</dcterms:created>
  <dcterms:modified xsi:type="dcterms:W3CDTF">2020-11-15T17:28:48Z</dcterms:modified>
</cp:coreProperties>
</file>