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02DC2-EFFF-45BA-8F13-47972611BB0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B8C6B-A70B-42B4-898F-27731597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B8C6B-A70B-42B4-898F-2773159767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6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zaman2012@gmail.co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স্বাগতম</a:t>
            </a:r>
            <a:r>
              <a:rPr lang="bn-IN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3090862"/>
            <a:ext cx="2619375" cy="1743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86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953000"/>
            <a:ext cx="4495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অগ্রিম ভাড়া প্রাপ্তি,অগ্রিম পরামর্শ ফি প্রাপ্তি।</a:t>
            </a:r>
          </a:p>
          <a:p>
            <a:pPr algn="just"/>
            <a:r>
              <a:rPr lang="bn-IN" dirty="0" smtClean="0"/>
              <a:t>অগ্রিম অর্থ গ্রহণ এক ধরনের দায় কারণ এ জন্য সেবা প্রদান করতে হবে।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876800"/>
            <a:ext cx="41148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অগ্রিম প্রদত্ত বেতন/ভাড়া/মজুরি ইত্যাদি।</a:t>
            </a:r>
          </a:p>
          <a:p>
            <a:pPr algn="just"/>
            <a:r>
              <a:rPr lang="bn-IN" dirty="0" smtClean="0"/>
              <a:t>অগ্রিম অর্থ প্রদান এক ধরনের সম্পদ,কারণ এর দ্বারা ভবিষ্যতে সুবিধা পাওয়া যাবে। 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43100" y="4343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38900" y="4343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276600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২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bn-IN" dirty="0" smtClean="0"/>
              <a:t> </a:t>
            </a:r>
            <a:r>
              <a:rPr lang="bn-IN" dirty="0"/>
              <a:t>হিসাব (যাবতীয় </a:t>
            </a:r>
            <a:r>
              <a:rPr lang="en-US" dirty="0" err="1"/>
              <a:t>ব্যয়</a:t>
            </a:r>
            <a:r>
              <a:rPr lang="bn-IN" dirty="0" smtClean="0"/>
              <a:t> </a:t>
            </a:r>
            <a:r>
              <a:rPr lang="bn-IN" dirty="0"/>
              <a:t>সমূহ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3288268"/>
            <a:ext cx="3810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bn-IN" dirty="0" smtClean="0"/>
              <a:t>।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r>
              <a:rPr lang="bn-IN" dirty="0"/>
              <a:t>হিসাব (</a:t>
            </a:r>
            <a:r>
              <a:rPr lang="bn-IN" dirty="0" smtClean="0"/>
              <a:t>যাবতীয়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bn-IN" dirty="0" smtClean="0"/>
              <a:t> সমূহ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897868"/>
            <a:ext cx="3733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   অগ্রিম ব্যয়/খরচ = সম্পত্তি হিসাব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886200"/>
            <a:ext cx="4876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   অগ্রিম আয় (অনুপার্জিত আয়) = দায় হিসাব 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381000" y="4006334"/>
            <a:ext cx="228600" cy="1846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191000" y="3962400"/>
            <a:ext cx="228600" cy="1846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486400"/>
            <a:ext cx="4495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সুদ বকেয়া,বকেয়া/প্রদেয় ভাড়া,ব্যাংক জমাতিরিক্তের বকেয়া সুদ ইত্যাদি।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401270"/>
            <a:ext cx="4114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বিনিয়োগের প্রাপ্য সুদ,প্রাপ্য কমিশন,</a:t>
            </a:r>
          </a:p>
          <a:p>
            <a:pPr algn="just"/>
            <a:r>
              <a:rPr lang="bn-IN" dirty="0" smtClean="0"/>
              <a:t>প্রাপ্য ভাড়া কারণ ভবিষ্যতে এ টাকা পাওয়া যাবে বলে এগুলো সম্পদ ধরা হয়।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43100" y="48006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38900" y="48006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276600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২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bn-IN" dirty="0" smtClean="0"/>
              <a:t> </a:t>
            </a:r>
            <a:r>
              <a:rPr lang="bn-IN" dirty="0"/>
              <a:t>হিসাব (যাবতীয় </a:t>
            </a:r>
            <a:r>
              <a:rPr lang="en-US" dirty="0" err="1"/>
              <a:t>ব্যয়</a:t>
            </a:r>
            <a:r>
              <a:rPr lang="bn-IN" dirty="0" smtClean="0"/>
              <a:t> </a:t>
            </a:r>
            <a:r>
              <a:rPr lang="bn-IN" dirty="0"/>
              <a:t>সমূহ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276600"/>
            <a:ext cx="3810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bn-IN" dirty="0" smtClean="0"/>
              <a:t>।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r>
              <a:rPr lang="bn-IN" dirty="0"/>
              <a:t>হিসাব (</a:t>
            </a:r>
            <a:r>
              <a:rPr lang="bn-IN" dirty="0" smtClean="0"/>
              <a:t>যাবতীয়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bn-IN" dirty="0" smtClean="0"/>
              <a:t> সমূহ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886200"/>
            <a:ext cx="3733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   অগ্রিম ব্যয়/খরচ = সম্পত্তি হিসাব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886200"/>
            <a:ext cx="4876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   অগ্রিম আয় (অনুপার্জিত আয়) = দায় হিসাব 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228600" y="3962400"/>
            <a:ext cx="228600" cy="1846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191000" y="3962400"/>
            <a:ext cx="228600" cy="1846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4431268"/>
            <a:ext cx="3733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   </a:t>
            </a:r>
            <a:r>
              <a:rPr lang="bn-IN" sz="1400" b="1" dirty="0" smtClean="0"/>
              <a:t>আয় বকেয়া বা প্রাপ্য আয়=সম্পত্তি হিসাব  </a:t>
            </a:r>
            <a:endParaRPr lang="en-US" sz="1400" b="1" dirty="0"/>
          </a:p>
        </p:txBody>
      </p:sp>
      <p:sp>
        <p:nvSpPr>
          <p:cNvPr id="22" name="5-Point Star 21"/>
          <p:cNvSpPr/>
          <p:nvPr/>
        </p:nvSpPr>
        <p:spPr>
          <a:xfrm>
            <a:off x="152400" y="4539734"/>
            <a:ext cx="228600" cy="1846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14800" y="4431268"/>
            <a:ext cx="4876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   ব্যয়/খরচ বকেয়া/প্রদেয় ব্যয় = দায়  হিসাব </a:t>
            </a:r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4114800" y="4495800"/>
            <a:ext cx="228600" cy="1846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276600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২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bn-IN" dirty="0" smtClean="0"/>
              <a:t> </a:t>
            </a:r>
            <a:r>
              <a:rPr lang="bn-IN" dirty="0"/>
              <a:t>হিসাব (যাবতীয় </a:t>
            </a:r>
            <a:r>
              <a:rPr lang="en-US" dirty="0" err="1"/>
              <a:t>ব্যয়</a:t>
            </a:r>
            <a:r>
              <a:rPr lang="bn-IN" dirty="0" smtClean="0"/>
              <a:t> </a:t>
            </a:r>
            <a:r>
              <a:rPr lang="bn-IN" dirty="0"/>
              <a:t>সমূহ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276600"/>
            <a:ext cx="3810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bn-IN" dirty="0" smtClean="0"/>
              <a:t>।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r>
              <a:rPr lang="bn-IN" dirty="0"/>
              <a:t>হিসাব (</a:t>
            </a:r>
            <a:r>
              <a:rPr lang="bn-IN" dirty="0" smtClean="0"/>
              <a:t>যাবতীয়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bn-IN" dirty="0" smtClean="0"/>
              <a:t> সমূহ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3886200"/>
            <a:ext cx="259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dirty="0" smtClean="0"/>
              <a:t>৩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উত্তোলন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3886200"/>
            <a:ext cx="2743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 </a:t>
            </a:r>
            <a:r>
              <a:rPr lang="en-US" dirty="0" smtClean="0"/>
              <a:t>৩</a:t>
            </a:r>
            <a:r>
              <a:rPr lang="bn-IN" dirty="0" smtClean="0"/>
              <a:t>।  </a:t>
            </a:r>
            <a:r>
              <a:rPr lang="en-US" dirty="0" err="1" smtClean="0"/>
              <a:t>মূলধন</a:t>
            </a:r>
            <a:r>
              <a:rPr lang="en-US" dirty="0" smtClean="0"/>
              <a:t> </a:t>
            </a:r>
            <a:r>
              <a:rPr lang="bn-IN" dirty="0" smtClean="0"/>
              <a:t> হিসাব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4507468"/>
            <a:ext cx="3733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dirty="0" smtClean="0"/>
              <a:t>৪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পাওনাদার</a:t>
            </a:r>
            <a:r>
              <a:rPr lang="en-US" dirty="0" smtClean="0"/>
              <a:t> </a:t>
            </a:r>
            <a:r>
              <a:rPr lang="en-US" dirty="0" err="1" smtClean="0"/>
              <a:t>বাট্টা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 </a:t>
            </a:r>
            <a:r>
              <a:rPr lang="en-US" dirty="0" err="1" smtClean="0"/>
              <a:t>প্রদেয়</a:t>
            </a:r>
            <a:r>
              <a:rPr lang="en-US" dirty="0" smtClean="0"/>
              <a:t> </a:t>
            </a:r>
            <a:r>
              <a:rPr lang="en-US" dirty="0" err="1" smtClean="0"/>
              <a:t>বিল</a:t>
            </a:r>
            <a:r>
              <a:rPr lang="en-US" dirty="0" smtClean="0"/>
              <a:t> </a:t>
            </a:r>
            <a:r>
              <a:rPr lang="en-US" dirty="0" err="1" smtClean="0"/>
              <a:t>বাট্টা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 </a:t>
            </a:r>
            <a:r>
              <a:rPr lang="bn-IN" sz="1400" b="1" dirty="0" smtClean="0"/>
              <a:t> 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4507468"/>
            <a:ext cx="4038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৪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সৃষ্ট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276600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২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bn-IN" dirty="0" smtClean="0"/>
              <a:t> </a:t>
            </a:r>
            <a:r>
              <a:rPr lang="bn-IN" dirty="0"/>
              <a:t>হিসাব (যাবতীয় </a:t>
            </a:r>
            <a:r>
              <a:rPr lang="en-US" dirty="0" err="1"/>
              <a:t>ব্যয়</a:t>
            </a:r>
            <a:r>
              <a:rPr lang="bn-IN" dirty="0" smtClean="0"/>
              <a:t> </a:t>
            </a:r>
            <a:r>
              <a:rPr lang="bn-IN" dirty="0"/>
              <a:t>সমূহ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276600"/>
            <a:ext cx="3810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bn-IN" dirty="0" smtClean="0"/>
              <a:t>।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r>
              <a:rPr lang="bn-IN" dirty="0"/>
              <a:t>হিসাব (</a:t>
            </a:r>
            <a:r>
              <a:rPr lang="bn-IN" dirty="0" smtClean="0"/>
              <a:t>যাবতীয়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bn-IN" dirty="0" smtClean="0"/>
              <a:t> সমূহ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3886200"/>
            <a:ext cx="259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dirty="0" smtClean="0"/>
              <a:t>৩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উত্তোলন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3886200"/>
            <a:ext cx="2743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 </a:t>
            </a:r>
            <a:r>
              <a:rPr lang="en-US" dirty="0" smtClean="0"/>
              <a:t>৩</a:t>
            </a:r>
            <a:r>
              <a:rPr lang="bn-IN" dirty="0" smtClean="0"/>
              <a:t>।  </a:t>
            </a:r>
            <a:r>
              <a:rPr lang="en-US" dirty="0" err="1" smtClean="0"/>
              <a:t>মূলধন</a:t>
            </a:r>
            <a:r>
              <a:rPr lang="en-US" dirty="0" smtClean="0"/>
              <a:t> </a:t>
            </a:r>
            <a:r>
              <a:rPr lang="bn-IN" dirty="0" smtClean="0"/>
              <a:t> হিসাব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4382869"/>
            <a:ext cx="3733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dirty="0" smtClean="0"/>
              <a:t>৪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পাওনাদার</a:t>
            </a:r>
            <a:r>
              <a:rPr lang="en-US" dirty="0" smtClean="0"/>
              <a:t> </a:t>
            </a:r>
            <a:r>
              <a:rPr lang="en-US" dirty="0" err="1" smtClean="0"/>
              <a:t>বাট্টা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 </a:t>
            </a:r>
            <a:r>
              <a:rPr lang="en-US" dirty="0" err="1" smtClean="0"/>
              <a:t>প্রদেয়</a:t>
            </a:r>
            <a:r>
              <a:rPr lang="en-US" dirty="0" smtClean="0"/>
              <a:t> </a:t>
            </a:r>
            <a:r>
              <a:rPr lang="en-US" dirty="0" err="1" smtClean="0"/>
              <a:t>বিল</a:t>
            </a:r>
            <a:r>
              <a:rPr lang="en-US" dirty="0" smtClean="0"/>
              <a:t> </a:t>
            </a:r>
            <a:r>
              <a:rPr lang="en-US" dirty="0" err="1" smtClean="0"/>
              <a:t>বাট্টা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 </a:t>
            </a:r>
            <a:r>
              <a:rPr lang="bn-IN" sz="1400" b="1" dirty="0" smtClean="0"/>
              <a:t> 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4507468"/>
            <a:ext cx="4038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৪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সৃষ্ট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44958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00" dirty="0" smtClean="0"/>
              <a:t>বিক্রয় ফেরত,বিক্রয় বাট্টা,প্রদত্ত ঋণ(বিনিয়োগ)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5257800"/>
            <a:ext cx="40386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00" dirty="0" smtClean="0"/>
              <a:t> ক্রয় ফেরত, ক্রয় বাট্টা, ঋণ(গৃহীত ঋণ)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31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4" grpId="0" animBg="1"/>
      <p:bldP spid="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276600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২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bn-IN" dirty="0" smtClean="0"/>
              <a:t> </a:t>
            </a:r>
            <a:r>
              <a:rPr lang="bn-IN" dirty="0"/>
              <a:t>হিসাব (যাবতীয় </a:t>
            </a:r>
            <a:r>
              <a:rPr lang="en-US" dirty="0" err="1"/>
              <a:t>ব্যয়</a:t>
            </a:r>
            <a:r>
              <a:rPr lang="bn-IN" dirty="0" smtClean="0"/>
              <a:t> </a:t>
            </a:r>
            <a:r>
              <a:rPr lang="bn-IN" dirty="0"/>
              <a:t>সমূহ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276600"/>
            <a:ext cx="3810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bn-IN" dirty="0" smtClean="0"/>
              <a:t>।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r>
              <a:rPr lang="bn-IN" dirty="0"/>
              <a:t>হিসাব (</a:t>
            </a:r>
            <a:r>
              <a:rPr lang="bn-IN" dirty="0" smtClean="0"/>
              <a:t>যাবতীয়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bn-IN" dirty="0" smtClean="0"/>
              <a:t> সমূহ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3886200"/>
            <a:ext cx="2590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dirty="0" smtClean="0"/>
              <a:t>৩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উত্তোলন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3886200"/>
            <a:ext cx="2743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/>
              <a:t> </a:t>
            </a:r>
            <a:r>
              <a:rPr lang="en-US" dirty="0" smtClean="0"/>
              <a:t>৩</a:t>
            </a:r>
            <a:r>
              <a:rPr lang="bn-IN" dirty="0" smtClean="0"/>
              <a:t>।  </a:t>
            </a:r>
            <a:r>
              <a:rPr lang="en-US" dirty="0" err="1" smtClean="0"/>
              <a:t>মূলধন</a:t>
            </a:r>
            <a:r>
              <a:rPr lang="en-US" dirty="0" smtClean="0"/>
              <a:t> </a:t>
            </a:r>
            <a:r>
              <a:rPr lang="bn-IN" dirty="0" smtClean="0"/>
              <a:t> হিসাব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4419600"/>
            <a:ext cx="3733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dirty="0" smtClean="0"/>
              <a:t>৪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পাওনাদার</a:t>
            </a:r>
            <a:r>
              <a:rPr lang="en-US" dirty="0" smtClean="0"/>
              <a:t> </a:t>
            </a:r>
            <a:r>
              <a:rPr lang="en-US" dirty="0" err="1" smtClean="0"/>
              <a:t>বাট্টা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 </a:t>
            </a:r>
            <a:r>
              <a:rPr lang="en-US" dirty="0" err="1" smtClean="0"/>
              <a:t>প্রদেয়</a:t>
            </a:r>
            <a:r>
              <a:rPr lang="en-US" dirty="0" smtClean="0"/>
              <a:t> </a:t>
            </a:r>
            <a:r>
              <a:rPr lang="en-US" dirty="0" err="1" smtClean="0"/>
              <a:t>বিল</a:t>
            </a:r>
            <a:r>
              <a:rPr lang="en-US" dirty="0" smtClean="0"/>
              <a:t> </a:t>
            </a:r>
            <a:r>
              <a:rPr lang="en-US" dirty="0" err="1" smtClean="0"/>
              <a:t>বাট্টা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 </a:t>
            </a:r>
            <a:r>
              <a:rPr lang="bn-IN" sz="1400" b="1" dirty="0" smtClean="0"/>
              <a:t> 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4507468"/>
            <a:ext cx="4038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৪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সৃষ্ট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257800"/>
            <a:ext cx="4267200" cy="3385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1600" dirty="0" smtClean="0"/>
              <a:t>জাবেদায় যা ডেবিট তা রেওয়ামিলেও ডেবিট হয়।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257800"/>
            <a:ext cx="4495800" cy="3385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1600" dirty="0" smtClean="0"/>
              <a:t> জাবেদায় যা ক্রেডিট তা রেওয়ামিলেও ক্রেডিট হয়।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3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4" grpId="0" animBg="1"/>
      <p:bldP spid="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783" y="1828800"/>
            <a:ext cx="6914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রেওয়ামিল তৈরি করার নিয়মাবলি একটি ক্লসে আলোচনা করা সম্ভব নয়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তাই  রেওয়ামিল এর নিয়মালীকে দুইটি ক্লাসে ভাগ করে আজ প্রথম ক্লাস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শেষ করা হলো এবং পরবর্তী ক্লাস দেখার আমন্ত্রণ জানিয়ে আজকের মতো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বিদায়।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1066800"/>
            <a:ext cx="6400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1" y="2323495"/>
            <a:ext cx="291465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35753" y="5105400"/>
            <a:ext cx="5431847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315376" y="2290622"/>
            <a:ext cx="3046467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52357" y="152400"/>
            <a:ext cx="460013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15" y="308882"/>
            <a:ext cx="2210863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54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400" b="1" u="sng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1600200"/>
            <a:ext cx="8229600" cy="4648200"/>
          </a:xfrm>
          <a:prstGeom prst="round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14800" y="1904999"/>
            <a:ext cx="575730" cy="42394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53348" y="1676400"/>
            <a:ext cx="325245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2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algn="ctr"/>
            <a:r>
              <a:rPr lang="bn-BD" sz="2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ও দশম</a:t>
            </a: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 বিজ্ঞান </a:t>
            </a:r>
            <a:endParaRPr lang="bn-BD" sz="2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72050" y="962891"/>
            <a:ext cx="2514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787678"/>
            <a:ext cx="30289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শাহ মোহাম্মদ লুৎফুল হায়দার 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বিএড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পাগলা,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গফরগাঁও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৫২৭৯৮০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smlh1978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652293"/>
              </p:ext>
            </p:extLst>
          </p:nvPr>
        </p:nvGraphicFramePr>
        <p:xfrm>
          <a:off x="1022219" y="1362224"/>
          <a:ext cx="7426554" cy="284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458"/>
                <a:gridCol w="3380864"/>
                <a:gridCol w="402550"/>
                <a:gridCol w="1171554"/>
                <a:gridCol w="1223128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খঃপৃঃ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</a:tr>
              <a:tr h="1905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5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23224"/>
            <a:ext cx="75438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TrialBalance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3202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ঘোষনাঃ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372" y="3103994"/>
            <a:ext cx="726621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i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1890" y="1309860"/>
            <a:ext cx="395653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val="31866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267200"/>
            <a:ext cx="4038600" cy="92333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/>
              <a:t>পাওনাদার হিসাব,(প্রদেয় হিসাব</a:t>
            </a:r>
            <a:r>
              <a:rPr lang="bn-IN" dirty="0" smtClean="0"/>
              <a:t>),</a:t>
            </a:r>
            <a:r>
              <a:rPr lang="en-US" dirty="0" smtClean="0"/>
              <a:t>      </a:t>
            </a:r>
            <a:r>
              <a:rPr lang="bn-IN" dirty="0" smtClean="0"/>
              <a:t>প্রদেয় </a:t>
            </a:r>
            <a:r>
              <a:rPr lang="bn-IN" dirty="0"/>
              <a:t>নোট,বাংক জমাতিরিক্ত</a:t>
            </a:r>
            <a:r>
              <a:rPr lang="en-US" dirty="0"/>
              <a:t>, </a:t>
            </a:r>
            <a:r>
              <a:rPr lang="bn-IN" dirty="0"/>
              <a:t> ঋণ </a:t>
            </a:r>
            <a:r>
              <a:rPr lang="bn-IN" smtClean="0"/>
              <a:t>ইত্যাদি।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960674"/>
            <a:ext cx="4038600" cy="175432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bn-IN" dirty="0" smtClean="0"/>
              <a:t>ভূমি,দালানকোঠা</a:t>
            </a:r>
            <a:r>
              <a:rPr lang="bn-IN" dirty="0"/>
              <a:t>, </a:t>
            </a:r>
            <a:r>
              <a:rPr lang="en-US" dirty="0" smtClean="0"/>
              <a:t>                           </a:t>
            </a:r>
            <a:r>
              <a:rPr lang="bn-IN" dirty="0" smtClean="0"/>
              <a:t>ইজারা</a:t>
            </a:r>
            <a:r>
              <a:rPr lang="en-US" dirty="0" smtClean="0"/>
              <a:t> </a:t>
            </a:r>
            <a:r>
              <a:rPr lang="bn-IN" dirty="0" smtClean="0"/>
              <a:t>সম্পত্তি,আসবাবপ্ত্র,যন্ত্রপাতি</a:t>
            </a:r>
            <a:r>
              <a:rPr lang="bn-IN" dirty="0"/>
              <a:t>,   </a:t>
            </a:r>
          </a:p>
          <a:p>
            <a:pPr algn="ctr"/>
            <a:r>
              <a:rPr lang="bn-IN" dirty="0"/>
              <a:t>বিনিয়োগ,দেনাদার হিসাব (প্রাপ্য হিসাব),প্রাপ্য নোট,             </a:t>
            </a:r>
          </a:p>
          <a:p>
            <a:pPr algn="ctr"/>
            <a:r>
              <a:rPr lang="bn-IN" dirty="0"/>
              <a:t>নগদান হিসাব,সুনাম ইত্যাদি।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790700" y="32766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362700" y="32766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029200"/>
            <a:ext cx="4038600" cy="92333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বিক্রয়,প্রাপ্ত সুদ,প্রাপ্ত বাট্টা,উপভাড়া,</a:t>
            </a:r>
          </a:p>
          <a:p>
            <a:pPr algn="ctr"/>
            <a:r>
              <a:rPr lang="bn-IN" dirty="0" smtClean="0"/>
              <a:t>বিনিয়োগের সুদ,ব্যাংক জমার সুদ,</a:t>
            </a:r>
          </a:p>
          <a:p>
            <a:pPr algn="ctr"/>
            <a:r>
              <a:rPr lang="bn-IN" dirty="0" smtClean="0"/>
              <a:t>ইত্যাদি।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75074"/>
            <a:ext cx="4343400" cy="120032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ক্রয়,প্রারম্ভিক মজুদ,</a:t>
            </a:r>
          </a:p>
          <a:p>
            <a:pPr algn="ctr"/>
            <a:r>
              <a:rPr lang="bn-IN" dirty="0" smtClean="0"/>
              <a:t>মজুরি,বেতন,বিজ্ঞাপন,ভাড়া,  কমিশন,মেরামত,অফিস খরচ,অবচয়,কুঋণ,বাট্টা,ইত্যাদি।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790700" y="41910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362700" y="41148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440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২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bn-IN" dirty="0" smtClean="0"/>
              <a:t> </a:t>
            </a:r>
            <a:r>
              <a:rPr lang="bn-IN" dirty="0"/>
              <a:t>হিসাব (যাবতীয় </a:t>
            </a:r>
            <a:r>
              <a:rPr lang="en-US" dirty="0" err="1"/>
              <a:t>ব্যয়</a:t>
            </a:r>
            <a:r>
              <a:rPr lang="bn-IN" dirty="0" smtClean="0"/>
              <a:t> </a:t>
            </a:r>
            <a:r>
              <a:rPr lang="bn-IN" dirty="0"/>
              <a:t>সমূহ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440668"/>
            <a:ext cx="3810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bn-IN" dirty="0" smtClean="0"/>
              <a:t>।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r>
              <a:rPr lang="bn-IN" dirty="0"/>
              <a:t>হিসাব (</a:t>
            </a:r>
            <a:r>
              <a:rPr lang="bn-IN" dirty="0" smtClean="0"/>
              <a:t>যাবতীয়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bn-IN" dirty="0" smtClean="0"/>
              <a:t> সমূহ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43100" y="36576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200400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২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bn-IN" dirty="0" smtClean="0"/>
              <a:t> </a:t>
            </a:r>
            <a:r>
              <a:rPr lang="bn-IN" dirty="0"/>
              <a:t>হিসাব (যাবতীয় </a:t>
            </a:r>
            <a:r>
              <a:rPr lang="en-US" dirty="0" err="1"/>
              <a:t>ব্যয়</a:t>
            </a:r>
            <a:r>
              <a:rPr lang="bn-IN" dirty="0" smtClean="0"/>
              <a:t> </a:t>
            </a:r>
            <a:r>
              <a:rPr lang="bn-IN" dirty="0"/>
              <a:t>সমূহ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200400"/>
            <a:ext cx="3810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bn-IN" dirty="0" smtClean="0"/>
              <a:t>।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r>
              <a:rPr lang="bn-IN" dirty="0"/>
              <a:t>হিসাব (</a:t>
            </a:r>
            <a:r>
              <a:rPr lang="bn-IN" dirty="0" smtClean="0"/>
              <a:t>যাবতীয়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bn-IN" dirty="0" smtClean="0"/>
              <a:t> সমূহ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57200" y="4267200"/>
            <a:ext cx="510540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en-US" dirty="0" smtClean="0"/>
              <a:t> </a:t>
            </a:r>
            <a:r>
              <a:rPr lang="en-US" dirty="0" err="1" smtClean="0"/>
              <a:t>উভয়ই</a:t>
            </a:r>
            <a:r>
              <a:rPr lang="en-US" dirty="0" smtClean="0"/>
              <a:t> 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সে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হিসাবকে</a:t>
            </a:r>
            <a:r>
              <a:rPr lang="en-US" dirty="0" smtClean="0"/>
              <a:t> ………… </a:t>
            </a:r>
            <a:r>
              <a:rPr lang="en-US" dirty="0" err="1" smtClean="0"/>
              <a:t>হিসাব</a:t>
            </a:r>
            <a:r>
              <a:rPr lang="en-US" dirty="0" smtClean="0"/>
              <a:t> </a:t>
            </a:r>
            <a:r>
              <a:rPr lang="en-US" dirty="0" err="1" smtClean="0"/>
              <a:t>ধরতে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7020580"/>
            <a:ext cx="8382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ব্যয়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8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22 L 0.04167 -0.29486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3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624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/>
              <a:t>রেওয়ামিল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26068"/>
            <a:ext cx="6172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         এক </a:t>
            </a:r>
            <a:r>
              <a:rPr lang="bn-IN" sz="2000" dirty="0"/>
              <a:t>নজরে রেওয়ামিল প্রস্তুতের নিয়মাবলী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11868"/>
            <a:ext cx="1447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ডেবিট  </a:t>
            </a:r>
            <a:r>
              <a:rPr lang="bn-IN" dirty="0" smtClean="0"/>
              <a:t>পাশ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11868"/>
            <a:ext cx="1676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ক্রেডিট পাশ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78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/>
              <a:t>১। সম্পত্তি হিসাব (যাবতীয় সম্পত্তি সমূহ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678668"/>
            <a:ext cx="33528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১। দায় হিসাব (যাবতীয় দায় </a:t>
            </a:r>
            <a:r>
              <a:rPr lang="bn-IN" dirty="0" smtClean="0"/>
              <a:t>সমূহ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572000"/>
            <a:ext cx="4038600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যে কোন প্রকার সম্পদের সুদ আয়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572000"/>
            <a:ext cx="4114800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যে কোন প্রকার দায়ের সুদ ব্যয়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86500" y="20574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790700" y="38862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38900" y="38862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440668"/>
            <a:ext cx="4191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২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bn-IN" dirty="0" smtClean="0"/>
              <a:t> </a:t>
            </a:r>
            <a:r>
              <a:rPr lang="bn-IN" dirty="0"/>
              <a:t>হিসাব (যাবতীয় </a:t>
            </a:r>
            <a:r>
              <a:rPr lang="en-US" dirty="0" err="1"/>
              <a:t>ব্যয়</a:t>
            </a:r>
            <a:r>
              <a:rPr lang="bn-IN" dirty="0" smtClean="0"/>
              <a:t> </a:t>
            </a:r>
            <a:r>
              <a:rPr lang="bn-IN" dirty="0"/>
              <a:t>সমূহ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440668"/>
            <a:ext cx="38100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bn-IN" dirty="0" smtClean="0"/>
              <a:t>।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r>
              <a:rPr lang="bn-IN" dirty="0"/>
              <a:t>হিসাব (</a:t>
            </a:r>
            <a:r>
              <a:rPr lang="bn-IN" dirty="0" smtClean="0"/>
              <a:t>যাবতীয়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bn-IN" dirty="0" smtClean="0"/>
              <a:t> সমূহ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321</TotalTime>
  <Words>855</Words>
  <Application>Microsoft Office PowerPoint</Application>
  <PresentationFormat>On-screen Show (4:3)</PresentationFormat>
  <Paragraphs>146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রেওয়ামিল  এক নজরে রেওয়ামিল প্রস্তুতের নিয়মাবলী </dc:title>
  <dc:creator>s</dc:creator>
  <cp:lastModifiedBy>s</cp:lastModifiedBy>
  <cp:revision>61</cp:revision>
  <dcterms:created xsi:type="dcterms:W3CDTF">2006-08-16T00:00:00Z</dcterms:created>
  <dcterms:modified xsi:type="dcterms:W3CDTF">2020-11-14T03:39:08Z</dcterms:modified>
</cp:coreProperties>
</file>