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9" r:id="rId3"/>
    <p:sldId id="260" r:id="rId4"/>
    <p:sldId id="262" r:id="rId5"/>
    <p:sldId id="261" r:id="rId6"/>
    <p:sldId id="263" r:id="rId7"/>
    <p:sldId id="264" r:id="rId8"/>
    <p:sldId id="268" r:id="rId9"/>
    <p:sldId id="269" r:id="rId10"/>
    <p:sldId id="278" r:id="rId11"/>
    <p:sldId id="279" r:id="rId12"/>
    <p:sldId id="280" r:id="rId13"/>
    <p:sldId id="283" r:id="rId14"/>
    <p:sldId id="282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00"/>
    <a:srgbClr val="00642D"/>
    <a:srgbClr val="490092"/>
    <a:srgbClr val="41A15A"/>
    <a:srgbClr val="00B050"/>
    <a:srgbClr val="00FF00"/>
    <a:srgbClr val="FF4B4B"/>
    <a:srgbClr val="0C7811"/>
    <a:srgbClr val="66FFFF"/>
    <a:srgbClr val="EDE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74" y="54"/>
      </p:cViewPr>
      <p:guideLst>
        <p:guide orient="horz" pos="2160"/>
        <p:guide pos="3840"/>
        <p:guide pos="3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4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4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6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239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48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81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4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14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7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5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1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2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8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6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8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071B58-A266-468D-B3A7-FBD138035A8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46E023-43DC-4883-9558-75F6197C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958" y="1888147"/>
            <a:ext cx="911820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solidFill>
                  <a:srgbClr val="490092"/>
                </a:solidFill>
                <a:latin typeface="NikoshBAN" pitchFamily="2" charset="0"/>
                <a:cs typeface="NikoshBAN" pitchFamily="2" charset="0"/>
              </a:rPr>
              <a:t>স্বাগতম সবাইকে</a:t>
            </a:r>
            <a:endParaRPr lang="en-US" sz="13800" dirty="0">
              <a:solidFill>
                <a:srgbClr val="49009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90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A8728-FCA4-441D-9370-E3935011B017}"/>
              </a:ext>
            </a:extLst>
          </p:cNvPr>
          <p:cNvSpPr txBox="1"/>
          <p:nvPr/>
        </p:nvSpPr>
        <p:spPr>
          <a:xfrm>
            <a:off x="2740668" y="812958"/>
            <a:ext cx="6692858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দুঃখিত। উত্তরটি ভুল।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A1D7C5A1-6B85-4786-9656-1000A9456086}"/>
              </a:ext>
            </a:extLst>
          </p:cNvPr>
          <p:cNvSpPr txBox="1"/>
          <p:nvPr/>
        </p:nvSpPr>
        <p:spPr>
          <a:xfrm>
            <a:off x="2957073" y="3275052"/>
            <a:ext cx="5750292" cy="11079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</a:t>
            </a:r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করো।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8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C4474-3478-4315-BE36-90B0AC7FF371}"/>
              </a:ext>
            </a:extLst>
          </p:cNvPr>
          <p:cNvSpPr txBox="1"/>
          <p:nvPr/>
        </p:nvSpPr>
        <p:spPr>
          <a:xfrm>
            <a:off x="2045853" y="945584"/>
            <a:ext cx="810029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8000" dirty="0">
                <a:solidFill>
                  <a:srgbClr val="0068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উত্তরটি সঠিক।</a:t>
            </a:r>
            <a:endParaRPr lang="en-US" sz="8000" dirty="0">
              <a:solidFill>
                <a:srgbClr val="0068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8FBC29D6-3A98-4983-8520-D74960B48C84}"/>
              </a:ext>
            </a:extLst>
          </p:cNvPr>
          <p:cNvSpPr txBox="1"/>
          <p:nvPr/>
        </p:nvSpPr>
        <p:spPr>
          <a:xfrm>
            <a:off x="7546776" y="4283778"/>
            <a:ext cx="3667992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পরবর্তী প্রশ্নে যাও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0BC8041F-74F4-4A04-9A4C-C56A923443CC}"/>
              </a:ext>
            </a:extLst>
          </p:cNvPr>
          <p:cNvSpPr txBox="1"/>
          <p:nvPr/>
        </p:nvSpPr>
        <p:spPr>
          <a:xfrm>
            <a:off x="953975" y="4283778"/>
            <a:ext cx="3339376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প্রশ্নে ফিরে যাও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B24AF-E988-4DC6-9DBF-E24D46738497}"/>
              </a:ext>
            </a:extLst>
          </p:cNvPr>
          <p:cNvSpPr txBox="1"/>
          <p:nvPr/>
        </p:nvSpPr>
        <p:spPr>
          <a:xfrm>
            <a:off x="813945" y="1490008"/>
            <a:ext cx="102274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0068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বায়ু দূষণের ফলে পরিবেশের কোন ক্ষতিটি উল্লেখযোগ্য?</a:t>
            </a:r>
          </a:p>
          <a:p>
            <a:r>
              <a:rPr lang="bn-BD" sz="4000" dirty="0">
                <a:solidFill>
                  <a:srgbClr val="0068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ক) পশুপাখি মারা যাচ্ছে 		 খ) পৃথিবীর উষ্ণতা বৃদ্ধি বাড়ছে </a:t>
            </a:r>
          </a:p>
          <a:p>
            <a:r>
              <a:rPr lang="bn-BD" sz="4000" dirty="0">
                <a:solidFill>
                  <a:srgbClr val="0068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গ) কলকারখানা কমছে 		 ঘ) অধিক বৃষ্টি হচ্ছে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64EAD-5459-4383-A7F5-3934090041F4}"/>
              </a:ext>
            </a:extLst>
          </p:cNvPr>
          <p:cNvSpPr txBox="1"/>
          <p:nvPr/>
        </p:nvSpPr>
        <p:spPr>
          <a:xfrm>
            <a:off x="2460136" y="4644092"/>
            <a:ext cx="1334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B1B6FF68-82EC-483C-8290-EE5161A521CA}"/>
              </a:ext>
            </a:extLst>
          </p:cNvPr>
          <p:cNvSpPr txBox="1"/>
          <p:nvPr/>
        </p:nvSpPr>
        <p:spPr>
          <a:xfrm>
            <a:off x="9853279" y="4705647"/>
            <a:ext cx="1188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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28" name="TextBox1" r:id="rId2" imgW="5124600" imgH="723960"/>
        </mc:Choice>
        <mc:Fallback>
          <p:control name="TextBox1" r:id="rId2" imgW="5124600" imgH="72396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794125" y="4643438"/>
                  <a:ext cx="5124450" cy="723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15231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4B1DB8D-8298-4D6E-BBE4-6DCB5BB0F4D1}"/>
              </a:ext>
            </a:extLst>
          </p:cNvPr>
          <p:cNvSpPr txBox="1"/>
          <p:nvPr/>
        </p:nvSpPr>
        <p:spPr>
          <a:xfrm>
            <a:off x="3215863" y="2668326"/>
            <a:ext cx="51058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b="1" dirty="0" smtClean="0">
                <a:solidFill>
                  <a:srgbClr val="0064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</a:t>
            </a:r>
            <a:r>
              <a:rPr lang="bn-BD" sz="13800" b="1" dirty="0">
                <a:solidFill>
                  <a:srgbClr val="0064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b="1" dirty="0">
              <a:solidFill>
                <a:srgbClr val="00642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4892" y="474562"/>
            <a:ext cx="5908990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b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</a:p>
          <a:p>
            <a:pPr algn="ctr"/>
            <a:endParaRPr lang="bn-BD" sz="2000" b="1" u="sng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বিজ্ঞান বইয়ের ২৭ পৃষ্ঠা বের কর।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1DB8D-8298-4D6E-BBE4-6DCB5BB0F4D1}"/>
              </a:ext>
            </a:extLst>
          </p:cNvPr>
          <p:cNvSpPr txBox="1"/>
          <p:nvPr/>
        </p:nvSpPr>
        <p:spPr>
          <a:xfrm>
            <a:off x="2994649" y="3976301"/>
            <a:ext cx="61959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13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5" grpId="0" animBg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B92460-70E5-4257-8E34-7FA658E3B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13914"/>
          <a:stretch/>
        </p:blipFill>
        <p:spPr>
          <a:xfrm>
            <a:off x="93459" y="141273"/>
            <a:ext cx="3679887" cy="1987502"/>
          </a:xfrm>
          <a:prstGeom prst="rect">
            <a:avLst/>
          </a:prstGeom>
          <a:ln w="88900" cap="sq" cmpd="thickThin">
            <a:solidFill>
              <a:srgbClr val="FF4B4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E654DC-964A-4FA9-93E9-CB3531B04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25870" r="10574" b="4018"/>
          <a:stretch/>
        </p:blipFill>
        <p:spPr>
          <a:xfrm>
            <a:off x="104171" y="3850784"/>
            <a:ext cx="3592240" cy="1987502"/>
          </a:xfrm>
          <a:prstGeom prst="rect">
            <a:avLst/>
          </a:prstGeom>
          <a:ln w="88900" cap="sq" cmpd="thickThin">
            <a:solidFill>
              <a:srgbClr val="FF4B4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FCCF44-AD04-4948-BACC-5AD6402056E6}"/>
              </a:ext>
            </a:extLst>
          </p:cNvPr>
          <p:cNvSpPr txBox="1"/>
          <p:nvPr/>
        </p:nvSpPr>
        <p:spPr>
          <a:xfrm>
            <a:off x="36356" y="2222069"/>
            <a:ext cx="12052864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দল-১) বায়ু দূষণের কারণ গুলো লেখ।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AC0D53-51CC-48E6-B689-BF7999587DEB}"/>
              </a:ext>
            </a:extLst>
          </p:cNvPr>
          <p:cNvSpPr txBox="1"/>
          <p:nvPr/>
        </p:nvSpPr>
        <p:spPr>
          <a:xfrm>
            <a:off x="36356" y="5936455"/>
            <a:ext cx="1206349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দল-২) বায়ু দূষণের ফলে মানব দেহে কী কী সমস্যা হয়ে থাকে?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A11598-690F-4768-82B6-35A1A01991B1}"/>
              </a:ext>
            </a:extLst>
          </p:cNvPr>
          <p:cNvSpPr txBox="1"/>
          <p:nvPr/>
        </p:nvSpPr>
        <p:spPr>
          <a:xfrm>
            <a:off x="5910805" y="178489"/>
            <a:ext cx="2981907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D2F4FE99-DA90-49F0-961D-B930C2FDC702}"/>
              </a:ext>
            </a:extLst>
          </p:cNvPr>
          <p:cNvSpPr/>
          <p:nvPr/>
        </p:nvSpPr>
        <p:spPr>
          <a:xfrm>
            <a:off x="4591050" y="685800"/>
            <a:ext cx="3009900" cy="14859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ctr"/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(ছোট ছোট প্রশ্নের মাধ্যমে)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311FE-7F62-4BE3-B231-87E4A8A4E568}"/>
              </a:ext>
            </a:extLst>
          </p:cNvPr>
          <p:cNvSpPr txBox="1"/>
          <p:nvPr/>
        </p:nvSpPr>
        <p:spPr>
          <a:xfrm>
            <a:off x="0" y="2666137"/>
            <a:ext cx="12173525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dirty="0">
                <a:solidFill>
                  <a:srgbClr val="49009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প্রশ্ন-১) বায়ু দূষণের কারণগুলো কী কী?</a:t>
            </a:r>
          </a:p>
          <a:p>
            <a:r>
              <a:rPr lang="bn-BD" sz="5400" dirty="0">
                <a:solidFill>
                  <a:srgbClr val="49009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প্রশ্ন-২) বায়ু দূষণের প্রভাবগুলো কী কী?</a:t>
            </a:r>
          </a:p>
          <a:p>
            <a:r>
              <a:rPr lang="bn-BD" sz="5400" dirty="0">
                <a:solidFill>
                  <a:srgbClr val="49009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প্রশ্ন-৩) বায়ু দূষণের ফলে মানুষের স্বাস্থ্যের কী ক্ষতি হয়? </a:t>
            </a:r>
            <a:endParaRPr lang="en-US" sz="5400" dirty="0">
              <a:solidFill>
                <a:srgbClr val="4900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99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9AF6E7A-D4BF-4044-9E6E-735A8012D7D0}"/>
              </a:ext>
            </a:extLst>
          </p:cNvPr>
          <p:cNvSpPr txBox="1"/>
          <p:nvPr/>
        </p:nvSpPr>
        <p:spPr>
          <a:xfrm>
            <a:off x="3811560" y="1099595"/>
            <a:ext cx="456887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 ড়ি র   কা 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DBD1C-5455-4F42-94D8-E3C1C1AEE2AC}"/>
              </a:ext>
            </a:extLst>
          </p:cNvPr>
          <p:cNvSpPr txBox="1"/>
          <p:nvPr/>
        </p:nvSpPr>
        <p:spPr>
          <a:xfrm>
            <a:off x="0" y="2854007"/>
            <a:ext cx="12192000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49009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বাড়ির আশেপাশে কীভাবে বায়ু দূষণ ঘটে তা </a:t>
            </a:r>
            <a:r>
              <a:rPr lang="bn-BD" sz="4800" dirty="0" smtClean="0">
                <a:solidFill>
                  <a:srgbClr val="49009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r>
              <a:rPr lang="bn-BD" sz="4800" dirty="0">
                <a:solidFill>
                  <a:srgbClr val="49009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লিখে আনবে। </a:t>
            </a:r>
            <a:endParaRPr lang="en-US" sz="4800" dirty="0">
              <a:solidFill>
                <a:srgbClr val="4900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1D6E2E-409E-4B60-A1C4-DABA9E4DB0E3}"/>
              </a:ext>
            </a:extLst>
          </p:cNvPr>
          <p:cNvSpPr txBox="1"/>
          <p:nvPr/>
        </p:nvSpPr>
        <p:spPr>
          <a:xfrm>
            <a:off x="1504610" y="2348663"/>
            <a:ext cx="4176143" cy="221599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13236-001C-4C3F-A13F-3BCD7B5A1D92}"/>
              </a:ext>
            </a:extLst>
          </p:cNvPr>
          <p:cNvSpPr txBox="1"/>
          <p:nvPr/>
        </p:nvSpPr>
        <p:spPr>
          <a:xfrm>
            <a:off x="6216320" y="2344237"/>
            <a:ext cx="4618572" cy="221599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40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95000"/>
                <a:lumOff val="5000"/>
              </a:schemeClr>
            </a:gs>
            <a:gs pos="0">
              <a:schemeClr val="accent1">
                <a:lumMod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C611BE-BB53-4343-BA1C-EF056C9751DE}"/>
              </a:ext>
            </a:extLst>
          </p:cNvPr>
          <p:cNvSpPr txBox="1"/>
          <p:nvPr/>
        </p:nvSpPr>
        <p:spPr>
          <a:xfrm>
            <a:off x="470452" y="647314"/>
            <a:ext cx="4947589" cy="92333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54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10A46-9473-4F63-B29C-86B8E4A6736A}"/>
              </a:ext>
            </a:extLst>
          </p:cNvPr>
          <p:cNvSpPr txBox="1"/>
          <p:nvPr/>
        </p:nvSpPr>
        <p:spPr>
          <a:xfrm>
            <a:off x="7340614" y="658889"/>
            <a:ext cx="418853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C4034-D1ED-4FC4-A3B3-6AC79690514D}"/>
              </a:ext>
            </a:extLst>
          </p:cNvPr>
          <p:cNvSpPr txBox="1"/>
          <p:nvPr/>
        </p:nvSpPr>
        <p:spPr>
          <a:xfrm>
            <a:off x="6889201" y="2306891"/>
            <a:ext cx="5006499" cy="42473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পঞ্চম</a:t>
            </a:r>
            <a:endParaRPr lang="bn-BD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বিজ্ঞান</a:t>
            </a:r>
          </a:p>
          <a:p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চার (বায়ু) </a:t>
            </a:r>
          </a:p>
          <a:p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বায়ু দূষণ </a:t>
            </a:r>
          </a:p>
          <a:p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29C77-45FA-4C5D-98F2-786AC3ECF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4" y="402415"/>
            <a:ext cx="1524680" cy="1504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3A46D-6424-4349-8424-6D105F1745FD}"/>
              </a:ext>
            </a:extLst>
          </p:cNvPr>
          <p:cNvGrpSpPr/>
          <p:nvPr/>
        </p:nvGrpSpPr>
        <p:grpSpPr>
          <a:xfrm>
            <a:off x="271103" y="2306891"/>
            <a:ext cx="5146938" cy="4247317"/>
            <a:chOff x="271103" y="2306891"/>
            <a:chExt cx="5146938" cy="42473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9851551-CC6F-48AC-8637-0D9F26E11C02}"/>
                </a:ext>
              </a:extLst>
            </p:cNvPr>
            <p:cNvSpPr txBox="1"/>
            <p:nvPr/>
          </p:nvSpPr>
          <p:spPr>
            <a:xfrm>
              <a:off x="271103" y="2306891"/>
              <a:ext cx="5146938" cy="4247317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নজরুল ইসলাম</a:t>
              </a:r>
            </a:p>
            <a:p>
              <a:r>
                <a:rPr lang="bn-BD" sz="54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r>
                <a:rPr lang="en-SG" sz="5400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</a:t>
              </a:r>
              <a:r>
                <a:rPr lang="en-SG" sz="54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5400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সরিষা</a:t>
              </a:r>
              <a:r>
                <a:rPr lang="bn-BD" sz="54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সপ্রাবি</a:t>
              </a:r>
              <a:endParaRPr lang="bn-BD" sz="54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54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ঈশ্বরগঞ্জ, ময়মনসিংহ।</a:t>
              </a:r>
            </a:p>
            <a:p>
              <a:r>
                <a:rPr lang="bn-BD" sz="54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০১৭৩৩-১১২৯০১ </a:t>
              </a:r>
              <a:endParaRPr lang="en-US" sz="54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E657921-CAAD-4737-8901-C5CA4AF2B06F}"/>
                </a:ext>
              </a:extLst>
            </p:cNvPr>
            <p:cNvGrpSpPr/>
            <p:nvPr/>
          </p:nvGrpSpPr>
          <p:grpSpPr>
            <a:xfrm>
              <a:off x="554636" y="5775162"/>
              <a:ext cx="329784" cy="654660"/>
              <a:chOff x="5636302" y="194606"/>
              <a:chExt cx="989350" cy="196397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871B0218-AA4D-4732-9B9D-866452FF4931}"/>
                  </a:ext>
                </a:extLst>
              </p:cNvPr>
              <p:cNvSpPr/>
              <p:nvPr/>
            </p:nvSpPr>
            <p:spPr>
              <a:xfrm>
                <a:off x="6406368" y="194606"/>
                <a:ext cx="163116" cy="328196"/>
              </a:xfrm>
              <a:prstGeom prst="roundRect">
                <a:avLst/>
              </a:prstGeom>
              <a:solidFill>
                <a:srgbClr val="ED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FE9AB7-634A-4712-98DC-44CFDA740905}"/>
                  </a:ext>
                </a:extLst>
              </p:cNvPr>
              <p:cNvSpPr/>
              <p:nvPr/>
            </p:nvSpPr>
            <p:spPr>
              <a:xfrm>
                <a:off x="5636302" y="404734"/>
                <a:ext cx="989350" cy="1753850"/>
              </a:xfrm>
              <a:prstGeom prst="roundRect">
                <a:avLst/>
              </a:prstGeom>
              <a:solidFill>
                <a:srgbClr val="ED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D0C903B-6887-4576-8EB1-A390A822A6E3}"/>
                  </a:ext>
                </a:extLst>
              </p:cNvPr>
              <p:cNvSpPr/>
              <p:nvPr/>
            </p:nvSpPr>
            <p:spPr>
              <a:xfrm>
                <a:off x="5686186" y="1384470"/>
                <a:ext cx="179882" cy="192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5F25FF-3072-4062-8128-73B4A1942E04}"/>
                  </a:ext>
                </a:extLst>
              </p:cNvPr>
              <p:cNvSpPr/>
              <p:nvPr/>
            </p:nvSpPr>
            <p:spPr>
              <a:xfrm>
                <a:off x="5926028" y="1384470"/>
                <a:ext cx="179882" cy="192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4EF523E-2F21-483C-B679-B8DE347D98C0}"/>
                  </a:ext>
                </a:extLst>
              </p:cNvPr>
              <p:cNvSpPr/>
              <p:nvPr/>
            </p:nvSpPr>
            <p:spPr>
              <a:xfrm>
                <a:off x="6157815" y="1384470"/>
                <a:ext cx="179882" cy="192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21CEC6-3500-465D-8002-DDFBEF20D82B}"/>
                  </a:ext>
                </a:extLst>
              </p:cNvPr>
              <p:cNvSpPr/>
              <p:nvPr/>
            </p:nvSpPr>
            <p:spPr>
              <a:xfrm>
                <a:off x="6389602" y="1384470"/>
                <a:ext cx="179882" cy="192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7388E766-B9FC-445D-AE71-04FCDEDDBD2B}"/>
                  </a:ext>
                </a:extLst>
              </p:cNvPr>
              <p:cNvSpPr/>
              <p:nvPr/>
            </p:nvSpPr>
            <p:spPr>
              <a:xfrm>
                <a:off x="5687671" y="541854"/>
                <a:ext cx="886611" cy="657225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122076E-B048-4054-A649-BE0254D53731}"/>
                  </a:ext>
                </a:extLst>
              </p:cNvPr>
              <p:cNvSpPr/>
              <p:nvPr/>
            </p:nvSpPr>
            <p:spPr>
              <a:xfrm>
                <a:off x="5981034" y="447675"/>
                <a:ext cx="229932" cy="4986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B42341-ECE4-4994-B4FF-F7A71174A1BB}"/>
                  </a:ext>
                </a:extLst>
              </p:cNvPr>
              <p:cNvSpPr/>
              <p:nvPr/>
            </p:nvSpPr>
            <p:spPr>
              <a:xfrm>
                <a:off x="5686186" y="1639235"/>
                <a:ext cx="179882" cy="192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C2E91B-01A5-4D73-81BC-24A20204CA5D}"/>
                  </a:ext>
                </a:extLst>
              </p:cNvPr>
              <p:cNvSpPr/>
              <p:nvPr/>
            </p:nvSpPr>
            <p:spPr>
              <a:xfrm>
                <a:off x="5926028" y="1639235"/>
                <a:ext cx="179882" cy="192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2E8894-F62C-4F72-9C68-6DE6BF784A9E}"/>
                  </a:ext>
                </a:extLst>
              </p:cNvPr>
              <p:cNvSpPr/>
              <p:nvPr/>
            </p:nvSpPr>
            <p:spPr>
              <a:xfrm>
                <a:off x="6157815" y="1639235"/>
                <a:ext cx="179882" cy="192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963C19B-3EF9-4B09-8779-DB78D12F52DF}"/>
                  </a:ext>
                </a:extLst>
              </p:cNvPr>
              <p:cNvSpPr/>
              <p:nvPr/>
            </p:nvSpPr>
            <p:spPr>
              <a:xfrm>
                <a:off x="6389602" y="1639235"/>
                <a:ext cx="179882" cy="192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6A4B4F0-36F6-4B06-A02E-F92D671A3B16}"/>
                  </a:ext>
                </a:extLst>
              </p:cNvPr>
              <p:cNvSpPr/>
              <p:nvPr/>
            </p:nvSpPr>
            <p:spPr>
              <a:xfrm>
                <a:off x="5686186" y="1886130"/>
                <a:ext cx="179882" cy="192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7756130-C2CC-415D-B4AA-99E90EA33B63}"/>
                  </a:ext>
                </a:extLst>
              </p:cNvPr>
              <p:cNvSpPr/>
              <p:nvPr/>
            </p:nvSpPr>
            <p:spPr>
              <a:xfrm>
                <a:off x="5926028" y="1886130"/>
                <a:ext cx="179882" cy="192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7D14B82-E4A6-4A2A-87CB-5E1EB13A6822}"/>
                  </a:ext>
                </a:extLst>
              </p:cNvPr>
              <p:cNvSpPr/>
              <p:nvPr/>
            </p:nvSpPr>
            <p:spPr>
              <a:xfrm>
                <a:off x="6157815" y="1886130"/>
                <a:ext cx="179882" cy="192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D80040-6185-4E17-A1BD-F728200411A3}"/>
                  </a:ext>
                </a:extLst>
              </p:cNvPr>
              <p:cNvSpPr/>
              <p:nvPr/>
            </p:nvSpPr>
            <p:spPr>
              <a:xfrm>
                <a:off x="6389602" y="1886130"/>
                <a:ext cx="179882" cy="192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B0CC4BF-262E-41C4-A122-4B3721A0D75B}"/>
                  </a:ext>
                </a:extLst>
              </p:cNvPr>
              <p:cNvSpPr/>
              <p:nvPr/>
            </p:nvSpPr>
            <p:spPr>
              <a:xfrm>
                <a:off x="6234781" y="1213368"/>
                <a:ext cx="304134" cy="1371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EF68FF9-1CD7-4106-BAD9-A0E18EB5FD85}"/>
                  </a:ext>
                </a:extLst>
              </p:cNvPr>
              <p:cNvSpPr/>
              <p:nvPr/>
            </p:nvSpPr>
            <p:spPr>
              <a:xfrm>
                <a:off x="5710001" y="1213099"/>
                <a:ext cx="304134" cy="137120"/>
              </a:xfrm>
              <a:prstGeom prst="ellipse">
                <a:avLst/>
              </a:prstGeom>
              <a:solidFill>
                <a:srgbClr val="0064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EB9264-8346-4028-8167-82A9F78BE5F4}"/>
              </a:ext>
            </a:extLst>
          </p:cNvPr>
          <p:cNvGrpSpPr/>
          <p:nvPr/>
        </p:nvGrpSpPr>
        <p:grpSpPr>
          <a:xfrm>
            <a:off x="5921848" y="0"/>
            <a:ext cx="463546" cy="6820483"/>
            <a:chOff x="5921848" y="0"/>
            <a:chExt cx="463546" cy="682048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FA20D4B-6B32-4D94-8D95-74B8D416D81D}"/>
                </a:ext>
              </a:extLst>
            </p:cNvPr>
            <p:cNvCxnSpPr/>
            <p:nvPr/>
          </p:nvCxnSpPr>
          <p:spPr>
            <a:xfrm flipH="1">
              <a:off x="6096000" y="0"/>
              <a:ext cx="121185" cy="6820483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021435B-9F33-4E07-B37F-944E2D6E15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9109" y="452539"/>
              <a:ext cx="106285" cy="5981971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121D894-ED4F-4995-A189-7D3090FB91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1848" y="455039"/>
              <a:ext cx="106285" cy="5981971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6532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0"/>
              </a:schemeClr>
            </a:gs>
            <a:gs pos="43000">
              <a:schemeClr val="accent6">
                <a:lumMod val="89000"/>
              </a:schemeClr>
            </a:gs>
            <a:gs pos="88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74733-5695-42C2-AF15-12F8D9823489}"/>
              </a:ext>
            </a:extLst>
          </p:cNvPr>
          <p:cNvSpPr txBox="1"/>
          <p:nvPr/>
        </p:nvSpPr>
        <p:spPr>
          <a:xfrm>
            <a:off x="824364" y="701353"/>
            <a:ext cx="3823483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8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F9CD4-1F1D-45DA-8D8E-98ACA672AC59}"/>
              </a:ext>
            </a:extLst>
          </p:cNvPr>
          <p:cNvSpPr txBox="1"/>
          <p:nvPr/>
        </p:nvSpPr>
        <p:spPr>
          <a:xfrm>
            <a:off x="824364" y="2428721"/>
            <a:ext cx="10543271" cy="38779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b="1" dirty="0">
                <a:solidFill>
                  <a:srgbClr val="0C78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শিক্ষার্থীরা—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৫.২.১ বায়ু দূষণের উদাহরণ দিতে পারবে।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800" dirty="0">
                <a:solidFill>
                  <a:srgbClr val="ED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৫.২.২ বায়ু দূষণের কারণ বলতে পারবে।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800" dirty="0">
                <a:solidFill>
                  <a:srgbClr val="49009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৫.৩.১ দূষিত বায়ু কীভাবে স্বাস্থ্যের জন্য ক্ষতিকর তা </a:t>
            </a:r>
          </a:p>
          <a:p>
            <a:r>
              <a:rPr lang="bn-BD" sz="4800" dirty="0">
                <a:solidFill>
                  <a:srgbClr val="49009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664474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843EBB-611B-42AB-9528-FBFF4A0A6C07}"/>
              </a:ext>
            </a:extLst>
          </p:cNvPr>
          <p:cNvSpPr txBox="1"/>
          <p:nvPr/>
        </p:nvSpPr>
        <p:spPr>
          <a:xfrm>
            <a:off x="1396710" y="38100"/>
            <a:ext cx="922880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5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কী দেখতে পাচ্ছ?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654ED1-CF08-41A8-B7CE-C6FB1FF2A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8" t="25341" r="32131" b="22132"/>
          <a:stretch/>
        </p:blipFill>
        <p:spPr>
          <a:xfrm>
            <a:off x="1396710" y="1032004"/>
            <a:ext cx="8852190" cy="5711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A542FF-19DC-46B3-B304-2CE0EB1BF058}"/>
              </a:ext>
            </a:extLst>
          </p:cNvPr>
          <p:cNvSpPr/>
          <p:nvPr/>
        </p:nvSpPr>
        <p:spPr>
          <a:xfrm>
            <a:off x="5334001" y="3524250"/>
            <a:ext cx="1885950" cy="6477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5C0D8-B5D3-4FD9-AEA9-B8FF764CD231}"/>
              </a:ext>
            </a:extLst>
          </p:cNvPr>
          <p:cNvSpPr/>
          <p:nvPr/>
        </p:nvSpPr>
        <p:spPr>
          <a:xfrm>
            <a:off x="6877050" y="990600"/>
            <a:ext cx="2209800" cy="212641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51F783-7BB5-4DD9-9814-DDEA8F28CA66}"/>
              </a:ext>
            </a:extLst>
          </p:cNvPr>
          <p:cNvSpPr/>
          <p:nvPr/>
        </p:nvSpPr>
        <p:spPr>
          <a:xfrm>
            <a:off x="7458075" y="2784894"/>
            <a:ext cx="2209800" cy="212641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032245-9B73-4C17-93F6-841E515C13BB}"/>
              </a:ext>
            </a:extLst>
          </p:cNvPr>
          <p:cNvSpPr/>
          <p:nvPr/>
        </p:nvSpPr>
        <p:spPr>
          <a:xfrm>
            <a:off x="6877050" y="4617289"/>
            <a:ext cx="2209800" cy="212641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5FA762-3D5D-4BF8-8A91-4BB216F1FD7A}"/>
              </a:ext>
            </a:extLst>
          </p:cNvPr>
          <p:cNvSpPr/>
          <p:nvPr/>
        </p:nvSpPr>
        <p:spPr>
          <a:xfrm>
            <a:off x="3739402" y="4658693"/>
            <a:ext cx="2209800" cy="212641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E2110A-02AD-4717-A484-73D874810814}"/>
              </a:ext>
            </a:extLst>
          </p:cNvPr>
          <p:cNvSpPr/>
          <p:nvPr/>
        </p:nvSpPr>
        <p:spPr>
          <a:xfrm>
            <a:off x="2515440" y="2824646"/>
            <a:ext cx="2209800" cy="212641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BA0786-B421-4F20-9E59-93BAC20E9141}"/>
              </a:ext>
            </a:extLst>
          </p:cNvPr>
          <p:cNvSpPr/>
          <p:nvPr/>
        </p:nvSpPr>
        <p:spPr>
          <a:xfrm>
            <a:off x="3396083" y="1017896"/>
            <a:ext cx="2209800" cy="212641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80CCFB-2396-4403-9FB7-0404BB2B0229}"/>
              </a:ext>
            </a:extLst>
          </p:cNvPr>
          <p:cNvGrpSpPr/>
          <p:nvPr/>
        </p:nvGrpSpPr>
        <p:grpSpPr>
          <a:xfrm>
            <a:off x="8934451" y="121386"/>
            <a:ext cx="3205542" cy="6176603"/>
            <a:chOff x="8934451" y="121386"/>
            <a:chExt cx="3205542" cy="617660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8A4A9C-7F59-41B1-BA74-56C09FBDA4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11044" y="165738"/>
              <a:ext cx="1592011" cy="8789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C007C943-C76F-4D73-9937-5C459125FBD2}"/>
                </a:ext>
              </a:extLst>
            </p:cNvPr>
            <p:cNvSpPr/>
            <p:nvPr/>
          </p:nvSpPr>
          <p:spPr>
            <a:xfrm>
              <a:off x="8934451" y="975538"/>
              <a:ext cx="3205542" cy="266439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croll: Vertical 12">
              <a:extLst>
                <a:ext uri="{FF2B5EF4-FFF2-40B4-BE49-F238E27FC236}">
                  <a16:creationId xmlns:a16="http://schemas.microsoft.com/office/drawing/2014/main" id="{9E7C1D7B-113D-47F6-A608-AB8121889CCB}"/>
                </a:ext>
              </a:extLst>
            </p:cNvPr>
            <p:cNvSpPr/>
            <p:nvPr/>
          </p:nvSpPr>
          <p:spPr>
            <a:xfrm flipH="1">
              <a:off x="9111044" y="1002834"/>
              <a:ext cx="3028948" cy="5295155"/>
            </a:xfrm>
            <a:prstGeom prst="verticalScroll">
              <a:avLst>
                <a:gd name="adj" fmla="val 6288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 দূষণ</a:t>
              </a:r>
            </a:p>
            <a:p>
              <a:pPr algn="ctr"/>
              <a:r>
                <a:rPr lang="bn-BD" sz="4400" dirty="0">
                  <a:solidFill>
                    <a:srgbClr val="ED3F3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বর্জ্য দূষণ</a:t>
              </a:r>
            </a:p>
            <a:p>
              <a:pPr algn="ctr"/>
              <a:r>
                <a:rPr lang="bn-BD" sz="44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মানুষসৃষ্ট দূষণ</a:t>
              </a:r>
            </a:p>
            <a:p>
              <a:pPr algn="ctr"/>
              <a:r>
                <a:rPr lang="bn-BD" sz="4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মাটি দূষণ</a:t>
              </a:r>
            </a:p>
            <a:p>
              <a:pPr algn="ctr"/>
              <a:r>
                <a:rPr lang="bn-BD" sz="4400" dirty="0">
                  <a:solidFill>
                    <a:srgbClr val="00642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 দূষণ</a:t>
              </a:r>
            </a:p>
            <a:p>
              <a:pPr algn="ctr"/>
              <a:r>
                <a:rPr lang="bn-BD" sz="60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বায়ু দূষণ</a:t>
              </a:r>
              <a:endParaRPr lang="bn-BD" dirty="0"/>
            </a:p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69A433-8D5F-4420-99DC-A82C32A5A00F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342" y="150637"/>
              <a:ext cx="1423724" cy="98964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D260EF25-AE00-4774-A2FC-3D11438922AA}"/>
                </a:ext>
              </a:extLst>
            </p:cNvPr>
            <p:cNvSpPr/>
            <p:nvPr/>
          </p:nvSpPr>
          <p:spPr>
            <a:xfrm>
              <a:off x="11773584" y="990600"/>
              <a:ext cx="366408" cy="2362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B3956679-D4EE-442B-9886-3CCB50809C65}"/>
                </a:ext>
              </a:extLst>
            </p:cNvPr>
            <p:cNvSpPr/>
            <p:nvPr/>
          </p:nvSpPr>
          <p:spPr>
            <a:xfrm>
              <a:off x="10609767" y="121386"/>
              <a:ext cx="189165" cy="194872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1698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10625 0.0037 " pathEditMode="relative" rAng="0" ptsTypes="AA">
                                      <p:cBhvr>
                                        <p:cTn id="9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8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10768 0.00278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1" animBg="1"/>
      <p:bldP spid="5" grpId="2" animBg="1"/>
      <p:bldP spid="5" grpId="3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844CB-9926-46F4-8F12-3E709A0951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 w="53975" cap="flat">
            <a:solidFill>
              <a:srgbClr val="FF0000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BD" sz="23900" dirty="0">
                <a:solidFill>
                  <a:srgbClr val="49009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</a:t>
            </a:r>
            <a:endParaRPr lang="en-US" sz="23900" dirty="0">
              <a:solidFill>
                <a:srgbClr val="4900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F9A514A2-6E63-4FCE-ADB8-350B9151D716}"/>
              </a:ext>
            </a:extLst>
          </p:cNvPr>
          <p:cNvSpPr/>
          <p:nvPr/>
        </p:nvSpPr>
        <p:spPr>
          <a:xfrm>
            <a:off x="1028700" y="2533650"/>
            <a:ext cx="10439400" cy="3924300"/>
          </a:xfrm>
          <a:prstGeom prst="frame">
            <a:avLst>
              <a:gd name="adj1" fmla="val 4248"/>
            </a:avLst>
          </a:prstGeom>
          <a:solidFill>
            <a:srgbClr val="00FF00"/>
          </a:solidFill>
          <a:ln w="38100">
            <a:solidFill>
              <a:srgbClr val="490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23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FF4B4B"/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9A0A2B-E5D4-47AC-A0F1-1A6FB6A2E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10" t="31868" r="32909" b="53896"/>
          <a:stretch/>
        </p:blipFill>
        <p:spPr>
          <a:xfrm>
            <a:off x="535723" y="4113363"/>
            <a:ext cx="4811619" cy="27065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020414-EC76-420B-A9FC-729F85052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73" t="47532" r="33205" b="38664"/>
          <a:stretch/>
        </p:blipFill>
        <p:spPr>
          <a:xfrm>
            <a:off x="535722" y="95250"/>
            <a:ext cx="4811620" cy="3006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38AB62-74F5-4651-A350-FB9EB63F8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95" t="62772" r="33048" b="22353"/>
          <a:stretch/>
        </p:blipFill>
        <p:spPr>
          <a:xfrm>
            <a:off x="6844659" y="95250"/>
            <a:ext cx="4811619" cy="3006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BA4150-C0F4-462B-A11E-E7B1E02987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58" y="4113362"/>
            <a:ext cx="4811619" cy="27065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D00519-DCCA-45CE-BD75-68A49897A1EA}"/>
              </a:ext>
            </a:extLst>
          </p:cNvPr>
          <p:cNvSpPr txBox="1"/>
          <p:nvPr/>
        </p:nvSpPr>
        <p:spPr>
          <a:xfrm>
            <a:off x="2773626" y="3226042"/>
            <a:ext cx="664797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কী </a:t>
            </a: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4F37CA05-7E98-4187-BC9A-3B2786AD2659}"/>
              </a:ext>
            </a:extLst>
          </p:cNvPr>
          <p:cNvSpPr/>
          <p:nvPr/>
        </p:nvSpPr>
        <p:spPr>
          <a:xfrm>
            <a:off x="638062" y="420891"/>
            <a:ext cx="3743438" cy="16764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FF2DD-63F5-4F00-9F66-DEEA4D1ED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6" y="2495253"/>
            <a:ext cx="4467450" cy="3330762"/>
          </a:xfrm>
          <a:prstGeom prst="rect">
            <a:avLst/>
          </a:prstGeom>
        </p:spPr>
      </p:pic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82AF91BA-1179-4832-B05B-CADB1AD8C801}"/>
              </a:ext>
            </a:extLst>
          </p:cNvPr>
          <p:cNvSpPr/>
          <p:nvPr/>
        </p:nvSpPr>
        <p:spPr>
          <a:xfrm>
            <a:off x="5024437" y="106566"/>
            <a:ext cx="7129463" cy="2419350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খাতায় একে বায়ু দুষণের বিভিন্ন কারণগুলোর তালিকা কর।</a:t>
            </a:r>
            <a:endParaRPr lang="en-US" sz="48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97293E-A892-4EB7-AF34-7CE678ECFAAA}"/>
              </a:ext>
            </a:extLst>
          </p:cNvPr>
          <p:cNvGrpSpPr/>
          <p:nvPr/>
        </p:nvGrpSpPr>
        <p:grpSpPr>
          <a:xfrm>
            <a:off x="4743506" y="2697366"/>
            <a:ext cx="7256236" cy="3747699"/>
            <a:chOff x="5254794" y="3114304"/>
            <a:chExt cx="6744948" cy="33307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F8996E2-38FF-4635-B7AF-083862E47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914" t="23807" r="52734" b="65215"/>
            <a:stretch/>
          </p:blipFill>
          <p:spPr>
            <a:xfrm>
              <a:off x="5254794" y="3114304"/>
              <a:ext cx="6744948" cy="3330761"/>
            </a:xfrm>
            <a:prstGeom prst="rect">
              <a:avLst/>
            </a:prstGeom>
          </p:spPr>
        </p:pic>
        <p:sp>
          <p:nvSpPr>
            <p:cNvPr id="10" name="Heptagon 9">
              <a:extLst>
                <a:ext uri="{FF2B5EF4-FFF2-40B4-BE49-F238E27FC236}">
                  <a16:creationId xmlns:a16="http://schemas.microsoft.com/office/drawing/2014/main" id="{9ECDDBDB-1301-4EB8-9E3A-2D502D68CF6B}"/>
                </a:ext>
              </a:extLst>
            </p:cNvPr>
            <p:cNvSpPr/>
            <p:nvPr/>
          </p:nvSpPr>
          <p:spPr>
            <a:xfrm>
              <a:off x="5334000" y="4065384"/>
              <a:ext cx="762000" cy="659016"/>
            </a:xfrm>
            <a:prstGeom prst="hept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Heptagon 10">
              <a:extLst>
                <a:ext uri="{FF2B5EF4-FFF2-40B4-BE49-F238E27FC236}">
                  <a16:creationId xmlns:a16="http://schemas.microsoft.com/office/drawing/2014/main" id="{573809C1-9BEE-4DDC-A899-B9B86C43E6DC}"/>
                </a:ext>
              </a:extLst>
            </p:cNvPr>
            <p:cNvSpPr/>
            <p:nvPr/>
          </p:nvSpPr>
          <p:spPr>
            <a:xfrm>
              <a:off x="5334000" y="4868980"/>
              <a:ext cx="762000" cy="659016"/>
            </a:xfrm>
            <a:prstGeom prst="hept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Heptagon 11">
              <a:extLst>
                <a:ext uri="{FF2B5EF4-FFF2-40B4-BE49-F238E27FC236}">
                  <a16:creationId xmlns:a16="http://schemas.microsoft.com/office/drawing/2014/main" id="{F2A1B948-C7A5-4A42-A4ED-6B4E09B4F55A}"/>
                </a:ext>
              </a:extLst>
            </p:cNvPr>
            <p:cNvSpPr/>
            <p:nvPr/>
          </p:nvSpPr>
          <p:spPr>
            <a:xfrm>
              <a:off x="5334000" y="5672576"/>
              <a:ext cx="762000" cy="659016"/>
            </a:xfrm>
            <a:prstGeom prst="hept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Flowchart: Internal Storage 8">
            <a:extLst>
              <a:ext uri="{FF2B5EF4-FFF2-40B4-BE49-F238E27FC236}">
                <a16:creationId xmlns:a16="http://schemas.microsoft.com/office/drawing/2014/main" id="{912F23D3-55ED-4333-8A08-B2BE1A248430}"/>
              </a:ext>
            </a:extLst>
          </p:cNvPr>
          <p:cNvSpPr/>
          <p:nvPr/>
        </p:nvSpPr>
        <p:spPr>
          <a:xfrm>
            <a:off x="8371624" y="1856206"/>
            <a:ext cx="3560280" cy="4451290"/>
          </a:xfrm>
          <a:prstGeom prst="flowChartInternalStorage">
            <a:avLst/>
          </a:prstGeom>
          <a:solidFill>
            <a:srgbClr val="00B050"/>
          </a:solidFill>
          <a:ln w="19050">
            <a:solidFill>
              <a:srgbClr val="FF4B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তোমার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জানা মতে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আর কী কী উপায়ে বায়ু দূষণ হতে পারে- তা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27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34505 -0.003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2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32721 -0.003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92D050"/>
            </a:gs>
            <a:gs pos="100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8EAEB4-0525-417F-AC91-59A7A4B07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" b="3591"/>
          <a:stretch/>
        </p:blipFill>
        <p:spPr>
          <a:xfrm>
            <a:off x="94936" y="0"/>
            <a:ext cx="5231567" cy="3478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739D1-7B6C-46C4-98CB-283E1AD4F5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r="5680" b="5264"/>
          <a:stretch/>
        </p:blipFill>
        <p:spPr>
          <a:xfrm>
            <a:off x="6855496" y="1"/>
            <a:ext cx="5231568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F9F212-49AA-4059-B5A0-B6C04DC312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r="3833" b="19422"/>
          <a:stretch/>
        </p:blipFill>
        <p:spPr>
          <a:xfrm>
            <a:off x="6855496" y="3597638"/>
            <a:ext cx="5231569" cy="3260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A41CEB-0922-4169-BEB5-B97F17909F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11153" r="4035"/>
          <a:stretch/>
        </p:blipFill>
        <p:spPr>
          <a:xfrm>
            <a:off x="94934" y="3597639"/>
            <a:ext cx="5231569" cy="3260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26C042-9623-4403-9EF6-E018C26D10A1}"/>
              </a:ext>
            </a:extLst>
          </p:cNvPr>
          <p:cNvSpPr txBox="1"/>
          <p:nvPr/>
        </p:nvSpPr>
        <p:spPr>
          <a:xfrm>
            <a:off x="5471887" y="1830308"/>
            <a:ext cx="1243705" cy="44012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 ও একা একা  চিন্তা  করো।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E21190-D5A1-478E-995C-A8211B1E9658}"/>
              </a:ext>
            </a:extLst>
          </p:cNvPr>
          <p:cNvSpPr txBox="1"/>
          <p:nvPr/>
        </p:nvSpPr>
        <p:spPr>
          <a:xfrm>
            <a:off x="5433855" y="719523"/>
            <a:ext cx="13660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b="1" dirty="0">
                <a:solidFill>
                  <a:srgbClr val="FF4B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মিনিট</a:t>
            </a:r>
            <a:endParaRPr lang="en-US" sz="3600" b="1" dirty="0">
              <a:solidFill>
                <a:srgbClr val="FF4B4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9697A1-0F05-405B-80D0-A4444C47FD88}"/>
              </a:ext>
            </a:extLst>
          </p:cNvPr>
          <p:cNvSpPr txBox="1"/>
          <p:nvPr/>
        </p:nvSpPr>
        <p:spPr>
          <a:xfrm>
            <a:off x="4179449" y="774919"/>
            <a:ext cx="383310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7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7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21D359-D532-4C76-8BE7-CBBDB51212F2}"/>
              </a:ext>
            </a:extLst>
          </p:cNvPr>
          <p:cNvSpPr txBox="1"/>
          <p:nvPr/>
        </p:nvSpPr>
        <p:spPr>
          <a:xfrm>
            <a:off x="517389" y="4026687"/>
            <a:ext cx="11157221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ফলে মানব দেহে কী কী ধরণের ক্ষতি হচ্ছে?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 পরিবেশের কী কী ক্ষতি করছে?</a:t>
            </a:r>
          </a:p>
        </p:txBody>
      </p:sp>
    </p:spTree>
    <p:extLst>
      <p:ext uri="{BB962C8B-B14F-4D97-AF65-F5344CB8AC3E}">
        <p14:creationId xmlns:p14="http://schemas.microsoft.com/office/powerpoint/2010/main" val="857784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66F748-53AE-44F0-9F3A-E90C879D7D4B}"/>
              </a:ext>
            </a:extLst>
          </p:cNvPr>
          <p:cNvSpPr txBox="1"/>
          <p:nvPr/>
        </p:nvSpPr>
        <p:spPr>
          <a:xfrm>
            <a:off x="2644761" y="358094"/>
            <a:ext cx="687079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6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নিজেকে যাচাই করি......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5CD2-E364-4249-AB6E-097FE58AFB12}"/>
              </a:ext>
            </a:extLst>
          </p:cNvPr>
          <p:cNvSpPr txBox="1"/>
          <p:nvPr/>
        </p:nvSpPr>
        <p:spPr>
          <a:xfrm>
            <a:off x="614068" y="2307260"/>
            <a:ext cx="8743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bn-BD" sz="4800" dirty="0">
                <a:solidFill>
                  <a:srgbClr val="0C78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 বায়ু দূষণের অন্যতম কারণ?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ADE62CCD-2EA0-41E4-90C6-F93F57A03FC2}"/>
              </a:ext>
            </a:extLst>
          </p:cNvPr>
          <p:cNvSpPr txBox="1"/>
          <p:nvPr/>
        </p:nvSpPr>
        <p:spPr>
          <a:xfrm>
            <a:off x="1256170" y="3205743"/>
            <a:ext cx="4798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49009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অতিরিক্ত সার প্রয়োগ</a:t>
            </a:r>
          </a:p>
        </p:txBody>
      </p:sp>
      <p:sp>
        <p:nvSpPr>
          <p:cNvPr id="15" name="TextBox 14">
            <a:hlinkClick r:id="rId3" action="ppaction://hlinksldjump"/>
            <a:extLst>
              <a:ext uri="{FF2B5EF4-FFF2-40B4-BE49-F238E27FC236}">
                <a16:creationId xmlns:a16="http://schemas.microsoft.com/office/drawing/2014/main" id="{44ACB07D-281B-470F-A27A-D951C670AE05}"/>
              </a:ext>
            </a:extLst>
          </p:cNvPr>
          <p:cNvSpPr txBox="1"/>
          <p:nvPr/>
        </p:nvSpPr>
        <p:spPr>
          <a:xfrm>
            <a:off x="7553136" y="3205742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49009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অনাবৃষ্টি</a:t>
            </a:r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153BEF3E-647F-4267-A634-CB82BB9F6476}"/>
              </a:ext>
            </a:extLst>
          </p:cNvPr>
          <p:cNvSpPr txBox="1"/>
          <p:nvPr/>
        </p:nvSpPr>
        <p:spPr>
          <a:xfrm>
            <a:off x="1256170" y="3901768"/>
            <a:ext cx="3996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49009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যানবাহনের ধোঁয়া</a:t>
            </a:r>
          </a:p>
        </p:txBody>
      </p:sp>
      <p:sp>
        <p:nvSpPr>
          <p:cNvPr id="17" name="TextBox 16">
            <a:hlinkClick r:id="rId3" action="ppaction://hlinksldjump"/>
            <a:extLst>
              <a:ext uri="{FF2B5EF4-FFF2-40B4-BE49-F238E27FC236}">
                <a16:creationId xmlns:a16="http://schemas.microsoft.com/office/drawing/2014/main" id="{50AF6E1C-92F6-4969-B0C9-222AAE76902C}"/>
              </a:ext>
            </a:extLst>
          </p:cNvPr>
          <p:cNvSpPr txBox="1"/>
          <p:nvPr/>
        </p:nvSpPr>
        <p:spPr>
          <a:xfrm>
            <a:off x="7553136" y="3901768"/>
            <a:ext cx="4152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49009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কীটনাশক প্রয়োগ </a:t>
            </a:r>
          </a:p>
        </p:txBody>
      </p:sp>
    </p:spTree>
    <p:extLst>
      <p:ext uri="{BB962C8B-B14F-4D97-AF65-F5344CB8AC3E}">
        <p14:creationId xmlns:p14="http://schemas.microsoft.com/office/powerpoint/2010/main" val="1128413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836</TotalTime>
  <Words>327</Words>
  <Application>Microsoft Office PowerPoint</Application>
  <PresentationFormat>Widescreen</PresentationFormat>
  <Paragraphs>73</Paragraphs>
  <Slides>17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NikoshBAN</vt:lpstr>
      <vt:lpstr>Times New Roman</vt:lpstr>
      <vt:lpstr>Tw Cen MT</vt:lpstr>
      <vt:lpstr>Vrinda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user</cp:lastModifiedBy>
  <cp:revision>199</cp:revision>
  <dcterms:created xsi:type="dcterms:W3CDTF">2019-04-11T10:02:39Z</dcterms:created>
  <dcterms:modified xsi:type="dcterms:W3CDTF">2020-11-15T15:13:39Z</dcterms:modified>
</cp:coreProperties>
</file>