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8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2ECC-FB90-4BEA-95F5-0237A8DE3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B879C-7988-4099-8D17-201BC98D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074C-8499-40D8-AF4B-3947734A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52E9-B1FD-4201-AFEC-D50576B9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36F2-5AE2-4329-9F7F-10D42212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57-8C58-485F-882D-8B9BBDBF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B4606-6C21-43E2-A6EB-57BE9F4E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267D6-6EEB-4436-9B12-FDD57706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F441-D013-4E16-BA85-936EA609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81254-4F6D-45F1-B189-FD43B3AF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E8874-2B89-4711-80D1-AC0624982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C66AA-EA6E-4AE5-9DF5-850A9A2EE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50772-D15F-46CF-B02D-CC893BAC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5DA4-52B4-4407-AC6B-B001AFA5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F8EB8-FACE-4B30-BB5C-C86A2443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3C6-8FA4-48CD-AF6F-1E7C2F9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63D5D-A53D-48F8-AFBD-0B4EB996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EC51-3E7E-4F34-B268-3165C3C9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2878-FDDF-4969-8EBD-AC59FE07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551E-5D52-468A-B191-4B2E1BD2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8A9-C9BA-4B62-9D0A-618DD04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531ED-7CCB-4B93-B61A-4EF5B4681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0B7DE-61EF-4D9F-931D-89D9F3AA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B970-A7BD-4495-9973-290AB88E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0F7E-818C-40D3-9574-349D537B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DF38-B081-4912-B44F-2A8445B4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8C16-5F5F-4352-AAEE-D0DB2F74E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47EBF-7D3F-487A-BE50-AE1BD955F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4C10-5F72-416C-BAA0-74251F58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0AAFD-50BB-4370-805F-F92B0DCF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5C12-84D8-42B7-A5EE-B374B91B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BF0E-0DCA-42CC-95FC-FA2671A1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5AF4-50A4-4F06-B0E6-BA16322F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44AA0-7B82-4C3D-8D23-6B3E1FA1D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9183-8F01-45A2-A9F1-4CFE94731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0E140-58F3-4743-970A-465675487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9AEFB-1057-4A71-A82F-0172B3C4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B91D8-A1E1-4CD8-926A-1859CCC0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22E54-C1B7-4E7E-BE79-191B9031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0360-FE4E-4FCF-8B63-E36D0B31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7FB4B-4DD9-4907-BC9F-2013E22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2E82E-6FA4-478C-BA13-DDE7FD1E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46E09-8EFE-4F81-AC28-77DC3CAD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C5892-CE5A-4798-9F8C-18DBB7E3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6C1E5-EF54-4241-806C-6CC50A35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F02E-EA09-45B2-9914-B55E241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A691-BC36-412A-8039-84BC4B25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5C1C-700F-433C-B178-AF7F2420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366BA-915E-4C06-9C94-B0C947377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7D47A-F518-460E-BEF3-1E014491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29991-E302-4A3C-B35F-75E9233A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A98B-B75D-497D-9336-DB2895FC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7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DD2C-3104-4EF5-9C63-2C339E1C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182AB-65DF-41E0-B515-761685EEC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17DB3-2149-46CF-97AC-934BCEC27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A7674-4103-445D-AB3D-5A4F142B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1CC2E-9010-404E-83EC-D369C9C9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676E3-05BE-4C77-9683-10C166AA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0CC1A-EAEC-47C5-B68A-0035472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02A50-6560-4C0A-9AC5-A64F1C3E4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B5FA-3C66-4F8F-9B84-041C885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22EC-638C-4EBF-89AD-1429A89CA78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DCC6-4E05-41E6-9245-399A00F5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AC66-8CC8-4737-8FF8-7BB53C083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5680-9337-4343-8FC8-1E46575E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ame 45">
            <a:extLst>
              <a:ext uri="{FF2B5EF4-FFF2-40B4-BE49-F238E27FC236}">
                <a16:creationId xmlns:a16="http://schemas.microsoft.com/office/drawing/2014/main" id="{2E7AA178-8672-46D2-9F31-7EDA21AD91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0AC1FA9-7970-4C7F-851B-9A5B7CC1B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F444B44-30BA-417A-8EF2-4DACDAFF49DA}"/>
              </a:ext>
            </a:extLst>
          </p:cNvPr>
          <p:cNvSpPr txBox="1"/>
          <p:nvPr/>
        </p:nvSpPr>
        <p:spPr>
          <a:xfrm>
            <a:off x="2425149" y="1378226"/>
            <a:ext cx="768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</a:t>
            </a:r>
            <a:r>
              <a:rPr lang="en-US" sz="8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online school.</a:t>
            </a: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B2337127-E524-41DB-AF33-6AA0EADB7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F68243B-C592-4935-B7D1-9AFD66957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" y="726326"/>
            <a:ext cx="2349249" cy="57126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63E36E-3ECC-4F4F-A2B2-602FF87B5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3" y="1145337"/>
            <a:ext cx="2349249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খাঁচা খুলতেই তরুণীর উপর ঝাঁপিয়ে পড়ল সিংহ, তারপর..... - TheWall">
            <a:extLst>
              <a:ext uri="{FF2B5EF4-FFF2-40B4-BE49-F238E27FC236}">
                <a16:creationId xmlns:a16="http://schemas.microsoft.com/office/drawing/2014/main" id="{7399F64F-1FEB-4982-B9AF-10058C42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7" y="605436"/>
            <a:ext cx="8382000" cy="40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BA136-8773-4E17-A9F1-C6C5D5B7FB26}"/>
              </a:ext>
            </a:extLst>
          </p:cNvPr>
          <p:cNvSpPr txBox="1"/>
          <p:nvPr/>
        </p:nvSpPr>
        <p:spPr>
          <a:xfrm>
            <a:off x="1379621" y="5268107"/>
            <a:ext cx="88793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/>
              <a:t>    </a:t>
            </a:r>
            <a:r>
              <a:rPr lang="bn-IN" sz="2800" b="1" dirty="0"/>
              <a:t>সিংহ বললেই মনে ভেসে ওঠে আফ্রিকার কথা। </a:t>
            </a:r>
            <a:endParaRPr lang="en-US" sz="28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ABF8536-D047-400F-9F50-2AAA2531FB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5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02D33B-C5D9-4610-8844-D3691ADBEE7F}"/>
              </a:ext>
            </a:extLst>
          </p:cNvPr>
          <p:cNvSpPr txBox="1"/>
          <p:nvPr/>
        </p:nvSpPr>
        <p:spPr>
          <a:xfrm>
            <a:off x="974558" y="5262273"/>
            <a:ext cx="106118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তেমনি বাংলাদেশের নামের সঙেগ জড়িয়ে আছে রয়েল বেঙ্গল টাইগার বা রাজকীয় বাঘের নাম ।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C6B61-3207-4477-89ED-72697B36E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46" y="393262"/>
            <a:ext cx="6016076" cy="476450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4C78916-C7A3-469A-AB20-80B976D2E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30"/>
            </a:avLst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3ADD15-A7B7-4F9A-840D-7671EAAE5118}"/>
              </a:ext>
            </a:extLst>
          </p:cNvPr>
          <p:cNvSpPr/>
          <p:nvPr/>
        </p:nvSpPr>
        <p:spPr>
          <a:xfrm>
            <a:off x="4815090" y="5526141"/>
            <a:ext cx="6805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এ বাঘ দেখতে  যেমন সুন্দর ,তেমনি ভয়ঙ্কর ।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6079CA-0EDF-4917-872F-5AA19F15A591}"/>
              </a:ext>
            </a:extLst>
          </p:cNvPr>
          <p:cNvSpPr/>
          <p:nvPr/>
        </p:nvSpPr>
        <p:spPr>
          <a:xfrm>
            <a:off x="669711" y="5526141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highlight>
                  <a:srgbClr val="FFFF00"/>
                </a:highlight>
              </a:rPr>
              <a:t>এবাঘ থাকে সুন্দর বনে</a:t>
            </a:r>
            <a:r>
              <a:rPr lang="bn-IN" b="1" dirty="0">
                <a:highlight>
                  <a:srgbClr val="FFFF00"/>
                </a:highlight>
              </a:rPr>
              <a:t>।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2" descr="মজা দেখতে চিড়িয়াখানায় ক্ষুধার্ত বাঘের মুখে জ্যান্ত শিকার ছুড়ে দিল  কর্মীরা! ভাইরাল ভিডিও – বঙ্গদর্পণ">
            <a:extLst>
              <a:ext uri="{FF2B5EF4-FFF2-40B4-BE49-F238E27FC236}">
                <a16:creationId xmlns:a16="http://schemas.microsoft.com/office/drawing/2014/main" id="{C721924F-9065-40B2-A28E-0298B75D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57" y="238717"/>
            <a:ext cx="3898231" cy="50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রয়েল বেঙ্গল টাইগার: আবহাওয়ার পরিবর্তন ঘটাতে পারে বিলুপ্তি">
            <a:extLst>
              <a:ext uri="{FF2B5EF4-FFF2-40B4-BE49-F238E27FC236}">
                <a16:creationId xmlns:a16="http://schemas.microsoft.com/office/drawing/2014/main" id="{26F8D200-DE4C-495E-8920-6D08BB8E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3" y="238717"/>
            <a:ext cx="3478030" cy="50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0D1AF-4536-4E28-BCC4-978CB71E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2" y="238717"/>
            <a:ext cx="4350516" cy="508541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EB7C673-69B5-450C-9C3A-6D6FC67B45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905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FC5C1-C9F9-402D-8DCA-C61BD0287863}"/>
              </a:ext>
            </a:extLst>
          </p:cNvPr>
          <p:cNvSpPr txBox="1"/>
          <p:nvPr/>
        </p:nvSpPr>
        <p:spPr>
          <a:xfrm>
            <a:off x="2057402" y="5148146"/>
            <a:ext cx="759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এর চালচলন ও রাজার মতো। সুন্দরবনের ভেজা স্যাঁতসেঁতে বনে এ বাঘ  ঘুরে বেড়ায়।</a:t>
            </a:r>
          </a:p>
          <a:p>
            <a:r>
              <a:rPr lang="bn-IN" sz="2800" b="1" dirty="0"/>
              <a:t> </a:t>
            </a:r>
            <a:r>
              <a:rPr lang="bn-IN" sz="2800" b="1" dirty="0">
                <a:highlight>
                  <a:srgbClr val="00FF00"/>
                </a:highlight>
              </a:rPr>
              <a:t>শিকার করে জীবজন্তু,সুযোগ পেলে মানুষও খায়।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BA7EE-4E70-4FFE-82AE-1503ED13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239271"/>
            <a:ext cx="4543927" cy="4705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FE59A-7883-4045-9F49-560EC03C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11" y="239271"/>
            <a:ext cx="3356810" cy="4705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A68FD-2E59-4A5B-A88A-193003BF6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21" y="239268"/>
            <a:ext cx="3922095" cy="470570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FF4C6E7-38F7-45B5-915F-F8BA303E8D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বাঘের মুখ থেকে সন্তানকে ছিনিয়ে আনলেন মা || Somoynews.tv">
            <a:extLst>
              <a:ext uri="{FF2B5EF4-FFF2-40B4-BE49-F238E27FC236}">
                <a16:creationId xmlns:a16="http://schemas.microsoft.com/office/drawing/2014/main" id="{A881AA3D-62F8-4A06-BA48-1BB43350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16766"/>
            <a:ext cx="6525126" cy="5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বাঘ - উইকিপিডিয়া">
            <a:extLst>
              <a:ext uri="{FF2B5EF4-FFF2-40B4-BE49-F238E27FC236}">
                <a16:creationId xmlns:a16="http://schemas.microsoft.com/office/drawing/2014/main" id="{FC124BD7-9F5D-491F-870C-E63E64E5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316767"/>
            <a:ext cx="4997116" cy="5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700E4-6980-4E69-9DDA-DE78573482AE}"/>
              </a:ext>
            </a:extLst>
          </p:cNvPr>
          <p:cNvSpPr txBox="1"/>
          <p:nvPr/>
        </p:nvSpPr>
        <p:spPr>
          <a:xfrm>
            <a:off x="405063" y="5587126"/>
            <a:ext cx="11381873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এক সময় সুন্দর বনে ছিল চিতাবাঘ ও ওলবাঘ ।কিন্তু এখন আর এসব বাঘ দেখা যায় না ।</a:t>
            </a:r>
            <a:endParaRPr lang="en-US" sz="2800" b="1" dirty="0">
              <a:highlight>
                <a:srgbClr val="00FF00"/>
              </a:highligh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CB1E16B-6E31-4663-9756-B105F96877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5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FB7FD-77D7-4E1D-A177-39A518F47FB6}"/>
              </a:ext>
            </a:extLst>
          </p:cNvPr>
          <p:cNvSpPr/>
          <p:nvPr/>
        </p:nvSpPr>
        <p:spPr>
          <a:xfrm>
            <a:off x="1540043" y="5458721"/>
            <a:ext cx="942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highlight>
                  <a:srgbClr val="00FF00"/>
                </a:highlight>
              </a:rPr>
              <a:t>সুন্দরবনের রয়েলবেঙ্গল টাইগার বাংলাদেশের অমূল্য সম্পদ।এ বাঘকে বিলুপ্তির হাত থেকে আমাদের বাঁচাতে হবে।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4B37-C7EE-4A56-B834-61FFB732F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331718"/>
            <a:ext cx="6364705" cy="4805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F52B9-A52B-4CED-8FD7-16BCBC89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331717"/>
            <a:ext cx="5321969" cy="480576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58FD733-9504-4BF0-B026-F962A03F02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0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E47CA-2DD6-4E23-BBA7-2F0755234F7F}"/>
              </a:ext>
            </a:extLst>
          </p:cNvPr>
          <p:cNvSpPr/>
          <p:nvPr/>
        </p:nvSpPr>
        <p:spPr>
          <a:xfrm>
            <a:off x="3239146" y="352618"/>
            <a:ext cx="5336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শিক্ষের আর্দশ পাঠ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0EAE1-0FB1-4F5F-B849-8C772223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1112618"/>
            <a:ext cx="11550316" cy="434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329C0-BD68-4DB5-8229-F7C98D9C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85291"/>
          <a:stretch/>
        </p:blipFill>
        <p:spPr>
          <a:xfrm>
            <a:off x="276725" y="5392765"/>
            <a:ext cx="11550315" cy="11126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141B564-689B-4D11-955F-5D2BA69858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1C639-C3C1-4238-B251-BEDBA81BACAA}"/>
              </a:ext>
            </a:extLst>
          </p:cNvPr>
          <p:cNvSpPr txBox="1"/>
          <p:nvPr/>
        </p:nvSpPr>
        <p:spPr>
          <a:xfrm>
            <a:off x="3429000" y="352618"/>
            <a:ext cx="565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</a:t>
            </a:r>
            <a:r>
              <a:rPr lang="bn-IN" sz="2800" b="1" dirty="0">
                <a:highlight>
                  <a:srgbClr val="00FFFF"/>
                </a:highlight>
              </a:rPr>
              <a:t>শিক্ষার্থীর নিরব পাঠ</a:t>
            </a:r>
            <a:endParaRPr lang="en-US" sz="2800" b="1" dirty="0">
              <a:highlight>
                <a:srgbClr val="00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66801-F414-4FF0-B445-B2DE78B2E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5" y="1048759"/>
            <a:ext cx="11550316" cy="434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8050D-26D5-4054-A6C5-2017658C3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85291"/>
          <a:stretch/>
        </p:blipFill>
        <p:spPr>
          <a:xfrm>
            <a:off x="276725" y="5392765"/>
            <a:ext cx="11550315" cy="11126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3AD1292-4F8D-4B92-86B9-B639BDC2AA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79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3003E-A9EF-4104-BC3D-2D35A24B4A58}"/>
              </a:ext>
            </a:extLst>
          </p:cNvPr>
          <p:cNvSpPr txBox="1"/>
          <p:nvPr/>
        </p:nvSpPr>
        <p:spPr>
          <a:xfrm>
            <a:off x="441158" y="360947"/>
            <a:ext cx="113096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>
                <a:highlight>
                  <a:srgbClr val="00FF00"/>
                </a:highlight>
              </a:rPr>
              <a:t>এসো আমরা এ পাঠের নতুন শব্দের অর্থ শিখি।</a:t>
            </a:r>
            <a:endParaRPr lang="en-US" sz="3600" b="1" dirty="0">
              <a:highlight>
                <a:srgbClr val="00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3341D-1790-4CAC-9BED-09DDE77D7A36}"/>
              </a:ext>
            </a:extLst>
          </p:cNvPr>
          <p:cNvSpPr txBox="1"/>
          <p:nvPr/>
        </p:nvSpPr>
        <p:spPr>
          <a:xfrm>
            <a:off x="441158" y="1418740"/>
            <a:ext cx="1507958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FF0000"/>
                </a:highlight>
              </a:rPr>
              <a:t>অপার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সম্ভার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রয়েল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ভয়ঙ্কর</a:t>
            </a:r>
          </a:p>
          <a:p>
            <a:endParaRPr lang="bn-IN" sz="3600" b="1" dirty="0">
              <a:highlight>
                <a:srgbClr val="FF0000"/>
              </a:highlight>
            </a:endParaRPr>
          </a:p>
          <a:p>
            <a:r>
              <a:rPr lang="bn-IN" sz="3600" b="1" dirty="0">
                <a:highlight>
                  <a:srgbClr val="FF0000"/>
                </a:highlight>
              </a:rPr>
              <a:t>অমূল্য </a:t>
            </a:r>
            <a:endParaRPr lang="en-US" sz="3600" b="1" dirty="0">
              <a:highlight>
                <a:srgbClr val="FF00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B9A60-93F2-4A1F-B1D2-72A5332387E8}"/>
              </a:ext>
            </a:extLst>
          </p:cNvPr>
          <p:cNvSpPr txBox="1"/>
          <p:nvPr/>
        </p:nvSpPr>
        <p:spPr>
          <a:xfrm>
            <a:off x="3898230" y="1359074"/>
            <a:ext cx="64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</a:t>
            </a:r>
            <a:r>
              <a:rPr lang="bn-IN" sz="3600" b="1" dirty="0">
                <a:highlight>
                  <a:srgbClr val="00FFFF"/>
                </a:highlight>
              </a:rPr>
              <a:t>অগাধ , অসীম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5D348-5744-4DAD-99A9-5EE013A1375D}"/>
              </a:ext>
            </a:extLst>
          </p:cNvPr>
          <p:cNvSpPr txBox="1"/>
          <p:nvPr/>
        </p:nvSpPr>
        <p:spPr>
          <a:xfrm>
            <a:off x="4704346" y="2583726"/>
            <a:ext cx="629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</a:rPr>
              <a:t>বিভিন্ন উপাদান, বিভিন্ন জিনিস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6764-0A6D-4D2C-8EC7-607022A5DEE0}"/>
              </a:ext>
            </a:extLst>
          </p:cNvPr>
          <p:cNvSpPr txBox="1"/>
          <p:nvPr/>
        </p:nvSpPr>
        <p:spPr>
          <a:xfrm>
            <a:off x="6505073" y="3670438"/>
            <a:ext cx="314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600" b="1" dirty="0">
                <a:highlight>
                  <a:srgbClr val="00FFFF"/>
                </a:highlight>
              </a:rPr>
              <a:t>রাজকীয় 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32FC9-725E-4E62-A26B-71EE973404CF}"/>
              </a:ext>
            </a:extLst>
          </p:cNvPr>
          <p:cNvSpPr txBox="1"/>
          <p:nvPr/>
        </p:nvSpPr>
        <p:spPr>
          <a:xfrm>
            <a:off x="4989094" y="4751396"/>
            <a:ext cx="617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600" b="1" dirty="0">
                <a:highlight>
                  <a:srgbClr val="00FFFF"/>
                </a:highlight>
              </a:rPr>
              <a:t>ভীষণ , ভীতিজনক, অত্যন্ত 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A70DA-3522-45FF-B048-4ECC023B72F0}"/>
              </a:ext>
            </a:extLst>
          </p:cNvPr>
          <p:cNvSpPr txBox="1"/>
          <p:nvPr/>
        </p:nvSpPr>
        <p:spPr>
          <a:xfrm>
            <a:off x="5259805" y="5749523"/>
            <a:ext cx="622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</a:rPr>
              <a:t>যার মূল্য নির্ধারণ করা যায় না </a:t>
            </a:r>
            <a:endParaRPr lang="en-US" sz="3600" b="1" dirty="0">
              <a:highlight>
                <a:srgbClr val="00FFFF"/>
              </a:highligh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D274BA4-A34F-43AA-AA9B-FE58B1238E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79"/>
            </a:avLst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21D19-073B-4E26-AD6E-DA8AD5C7F5FB}"/>
              </a:ext>
            </a:extLst>
          </p:cNvPr>
          <p:cNvSpPr txBox="1"/>
          <p:nvPr/>
        </p:nvSpPr>
        <p:spPr>
          <a:xfrm>
            <a:off x="2177716" y="240632"/>
            <a:ext cx="650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</a:t>
            </a:r>
            <a:r>
              <a:rPr lang="bn-IN" sz="3600" b="1" dirty="0">
                <a:highlight>
                  <a:srgbClr val="FF00FF"/>
                </a:highlight>
              </a:rPr>
              <a:t>দলীয়  কাজ </a:t>
            </a:r>
            <a:endParaRPr lang="en-US" sz="3600" b="1" dirty="0">
              <a:highlight>
                <a:srgbClr val="FF00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3ADD0-9B44-4022-B5CD-39588423EB0C}"/>
              </a:ext>
            </a:extLst>
          </p:cNvPr>
          <p:cNvSpPr txBox="1"/>
          <p:nvPr/>
        </p:nvSpPr>
        <p:spPr>
          <a:xfrm>
            <a:off x="1308319" y="886963"/>
            <a:ext cx="899071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হতে যুক্ত বর্ণ চিহ্নিত কর অতঃপর সেগুলো বিভাজন করে একটি করে শব্দ  তৈরি কর।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AF183-0C66-4427-9628-C43A8E2A2742}"/>
              </a:ext>
            </a:extLst>
          </p:cNvPr>
          <p:cNvSpPr txBox="1"/>
          <p:nvPr/>
        </p:nvSpPr>
        <p:spPr>
          <a:xfrm>
            <a:off x="721895" y="1998735"/>
            <a:ext cx="1347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highlight>
                  <a:srgbClr val="FFFF00"/>
                </a:highlight>
              </a:rPr>
              <a:t>দক্ষিণে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সম্ভার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সুন্দরবন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জীবজন্তু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বিশ্বের 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সঙ্গে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অস্টেলিয়া</a:t>
            </a:r>
          </a:p>
          <a:p>
            <a:endParaRPr lang="bn-IN" sz="2000" b="1" dirty="0">
              <a:highlight>
                <a:srgbClr val="FFFF00"/>
              </a:highlight>
            </a:endParaRPr>
          </a:p>
          <a:p>
            <a:r>
              <a:rPr lang="bn-IN" sz="2000" b="1" dirty="0">
                <a:highlight>
                  <a:srgbClr val="FFFF00"/>
                </a:highlight>
              </a:rPr>
              <a:t>ভয়ঙ্কর 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CDEE5-982F-4B0D-BAD5-20019ABCE267}"/>
              </a:ext>
            </a:extLst>
          </p:cNvPr>
          <p:cNvSpPr txBox="1"/>
          <p:nvPr/>
        </p:nvSpPr>
        <p:spPr>
          <a:xfrm>
            <a:off x="3751848" y="1980576"/>
            <a:ext cx="6617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FF0000"/>
                </a:solidFill>
              </a:rPr>
              <a:t>ক্ষ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ম্ভ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ন্দ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ন্ত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শ্ব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ঙ্গ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স্ট</a:t>
            </a:r>
          </a:p>
          <a:p>
            <a:endParaRPr lang="bn-IN" sz="2000" b="1" dirty="0">
              <a:solidFill>
                <a:srgbClr val="FF0000"/>
              </a:solidFill>
            </a:endParaRPr>
          </a:p>
          <a:p>
            <a:r>
              <a:rPr lang="bn-IN" sz="2000" b="1" dirty="0">
                <a:solidFill>
                  <a:srgbClr val="FF0000"/>
                </a:solidFill>
              </a:rPr>
              <a:t>ঙ্ক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52475-B475-448C-B31E-C04E49778677}"/>
              </a:ext>
            </a:extLst>
          </p:cNvPr>
          <p:cNvSpPr txBox="1"/>
          <p:nvPr/>
        </p:nvSpPr>
        <p:spPr>
          <a:xfrm>
            <a:off x="6926179" y="1980576"/>
            <a:ext cx="9504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highlight>
                  <a:srgbClr val="00FFFF"/>
                </a:highlight>
              </a:rPr>
              <a:t>ক  ষ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ম  ভ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ন  দ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ন  ত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শ  ব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ঙ  গ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স  ট</a:t>
            </a:r>
          </a:p>
          <a:p>
            <a:endParaRPr lang="bn-IN" sz="2000" b="1" dirty="0">
              <a:highlight>
                <a:srgbClr val="00FFFF"/>
              </a:highlight>
            </a:endParaRPr>
          </a:p>
          <a:p>
            <a:r>
              <a:rPr lang="bn-IN" sz="2000" b="1" dirty="0">
                <a:highlight>
                  <a:srgbClr val="00FFFF"/>
                </a:highlight>
              </a:rPr>
              <a:t>ঙ  ক</a:t>
            </a:r>
            <a:endParaRPr lang="en-US" sz="2000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53FB4-CFF7-4E6F-A105-8784AC896C1C}"/>
              </a:ext>
            </a:extLst>
          </p:cNvPr>
          <p:cNvSpPr txBox="1"/>
          <p:nvPr/>
        </p:nvSpPr>
        <p:spPr>
          <a:xfrm>
            <a:off x="10122568" y="1998733"/>
            <a:ext cx="1347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highlight>
                  <a:srgbClr val="008000"/>
                </a:highlight>
              </a:rPr>
              <a:t>পরীক্ষা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সম্ভব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আনন্দ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চিন্তা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আশ্বিন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মঙ্গল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সৃস্টি</a:t>
            </a:r>
          </a:p>
          <a:p>
            <a:endParaRPr lang="bn-IN" sz="2000" b="1" dirty="0">
              <a:highlight>
                <a:srgbClr val="008000"/>
              </a:highlight>
            </a:endParaRPr>
          </a:p>
          <a:p>
            <a:r>
              <a:rPr lang="bn-IN" sz="2000" b="1" dirty="0">
                <a:highlight>
                  <a:srgbClr val="008000"/>
                </a:highlight>
              </a:rPr>
              <a:t>অঙ্কন </a:t>
            </a:r>
            <a:endParaRPr lang="en-US" sz="2000" b="1" dirty="0">
              <a:highlight>
                <a:srgbClr val="008000"/>
              </a:highlight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965D855-4FBC-4611-9D72-1B09C0A41748}"/>
              </a:ext>
            </a:extLst>
          </p:cNvPr>
          <p:cNvSpPr/>
          <p:nvPr/>
        </p:nvSpPr>
        <p:spPr>
          <a:xfrm>
            <a:off x="0" y="0"/>
            <a:ext cx="12192000" cy="7002379"/>
          </a:xfrm>
          <a:prstGeom prst="frame">
            <a:avLst>
              <a:gd name="adj1" fmla="val 305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0C8D3-20C0-4E55-905C-F369035A1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497B3-F86A-4509-9BBD-65BB5E38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271538"/>
            <a:ext cx="11194473" cy="617912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8019829-3E68-447C-9DAB-593232C31A35}"/>
              </a:ext>
            </a:extLst>
          </p:cNvPr>
          <p:cNvSpPr txBox="1"/>
          <p:nvPr/>
        </p:nvSpPr>
        <p:spPr>
          <a:xfrm>
            <a:off x="522324" y="561320"/>
            <a:ext cx="11462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ফুলের শুভেচ্ছা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5C5D2-F55F-4C96-9FCA-F56C1704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16" y="946045"/>
            <a:ext cx="2078182" cy="571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498B7-93DB-41D1-A172-61AC127EF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" y="992937"/>
            <a:ext cx="2078182" cy="571266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C0CF40D-284F-448F-AF25-4411D0A0AB93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8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F23FA-4D93-440F-90EE-17A344AA033E}"/>
              </a:ext>
            </a:extLst>
          </p:cNvPr>
          <p:cNvSpPr txBox="1"/>
          <p:nvPr/>
        </p:nvSpPr>
        <p:spPr>
          <a:xfrm>
            <a:off x="3148264" y="448286"/>
            <a:ext cx="512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</a:t>
            </a:r>
            <a:r>
              <a:rPr lang="bn-IN" sz="3600" b="1" dirty="0">
                <a:highlight>
                  <a:srgbClr val="FFFF00"/>
                </a:highlight>
              </a:rPr>
              <a:t>জোড়ায় কাজ </a:t>
            </a:r>
            <a:endParaRPr lang="en-US" sz="3600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FCD2E-CA38-49FB-8204-2EFEFD0C93E7}"/>
              </a:ext>
            </a:extLst>
          </p:cNvPr>
          <p:cNvSpPr txBox="1"/>
          <p:nvPr/>
        </p:nvSpPr>
        <p:spPr>
          <a:xfrm>
            <a:off x="461212" y="1167063"/>
            <a:ext cx="113136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</a:t>
            </a:r>
            <a:r>
              <a:rPr lang="bn-IN" sz="2400" b="1" dirty="0"/>
              <a:t>ঘরের ভিতরের শব্দগুলো খালি জায়গায় বসিয়ে বাক্য তৈরি করি। 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0C142-B986-47C6-AA2C-61C96DA8B9E7}"/>
              </a:ext>
            </a:extLst>
          </p:cNvPr>
          <p:cNvSpPr txBox="1"/>
          <p:nvPr/>
        </p:nvSpPr>
        <p:spPr>
          <a:xfrm>
            <a:off x="417095" y="1764449"/>
            <a:ext cx="113578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2800" b="1" dirty="0"/>
              <a:t>অমূল্য, অপার, সম্ভার, রয়েল, ভয়ঙ্কর, বিলুপ্তপ্রায়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95FAD-AA5F-4324-9AA2-1C2F80D9D3FD}"/>
              </a:ext>
            </a:extLst>
          </p:cNvPr>
          <p:cNvSpPr txBox="1"/>
          <p:nvPr/>
        </p:nvSpPr>
        <p:spPr>
          <a:xfrm>
            <a:off x="350921" y="2800617"/>
            <a:ext cx="115342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</a:rPr>
              <a:t>১।বাংলাদেশে--------সৌন্দর্যে ভরপুর।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২।প্রকৃতির অপার------------সমুদ্রের নিচে রয়েছে।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৩।বাংলাদেশের নামের সঙ্গে জড়িয়ে আছে---------বেঙ্গল টাইগার।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৪।বাঘ দেখতে যেমন সুন্দর তেমনি আবার ---------------।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৫।রয়েল বেঙ্গল টাইগাইর বাংলাদেশের-----------সম্পদ।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৬।শকুন বাংলাদেশের এখন------------পাখি।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AF4B9-830A-4B7A-AAE3-8A10C2EF5031}"/>
              </a:ext>
            </a:extLst>
          </p:cNvPr>
          <p:cNvSpPr txBox="1"/>
          <p:nvPr/>
        </p:nvSpPr>
        <p:spPr>
          <a:xfrm>
            <a:off x="7295147" y="5265043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অমূল্য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6F9F2-0D3F-4A70-8E28-73A7B605DD16}"/>
              </a:ext>
            </a:extLst>
          </p:cNvPr>
          <p:cNvSpPr txBox="1"/>
          <p:nvPr/>
        </p:nvSpPr>
        <p:spPr>
          <a:xfrm>
            <a:off x="8051132" y="4724275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ভয়ঙ্কর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5EC79-7379-459A-AFB5-D5E7531D16DA}"/>
              </a:ext>
            </a:extLst>
          </p:cNvPr>
          <p:cNvSpPr txBox="1"/>
          <p:nvPr/>
        </p:nvSpPr>
        <p:spPr>
          <a:xfrm>
            <a:off x="7896726" y="3693280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রয়েল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8E851-E104-486C-8395-C00DEBD6B03D}"/>
              </a:ext>
            </a:extLst>
          </p:cNvPr>
          <p:cNvSpPr txBox="1"/>
          <p:nvPr/>
        </p:nvSpPr>
        <p:spPr>
          <a:xfrm>
            <a:off x="4199021" y="3260807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সম্ভার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49964-C8C5-4841-BD64-B73AA1F40886}"/>
              </a:ext>
            </a:extLst>
          </p:cNvPr>
          <p:cNvSpPr txBox="1"/>
          <p:nvPr/>
        </p:nvSpPr>
        <p:spPr>
          <a:xfrm>
            <a:off x="3058026" y="2747859"/>
            <a:ext cx="151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অপার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34B26-E9FA-413F-9CF5-788CAAE9AF32}"/>
              </a:ext>
            </a:extLst>
          </p:cNvPr>
          <p:cNvSpPr txBox="1"/>
          <p:nvPr/>
        </p:nvSpPr>
        <p:spPr>
          <a:xfrm>
            <a:off x="5975684" y="5695968"/>
            <a:ext cx="2075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বিলুপ্তপ্রায়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BD3EBAE-5BCE-4797-BC18-36CFDF4A3B3E}"/>
              </a:ext>
            </a:extLst>
          </p:cNvPr>
          <p:cNvSpPr/>
          <p:nvPr/>
        </p:nvSpPr>
        <p:spPr>
          <a:xfrm>
            <a:off x="0" y="0"/>
            <a:ext cx="12007516" cy="6677526"/>
          </a:xfrm>
          <a:prstGeom prst="frame">
            <a:avLst>
              <a:gd name="adj1" fmla="val 421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84466-1257-4E77-873A-76D31DD796FC}"/>
              </a:ext>
            </a:extLst>
          </p:cNvPr>
          <p:cNvSpPr txBox="1"/>
          <p:nvPr/>
        </p:nvSpPr>
        <p:spPr>
          <a:xfrm>
            <a:off x="2317078" y="390165"/>
            <a:ext cx="79268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4800" b="1" dirty="0">
                <a:highlight>
                  <a:srgbClr val="FFFF00"/>
                </a:highlight>
              </a:rPr>
              <a:t>একক কাজ</a:t>
            </a:r>
            <a:endParaRPr lang="en-US" sz="4800" b="1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6B3B0-7B58-4791-B0B6-5221080FD808}"/>
              </a:ext>
            </a:extLst>
          </p:cNvPr>
          <p:cNvSpPr txBox="1"/>
          <p:nvPr/>
        </p:nvSpPr>
        <p:spPr>
          <a:xfrm>
            <a:off x="423111" y="4608095"/>
            <a:ext cx="1134577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>
                    <a:lumMod val="75000"/>
                  </a:schemeClr>
                </a:solidFill>
              </a:rPr>
              <a:t>পাঠ্যাংশটুকু একজন একজন করে প্রমিত উচ্চারণে পড়তে দিব।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5AC10-7C4D-425F-A052-D7B00554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3111" y="1114352"/>
            <a:ext cx="11345777" cy="2314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51639-CE7B-4051-B85A-932D5C1AA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85291"/>
          <a:stretch/>
        </p:blipFill>
        <p:spPr>
          <a:xfrm rot="10800000" flipV="1">
            <a:off x="423110" y="3349770"/>
            <a:ext cx="11345778" cy="1044704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310666E-A1F7-4DB7-B8C4-A5DEC0C2AA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4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755A2-75E0-4802-8905-DCB9C4A07652}"/>
              </a:ext>
            </a:extLst>
          </p:cNvPr>
          <p:cNvSpPr txBox="1"/>
          <p:nvPr/>
        </p:nvSpPr>
        <p:spPr>
          <a:xfrm>
            <a:off x="417094" y="625644"/>
            <a:ext cx="1135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             </a:t>
            </a:r>
            <a:r>
              <a:rPr lang="bn-IN" sz="3600" b="1" dirty="0">
                <a:highlight>
                  <a:srgbClr val="0000FF"/>
                </a:highlight>
              </a:rPr>
              <a:t>মূল্যায়ণ</a:t>
            </a:r>
            <a:endParaRPr lang="en-US" sz="3600" b="1" dirty="0">
              <a:highlight>
                <a:srgbClr val="00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F00E3-719D-4DED-98F3-E52A096F0F9E}"/>
              </a:ext>
            </a:extLst>
          </p:cNvPr>
          <p:cNvSpPr txBox="1"/>
          <p:nvPr/>
        </p:nvSpPr>
        <p:spPr>
          <a:xfrm>
            <a:off x="705853" y="1540042"/>
            <a:ext cx="11069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১।ক্যাঙ্গারু ও সিংহ বললেই কোন কোন দেশের কথা মনে হয়?</a:t>
            </a:r>
          </a:p>
          <a:p>
            <a:r>
              <a:rPr lang="bn-IN" sz="3200" b="1" dirty="0">
                <a:solidFill>
                  <a:srgbClr val="FF0000"/>
                </a:solidFill>
              </a:rPr>
              <a:t>২।সুন্দরবনের দুইটি উল্লেখযোগ্য গাছের নাম লেখ।</a:t>
            </a:r>
          </a:p>
          <a:p>
            <a:r>
              <a:rPr lang="bn-IN" sz="3200" b="1" dirty="0">
                <a:solidFill>
                  <a:srgbClr val="FF0000"/>
                </a:solidFill>
              </a:rPr>
              <a:t>৩।সুন্দরবনে বসবাস করে এমন তিনটি প্রাণীর নাম লিখ।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8863DE4-D1FE-4832-A3FA-9BA8C1B9A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54"/>
            </a:avLst>
          </a:prstGeom>
          <a:ln w="762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7C3A-ED41-4711-ADE3-7CF3B43AE5A0}"/>
              </a:ext>
            </a:extLst>
          </p:cNvPr>
          <p:cNvSpPr txBox="1"/>
          <p:nvPr/>
        </p:nvSpPr>
        <p:spPr>
          <a:xfrm>
            <a:off x="1205162" y="3766809"/>
            <a:ext cx="97816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/>
              </a:rPr>
              <a:t>উত্তরঃ  অস্ট্রেলিয়া ও আফ্রিকার  কথা মনে পড়ে।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/>
              </a:rPr>
              <a:t>উত্তরঃ কেওড়া , ও সুন্দরী।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/>
              </a:rPr>
              <a:t>উত্তরঃ বাঘ, সিংহ, হরিণ। </a:t>
            </a:r>
          </a:p>
          <a:p>
            <a:endParaRPr lang="en-US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9999303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76169B-8499-4A5E-B68C-F242BDA7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228600"/>
            <a:ext cx="11766885" cy="6497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9297D-06EA-4EDC-9C0B-0724D36AA4D0}"/>
              </a:ext>
            </a:extLst>
          </p:cNvPr>
          <p:cNvSpPr txBox="1"/>
          <p:nvPr/>
        </p:nvSpPr>
        <p:spPr>
          <a:xfrm>
            <a:off x="553451" y="1340022"/>
            <a:ext cx="453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highlight>
                  <a:srgbClr val="00FFFF"/>
                </a:highlight>
              </a:rPr>
              <a:t>বাড়ির কাজ </a:t>
            </a:r>
            <a:endParaRPr lang="en-US" sz="6000" b="1" dirty="0">
              <a:highlight>
                <a:srgbClr val="00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AB4D5-6D75-43C4-ABE1-811C95C01ABA}"/>
              </a:ext>
            </a:extLst>
          </p:cNvPr>
          <p:cNvSpPr txBox="1"/>
          <p:nvPr/>
        </p:nvSpPr>
        <p:spPr>
          <a:xfrm>
            <a:off x="429127" y="5498432"/>
            <a:ext cx="1133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</a:t>
            </a:r>
            <a:r>
              <a:rPr lang="bn-IN" sz="3600" b="1" dirty="0">
                <a:solidFill>
                  <a:srgbClr val="FF0000"/>
                </a:solidFill>
                <a:highlight>
                  <a:srgbClr val="000080"/>
                </a:highlight>
              </a:rPr>
              <a:t>তোমার দেখা কয়েকটি প্রাণীর নাম লিখে আনবে</a:t>
            </a:r>
            <a:r>
              <a:rPr lang="bn-IN" sz="3600" b="1" dirty="0">
                <a:highlight>
                  <a:srgbClr val="000080"/>
                </a:highlight>
              </a:rPr>
              <a:t>। </a:t>
            </a:r>
            <a:endParaRPr lang="en-US" sz="3600" b="1" dirty="0">
              <a:highlight>
                <a:srgbClr val="000080"/>
              </a:highligh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FD08BE3-16C3-44A9-81F7-EE90FB51C0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4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83F82-953A-4828-97B0-9E9E82E7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360948"/>
            <a:ext cx="11546305" cy="600375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A42B409-AF8F-45E5-B215-CF0C35F5B7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1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4B38A-7EEA-4A75-81A5-205D4BDEF877}"/>
              </a:ext>
            </a:extLst>
          </p:cNvPr>
          <p:cNvSpPr/>
          <p:nvPr/>
        </p:nvSpPr>
        <p:spPr>
          <a:xfrm>
            <a:off x="247927" y="293582"/>
            <a:ext cx="11401064" cy="1446550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8AF8091-0608-40F9-A3BA-04E01C77336B}"/>
              </a:ext>
            </a:extLst>
          </p:cNvPr>
          <p:cNvSpPr/>
          <p:nvPr/>
        </p:nvSpPr>
        <p:spPr>
          <a:xfrm>
            <a:off x="-191911" y="0"/>
            <a:ext cx="12192000" cy="6858000"/>
          </a:xfrm>
          <a:prstGeom prst="frame">
            <a:avLst>
              <a:gd name="adj1" fmla="val 262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3A9112-D2F2-4352-9D83-3BE9BEF75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316071"/>
            <a:ext cx="3075980" cy="14054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EB5E06-2560-400D-8698-33A2A14E470B}"/>
              </a:ext>
            </a:extLst>
          </p:cNvPr>
          <p:cNvSpPr txBox="1"/>
          <p:nvPr/>
        </p:nvSpPr>
        <p:spPr>
          <a:xfrm>
            <a:off x="0" y="2867904"/>
            <a:ext cx="7030691" cy="2862322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পদবীঃ সহকারী শিক্ষক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বিদ্যালয়ঃ মাঝের গাঁও সঃ প্রাঃ  বিঃ কোম্পানিগঞ্জ,সিলেট।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মোবাইল নংঃ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017482367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F52C6-2C92-4CB7-A67C-029883800201}"/>
              </a:ext>
            </a:extLst>
          </p:cNvPr>
          <p:cNvSpPr txBox="1"/>
          <p:nvPr/>
        </p:nvSpPr>
        <p:spPr>
          <a:xfrm>
            <a:off x="7042267" y="3035506"/>
            <a:ext cx="4606724" cy="2554545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 । </a:t>
            </a:r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EBFB7-1A3E-4B44-A2F3-C89BAC9C1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6" y="419692"/>
            <a:ext cx="3075981" cy="1301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5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7E6BB-F742-464A-88A4-6D1DB94CA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4424"/>
          <a:stretch/>
        </p:blipFill>
        <p:spPr>
          <a:xfrm>
            <a:off x="228600" y="168442"/>
            <a:ext cx="11730789" cy="648502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89BE10E-312B-4C03-82B2-537749CE231E}"/>
              </a:ext>
            </a:extLst>
          </p:cNvPr>
          <p:cNvSpPr/>
          <p:nvPr/>
        </p:nvSpPr>
        <p:spPr>
          <a:xfrm>
            <a:off x="0" y="0"/>
            <a:ext cx="12192000" cy="6761747"/>
          </a:xfrm>
          <a:prstGeom prst="frame">
            <a:avLst>
              <a:gd name="adj1" fmla="val 235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FB2AD5-DDFD-422D-91B5-4BE50FD68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6" y="3681662"/>
            <a:ext cx="2657475" cy="2753651"/>
          </a:xfrm>
          <a:prstGeom prst="rect">
            <a:avLst/>
          </a:prstGeom>
        </p:spPr>
      </p:pic>
      <p:pic>
        <p:nvPicPr>
          <p:cNvPr id="15" name="Picture 8" descr="বাঘের মুখ থেকে সন্তানকে ছিনিয়ে আনলেন মা || Somoynews.tv">
            <a:extLst>
              <a:ext uri="{FF2B5EF4-FFF2-40B4-BE49-F238E27FC236}">
                <a16:creationId xmlns:a16="http://schemas.microsoft.com/office/drawing/2014/main" id="{9172F378-7780-4498-8F86-81558E97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57" y="3681658"/>
            <a:ext cx="1941162" cy="27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বাঘ - উইকিপিডিয়া">
            <a:extLst>
              <a:ext uri="{FF2B5EF4-FFF2-40B4-BE49-F238E27FC236}">
                <a16:creationId xmlns:a16="http://schemas.microsoft.com/office/drawing/2014/main" id="{8B9A5272-FFE8-436D-A0EF-1D1A7907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61" y="3681661"/>
            <a:ext cx="2147781" cy="27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974BDB-0054-47AA-8BE8-865F942E9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" y="3573379"/>
            <a:ext cx="3034542" cy="2861934"/>
          </a:xfrm>
          <a:prstGeom prst="rect">
            <a:avLst/>
          </a:prstGeom>
        </p:spPr>
      </p:pic>
      <p:pic>
        <p:nvPicPr>
          <p:cNvPr id="22" name="Picture 16" descr="সুন্দরবনের করমজল - খুলনা জেলা">
            <a:extLst>
              <a:ext uri="{FF2B5EF4-FFF2-40B4-BE49-F238E27FC236}">
                <a16:creationId xmlns:a16="http://schemas.microsoft.com/office/drawing/2014/main" id="{97AC317E-AFDB-4910-9EC2-A0E6C766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86" y="866274"/>
            <a:ext cx="2371725" cy="21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B5A42-DF90-4F29-A145-873D470D6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12" y="866274"/>
            <a:ext cx="2514600" cy="21061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AB8A97-8196-4999-AC3C-F31E57D63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3" y="866274"/>
            <a:ext cx="2732675" cy="21061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107B9-7EB4-4519-BFD8-A8C2E2D7B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86" y="866273"/>
            <a:ext cx="2371726" cy="21061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5AE819-DF9F-4491-BD9E-E9AC562D1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12" y="863887"/>
            <a:ext cx="1711099" cy="21061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8C3752-DE25-41DD-9E03-C8D434B740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34" y="3681657"/>
            <a:ext cx="1969077" cy="2753655"/>
          </a:xfrm>
          <a:prstGeom prst="rect">
            <a:avLst/>
          </a:prstGeom>
        </p:spPr>
      </p:pic>
      <p:sp>
        <p:nvSpPr>
          <p:cNvPr id="28" name="Frame 27">
            <a:extLst>
              <a:ext uri="{FF2B5EF4-FFF2-40B4-BE49-F238E27FC236}">
                <a16:creationId xmlns:a16="http://schemas.microsoft.com/office/drawing/2014/main" id="{008D5211-A6EB-429B-8CEC-DAD6CDAC3734}"/>
              </a:ext>
            </a:extLst>
          </p:cNvPr>
          <p:cNvSpPr/>
          <p:nvPr/>
        </p:nvSpPr>
        <p:spPr>
          <a:xfrm>
            <a:off x="0" y="0"/>
            <a:ext cx="12062236" cy="6657362"/>
          </a:xfrm>
          <a:prstGeom prst="frame">
            <a:avLst>
              <a:gd name="adj1" fmla="val 237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946CC-DE2A-480F-93C6-727CAC55B5C7}"/>
              </a:ext>
            </a:extLst>
          </p:cNvPr>
          <p:cNvSpPr txBox="1"/>
          <p:nvPr/>
        </p:nvSpPr>
        <p:spPr>
          <a:xfrm>
            <a:off x="129763" y="210546"/>
            <a:ext cx="117290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arkisim" panose="020E0502050101010101" pitchFamily="34" charset="-79"/>
              </a:rPr>
              <a:t>                    </a:t>
            </a:r>
            <a:r>
              <a:rPr lang="bn-IN" sz="3600" b="1" dirty="0">
                <a:highlight>
                  <a:srgbClr val="00FFFF"/>
                </a:highlight>
                <a:latin typeface="Narkisim" panose="020E0502050101010101" pitchFamily="34" charset="-79"/>
              </a:rPr>
              <a:t>এসো আমরা কিছু ছবি দেখি। </a:t>
            </a:r>
            <a:endParaRPr lang="en-US" sz="3600" b="1" dirty="0">
              <a:highlight>
                <a:srgbClr val="00FFFF"/>
              </a:highligh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0F6CEF-B17C-4F70-8878-5743BEC54C98}"/>
              </a:ext>
            </a:extLst>
          </p:cNvPr>
          <p:cNvSpPr txBox="1"/>
          <p:nvPr/>
        </p:nvSpPr>
        <p:spPr>
          <a:xfrm>
            <a:off x="204536" y="3050159"/>
            <a:ext cx="1165427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  </a:t>
            </a:r>
            <a:r>
              <a:rPr lang="bn-IN" sz="2800" b="1" dirty="0">
                <a:highlight>
                  <a:srgbClr val="008000"/>
                </a:highlight>
              </a:rPr>
              <a:t>তোমরা কী বলতে পারবে এসব বন্য প্রাণী কোথায় বসবাস করে? </a:t>
            </a:r>
            <a:endParaRPr lang="en-US" sz="2800" b="1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63857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76E10-3679-410C-A799-9E74C32FDCF7}"/>
              </a:ext>
            </a:extLst>
          </p:cNvPr>
          <p:cNvSpPr txBox="1"/>
          <p:nvPr/>
        </p:nvSpPr>
        <p:spPr>
          <a:xfrm>
            <a:off x="240632" y="227204"/>
            <a:ext cx="116706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            </a:t>
            </a:r>
            <a:r>
              <a:rPr lang="bn-I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পাঠ ঘোষণা 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D0569-498F-4A38-9E1F-C781578C310D}"/>
              </a:ext>
            </a:extLst>
          </p:cNvPr>
          <p:cNvSpPr txBox="1"/>
          <p:nvPr/>
        </p:nvSpPr>
        <p:spPr>
          <a:xfrm>
            <a:off x="240632" y="2628780"/>
            <a:ext cx="1171073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</a:t>
            </a:r>
            <a:r>
              <a:rPr lang="bn-I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arkisim" panose="020E0502050101010101" pitchFamily="34" charset="-79"/>
              </a:rPr>
              <a:t>আমাদের আজকের পাঠ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ACDEC-40FB-41DF-BFE1-A49BB65B6A56}"/>
              </a:ext>
            </a:extLst>
          </p:cNvPr>
          <p:cNvSpPr txBox="1"/>
          <p:nvPr/>
        </p:nvSpPr>
        <p:spPr>
          <a:xfrm>
            <a:off x="240632" y="5153468"/>
            <a:ext cx="1171073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                         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0000"/>
                </a:highlight>
              </a:rPr>
              <a:t>সুন্দর বনের প্রাণী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highlight>
                <a:srgbClr val="FF0000"/>
              </a:highligh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F9885A9-FAFD-48A2-B6B5-4B245CF949EB}"/>
              </a:ext>
            </a:extLst>
          </p:cNvPr>
          <p:cNvSpPr/>
          <p:nvPr/>
        </p:nvSpPr>
        <p:spPr>
          <a:xfrm>
            <a:off x="0" y="-227204"/>
            <a:ext cx="12192000" cy="6858000"/>
          </a:xfrm>
          <a:prstGeom prst="frame">
            <a:avLst>
              <a:gd name="adj1" fmla="val 3553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318E0-4877-4159-A41B-027A1A14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18061-AB09-4905-B11B-28DC71491BA5}"/>
              </a:ext>
            </a:extLst>
          </p:cNvPr>
          <p:cNvSpPr txBox="1"/>
          <p:nvPr/>
        </p:nvSpPr>
        <p:spPr>
          <a:xfrm>
            <a:off x="962527" y="5663260"/>
            <a:ext cx="10082463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বাংলাদেশের</a:t>
            </a:r>
            <a:r>
              <a:rPr lang="en-US" sz="2800" b="1" dirty="0"/>
              <a:t> </a:t>
            </a:r>
            <a:r>
              <a:rPr lang="en-US" sz="2800" b="1" dirty="0" err="1"/>
              <a:t>দক্ষিণে</a:t>
            </a:r>
            <a:r>
              <a:rPr lang="en-US" sz="2800" b="1" dirty="0"/>
              <a:t> </a:t>
            </a:r>
            <a:r>
              <a:rPr lang="en-US" sz="2800" b="1" dirty="0" err="1"/>
              <a:t>রয়েছে</a:t>
            </a:r>
            <a:r>
              <a:rPr lang="en-US" sz="2800" b="1" dirty="0"/>
              <a:t>  </a:t>
            </a:r>
            <a:r>
              <a:rPr lang="en-US" sz="2800" b="1" dirty="0" err="1"/>
              <a:t>প্রকৃতির</a:t>
            </a:r>
            <a:r>
              <a:rPr lang="en-US" sz="2800" b="1" dirty="0"/>
              <a:t> </a:t>
            </a:r>
            <a:r>
              <a:rPr lang="en-US" sz="2800" b="1" dirty="0" err="1"/>
              <a:t>অপার</a:t>
            </a:r>
            <a:r>
              <a:rPr lang="en-US" sz="2800" b="1" dirty="0"/>
              <a:t> </a:t>
            </a:r>
            <a:r>
              <a:rPr lang="en-US" sz="2800" b="1" dirty="0" err="1"/>
              <a:t>সম্ভার</a:t>
            </a:r>
            <a:r>
              <a:rPr lang="en-US" sz="2800" b="1" dirty="0"/>
              <a:t> </a:t>
            </a:r>
            <a:r>
              <a:rPr lang="en-US" sz="2800" b="1" dirty="0" err="1"/>
              <a:t>সুন্দরবন</a:t>
            </a:r>
            <a:r>
              <a:rPr lang="en-US" sz="2800" b="1" dirty="0"/>
              <a:t>। </a:t>
            </a:r>
            <a:r>
              <a:rPr lang="en-US" sz="2800" b="1" dirty="0" err="1"/>
              <a:t>সমুদ্রের</a:t>
            </a:r>
            <a:r>
              <a:rPr lang="en-US" sz="2800" b="1" dirty="0"/>
              <a:t> </a:t>
            </a:r>
            <a:r>
              <a:rPr lang="en-US" sz="2800" b="1" dirty="0" err="1"/>
              <a:t>কোল</a:t>
            </a:r>
            <a:r>
              <a:rPr lang="en-US" sz="2800" b="1" dirty="0"/>
              <a:t> </a:t>
            </a:r>
            <a:r>
              <a:rPr lang="en-US" sz="2800" b="1" dirty="0" err="1"/>
              <a:t>ঘেঁষে</a:t>
            </a:r>
            <a:r>
              <a:rPr lang="en-US" sz="2800" b="1" dirty="0"/>
              <a:t> </a:t>
            </a:r>
            <a:r>
              <a:rPr lang="en-US" sz="2800" b="1" dirty="0" err="1"/>
              <a:t>গড়ে</a:t>
            </a:r>
            <a:r>
              <a:rPr lang="en-US" sz="2800" b="1" dirty="0"/>
              <a:t> </a:t>
            </a:r>
            <a:r>
              <a:rPr lang="en-US" sz="2800" b="1" dirty="0" err="1"/>
              <a:t>উঠেছে</a:t>
            </a:r>
            <a:r>
              <a:rPr lang="en-US" sz="2800" b="1" dirty="0"/>
              <a:t> </a:t>
            </a:r>
            <a:r>
              <a:rPr lang="en-US" sz="2800" b="1" dirty="0" err="1"/>
              <a:t>এই</a:t>
            </a:r>
            <a:r>
              <a:rPr lang="en-US" sz="2800" b="1" dirty="0"/>
              <a:t> </a:t>
            </a:r>
            <a:r>
              <a:rPr lang="en-US" sz="2800" b="1" dirty="0" err="1"/>
              <a:t>বিশাল</a:t>
            </a:r>
            <a:r>
              <a:rPr lang="en-US" sz="2800" b="1" dirty="0"/>
              <a:t> </a:t>
            </a:r>
            <a:r>
              <a:rPr lang="en-US" sz="2800" b="1" dirty="0" err="1"/>
              <a:t>বন</a:t>
            </a:r>
            <a:r>
              <a:rPr lang="en-US" sz="2800" b="1" dirty="0"/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F763F-3116-4260-8435-D8F5E34E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6" y="369366"/>
            <a:ext cx="5414210" cy="4924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9D0D3-24B0-479E-86C6-08FBD8EE2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69366"/>
            <a:ext cx="5807241" cy="49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আগামী ২০ বছরে হারিয়ে যাবে সুন্দরবনের সুন্দরী গাছ">
            <a:extLst>
              <a:ext uri="{FF2B5EF4-FFF2-40B4-BE49-F238E27FC236}">
                <a16:creationId xmlns:a16="http://schemas.microsoft.com/office/drawing/2014/main" id="{7E98CAA5-2D3D-4C33-85C5-68151DDC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0" y="204536"/>
            <a:ext cx="3738951" cy="5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সুন্দরবনের করমজল - খুলনা জেলা">
            <a:extLst>
              <a:ext uri="{FF2B5EF4-FFF2-40B4-BE49-F238E27FC236}">
                <a16:creationId xmlns:a16="http://schemas.microsoft.com/office/drawing/2014/main" id="{D8CF3BBF-DE78-4F11-B604-28F499ED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204535"/>
            <a:ext cx="4795449" cy="50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61317-D1D0-4141-8939-DB27DD73B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11" y="204535"/>
            <a:ext cx="3344778" cy="5245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F4C1A-7F94-486D-9DEF-DAE2D6238FEC}"/>
              </a:ext>
            </a:extLst>
          </p:cNvPr>
          <p:cNvSpPr txBox="1"/>
          <p:nvPr/>
        </p:nvSpPr>
        <p:spPr>
          <a:xfrm>
            <a:off x="1239255" y="5450304"/>
            <a:ext cx="10046368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এখানে রয়েছে যেমন প্রচুর গাছপালা ,কেওড়া ও সুন্দরী গাছের বন, তেমনি রয়েছে নানা প্রাণী, জীবজন্তু। </a:t>
            </a:r>
            <a:endParaRPr lang="en-US" sz="2800" b="1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29D8C93-556F-4B61-A268-F539412993D6}"/>
              </a:ext>
            </a:extLst>
          </p:cNvPr>
          <p:cNvSpPr/>
          <p:nvPr/>
        </p:nvSpPr>
        <p:spPr>
          <a:xfrm>
            <a:off x="0" y="0"/>
            <a:ext cx="12192000" cy="7014411"/>
          </a:xfrm>
          <a:prstGeom prst="frame">
            <a:avLst>
              <a:gd name="adj1" fmla="val 255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ঞ্চম শ্রেণি ▻ বাংলা | 904947 | কালের কণ্ঠ | kalerkantho">
            <a:extLst>
              <a:ext uri="{FF2B5EF4-FFF2-40B4-BE49-F238E27FC236}">
                <a16:creationId xmlns:a16="http://schemas.microsoft.com/office/drawing/2014/main" id="{ECA4B474-4282-4342-9F7D-A9FD2970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r="19548"/>
          <a:stretch/>
        </p:blipFill>
        <p:spPr bwMode="auto">
          <a:xfrm>
            <a:off x="2660984" y="453062"/>
            <a:ext cx="6870031" cy="40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F68B5-9173-42D6-85AD-398908B420F9}"/>
              </a:ext>
            </a:extLst>
          </p:cNvPr>
          <p:cNvSpPr txBox="1"/>
          <p:nvPr/>
        </p:nvSpPr>
        <p:spPr>
          <a:xfrm>
            <a:off x="1425741" y="4721184"/>
            <a:ext cx="934051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বিশ্বের কোনো কোনো প্রাণীর সঙেগ জড়িয়ে থাকে দেশেরনাম</a:t>
            </a:r>
          </a:p>
          <a:p>
            <a:r>
              <a:rPr lang="bn-IN" sz="2800" b="1" dirty="0"/>
              <a:t>বা জায়াগার নাম ।যেমন ক্যাঙ্গারু </a:t>
            </a:r>
          </a:p>
          <a:p>
            <a:r>
              <a:rPr lang="bn-IN" sz="2800" b="1" dirty="0"/>
              <a:t>বললেই মনে পড়ে যায় আস্টেলিয়ার কথা।  </a:t>
            </a:r>
            <a:endParaRPr lang="en-US" sz="2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84546CD-1B6E-4956-8F78-E86930BE2A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77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519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Narkisim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45</cp:revision>
  <dcterms:created xsi:type="dcterms:W3CDTF">2020-10-23T12:24:09Z</dcterms:created>
  <dcterms:modified xsi:type="dcterms:W3CDTF">2020-11-15T15:42:14Z</dcterms:modified>
</cp:coreProperties>
</file>