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0" r:id="rId2"/>
    <p:sldId id="281" r:id="rId3"/>
    <p:sldId id="282" r:id="rId4"/>
    <p:sldId id="283" r:id="rId5"/>
    <p:sldId id="284" r:id="rId6"/>
    <p:sldId id="285" r:id="rId7"/>
    <p:sldId id="287" r:id="rId8"/>
    <p:sldId id="288" r:id="rId9"/>
    <p:sldId id="289" r:id="rId10"/>
    <p:sldId id="290" r:id="rId11"/>
    <p:sldId id="291" r:id="rId12"/>
    <p:sldId id="292" r:id="rId13"/>
    <p:sldId id="293" r:id="rId14"/>
    <p:sldId id="294" r:id="rId15"/>
    <p:sldId id="295" r:id="rId16"/>
    <p:sldId id="296" r:id="rId17"/>
    <p:sldId id="297" r:id="rId18"/>
    <p:sldId id="29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4" autoAdjust="0"/>
    <p:restoredTop sz="94660"/>
  </p:normalViewPr>
  <p:slideViewPr>
    <p:cSldViewPr snapToGrid="0">
      <p:cViewPr>
        <p:scale>
          <a:sx n="82" d="100"/>
          <a:sy n="82" d="100"/>
        </p:scale>
        <p:origin x="96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87BE2-C46A-4C3A-BCBF-6C66ABA8F41F}" type="datetimeFigureOut">
              <a:rPr lang="en-US" smtClean="0"/>
              <a:t>9/22/2019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F3FC2-F84C-4CB3-8EF3-20F9426F9CB0}" type="slidenum">
              <a:rPr lang="en-US" smtClean="0"/>
              <a:t>‹#›</a:t>
            </a:fld>
            <a:endParaRPr lang="en-US"/>
          </a:p>
        </p:txBody>
      </p:sp>
    </p:spTree>
    <p:extLst>
      <p:ext uri="{BB962C8B-B14F-4D97-AF65-F5344CB8AC3E}">
        <p14:creationId xmlns:p14="http://schemas.microsoft.com/office/powerpoint/2010/main" val="408859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F3FC2-F84C-4CB3-8EF3-20F9426F9CB0}" type="slidenum">
              <a:rPr lang="en-US" smtClean="0"/>
              <a:t>18</a:t>
            </a:fld>
            <a:endParaRPr lang="en-US"/>
          </a:p>
        </p:txBody>
      </p:sp>
    </p:spTree>
    <p:extLst>
      <p:ext uri="{BB962C8B-B14F-4D97-AF65-F5344CB8AC3E}">
        <p14:creationId xmlns:p14="http://schemas.microsoft.com/office/powerpoint/2010/main" val="320616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13465">
            <a:off x="4298413" y="3193694"/>
            <a:ext cx="808602" cy="1171178"/>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70253">
            <a:off x="4664657" y="3105019"/>
            <a:ext cx="808602" cy="1171178"/>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06991">
            <a:off x="5015132" y="3043249"/>
            <a:ext cx="808603" cy="1171178"/>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19982">
            <a:off x="5435210" y="2802472"/>
            <a:ext cx="808602" cy="1171178"/>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82558" flipH="1">
            <a:off x="2202872" y="1778395"/>
            <a:ext cx="728630" cy="1171178"/>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5261" flipH="1">
            <a:off x="2994126" y="3124018"/>
            <a:ext cx="840453" cy="117117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16947">
            <a:off x="5552878" y="1746768"/>
            <a:ext cx="808602" cy="1171178"/>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17966" flipH="1">
            <a:off x="2322809" y="1496014"/>
            <a:ext cx="794314" cy="1171179"/>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649218" y="1214331"/>
            <a:ext cx="675349" cy="1171179"/>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968738" y="1138132"/>
            <a:ext cx="839194" cy="1171178"/>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353861" y="966511"/>
            <a:ext cx="969652" cy="1314224"/>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200" y="921811"/>
            <a:ext cx="808602" cy="1358924"/>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975" y="1414357"/>
            <a:ext cx="808602" cy="1171178"/>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400" y="1185757"/>
            <a:ext cx="808602" cy="1171178"/>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775" y="1109557"/>
            <a:ext cx="808602" cy="1171178"/>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575" y="854967"/>
            <a:ext cx="808602" cy="1501968"/>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98911" flipH="1">
            <a:off x="3596766" y="3270667"/>
            <a:ext cx="1042356" cy="1171179"/>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347931" y="3243157"/>
            <a:ext cx="781944" cy="1171178"/>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73677" flipH="1">
            <a:off x="2687272" y="3084837"/>
            <a:ext cx="781944" cy="1171178"/>
          </a:xfrm>
          <a:prstGeom prst="rect">
            <a:avLst/>
          </a:prstGeom>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20234">
            <a:off x="3893211" y="3210301"/>
            <a:ext cx="808603" cy="1171178"/>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73677" flipH="1">
            <a:off x="2382472" y="2896082"/>
            <a:ext cx="781944" cy="1171178"/>
          </a:xfrm>
          <a:prstGeom prst="rect">
            <a:avLst/>
          </a:prstGeom>
        </p:spPr>
      </p:pic>
      <p:sp>
        <p:nvSpPr>
          <p:cNvPr id="23" name="Oval 22"/>
          <p:cNvSpPr/>
          <p:nvPr/>
        </p:nvSpPr>
        <p:spPr>
          <a:xfrm>
            <a:off x="2515150" y="2297957"/>
            <a:ext cx="3365484" cy="97657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5400" dirty="0" smtClean="0">
                <a:solidFill>
                  <a:srgbClr val="92D050"/>
                </a:solidFill>
                <a:latin typeface="NikoshBAN" pitchFamily="2" charset="0"/>
                <a:cs typeface="NikoshBAN" pitchFamily="2" charset="0"/>
              </a:rPr>
              <a:t>স্বা</a:t>
            </a:r>
            <a:r>
              <a:rPr lang="bn-BD" sz="5400" dirty="0" smtClean="0">
                <a:solidFill>
                  <a:srgbClr val="7030A0"/>
                </a:solidFill>
                <a:latin typeface="NikoshBAN" pitchFamily="2" charset="0"/>
                <a:cs typeface="NikoshBAN" pitchFamily="2" charset="0"/>
              </a:rPr>
              <a:t>গ</a:t>
            </a:r>
            <a:r>
              <a:rPr lang="bn-BD" sz="5400" dirty="0" smtClean="0">
                <a:solidFill>
                  <a:srgbClr val="00B0F0"/>
                </a:solidFill>
                <a:latin typeface="NikoshBAN" pitchFamily="2" charset="0"/>
                <a:cs typeface="NikoshBAN" pitchFamily="2" charset="0"/>
              </a:rPr>
              <a:t>তম</a:t>
            </a:r>
            <a:endParaRPr lang="en-US" sz="5400" dirty="0">
              <a:solidFill>
                <a:srgbClr val="0070C0"/>
              </a:solidFill>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457200" y="990599"/>
            <a:ext cx="8686800" cy="2967251"/>
            <a:chOff x="1259171" y="805273"/>
            <a:chExt cx="9833542" cy="3482634"/>
          </a:xfrm>
        </p:grpSpPr>
        <p:grpSp>
          <p:nvGrpSpPr>
            <p:cNvPr id="25" name="Group 24"/>
            <p:cNvGrpSpPr/>
            <p:nvPr/>
          </p:nvGrpSpPr>
          <p:grpSpPr>
            <a:xfrm>
              <a:off x="1259171" y="848708"/>
              <a:ext cx="2509249" cy="3439199"/>
              <a:chOff x="1259171" y="848708"/>
              <a:chExt cx="2509249" cy="3439199"/>
            </a:xfrm>
          </p:grpSpPr>
          <p:grpSp>
            <p:nvGrpSpPr>
              <p:cNvPr id="31" name="Group 30"/>
              <p:cNvGrpSpPr/>
              <p:nvPr/>
            </p:nvGrpSpPr>
            <p:grpSpPr>
              <a:xfrm>
                <a:off x="1482420" y="848708"/>
                <a:ext cx="2286000" cy="2933685"/>
                <a:chOff x="1242580" y="848708"/>
                <a:chExt cx="2286000" cy="2933685"/>
              </a:xfrm>
              <a:solidFill>
                <a:schemeClr val="accent4">
                  <a:lumMod val="50000"/>
                </a:schemeClr>
              </a:solidFill>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580" y="848708"/>
                  <a:ext cx="2286000" cy="1714500"/>
                </a:xfrm>
                <a:prstGeom prst="rect">
                  <a:avLst/>
                </a:prstGeom>
                <a:grpFill/>
              </p:spPr>
            </p:pic>
            <p:sp>
              <p:nvSpPr>
                <p:cNvPr id="34" name="Up Arrow 33"/>
                <p:cNvSpPr/>
                <p:nvPr/>
              </p:nvSpPr>
              <p:spPr>
                <a:xfrm>
                  <a:off x="1458575" y="848708"/>
                  <a:ext cx="261499" cy="2933685"/>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an 31"/>
              <p:cNvSpPr/>
              <p:nvPr/>
            </p:nvSpPr>
            <p:spPr>
              <a:xfrm>
                <a:off x="1259171" y="3707443"/>
                <a:ext cx="1199213" cy="580464"/>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8531905" y="805273"/>
              <a:ext cx="2560808" cy="3470144"/>
              <a:chOff x="8531905" y="805273"/>
              <a:chExt cx="2560808" cy="3470144"/>
            </a:xfrm>
          </p:grpSpPr>
          <p:grpSp>
            <p:nvGrpSpPr>
              <p:cNvPr id="27" name="Group 26"/>
              <p:cNvGrpSpPr/>
              <p:nvPr/>
            </p:nvGrpSpPr>
            <p:grpSpPr>
              <a:xfrm>
                <a:off x="8806713" y="805273"/>
                <a:ext cx="2286000" cy="2933685"/>
                <a:chOff x="8566873" y="805273"/>
                <a:chExt cx="2286000" cy="2933685"/>
              </a:xfrm>
              <a:solidFill>
                <a:schemeClr val="accent4">
                  <a:lumMod val="50000"/>
                </a:schemeClr>
              </a:solidFill>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873" y="810566"/>
                  <a:ext cx="2286000" cy="1714500"/>
                </a:xfrm>
                <a:prstGeom prst="rect">
                  <a:avLst/>
                </a:prstGeom>
                <a:grpFill/>
              </p:spPr>
            </p:pic>
            <p:sp>
              <p:nvSpPr>
                <p:cNvPr id="30" name="Up Arrow 29"/>
                <p:cNvSpPr/>
                <p:nvPr/>
              </p:nvSpPr>
              <p:spPr>
                <a:xfrm>
                  <a:off x="8776742" y="805273"/>
                  <a:ext cx="261499" cy="2933685"/>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Can 27"/>
              <p:cNvSpPr/>
              <p:nvPr/>
            </p:nvSpPr>
            <p:spPr>
              <a:xfrm>
                <a:off x="8531905" y="3694953"/>
                <a:ext cx="1199213" cy="580464"/>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83159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1000"/>
                                        <p:tgtEl>
                                          <p:spTgt spid="21"/>
                                        </p:tgtEl>
                                      </p:cBhvr>
                                    </p:animEffect>
                                    <p:anim calcmode="lin" valueType="num">
                                      <p:cBhvr>
                                        <p:cTn id="103" dur="1000" fill="hold"/>
                                        <p:tgtEl>
                                          <p:spTgt spid="21"/>
                                        </p:tgtEl>
                                        <p:attrNameLst>
                                          <p:attrName>ppt_x</p:attrName>
                                        </p:attrNameLst>
                                      </p:cBhvr>
                                      <p:tavLst>
                                        <p:tav tm="0">
                                          <p:val>
                                            <p:strVal val="#ppt_x"/>
                                          </p:val>
                                        </p:tav>
                                        <p:tav tm="100000">
                                          <p:val>
                                            <p:strVal val="#ppt_x"/>
                                          </p:val>
                                        </p:tav>
                                      </p:tavLst>
                                    </p:anim>
                                    <p:anim calcmode="lin" valueType="num">
                                      <p:cBhvr>
                                        <p:cTn id="104" dur="1000" fill="hold"/>
                                        <p:tgtEl>
                                          <p:spTgt spid="21"/>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down)">
                                      <p:cBhvr>
                                        <p:cTn id="114" dur="580">
                                          <p:stCondLst>
                                            <p:cond delay="0"/>
                                          </p:stCondLst>
                                        </p:cTn>
                                        <p:tgtEl>
                                          <p:spTgt spid="23"/>
                                        </p:tgtEl>
                                      </p:cBhvr>
                                    </p:animEffect>
                                    <p:anim calcmode="lin" valueType="num">
                                      <p:cBhvr>
                                        <p:cTn id="11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20" dur="26">
                                          <p:stCondLst>
                                            <p:cond delay="650"/>
                                          </p:stCondLst>
                                        </p:cTn>
                                        <p:tgtEl>
                                          <p:spTgt spid="23"/>
                                        </p:tgtEl>
                                      </p:cBhvr>
                                      <p:to x="100000" y="60000"/>
                                    </p:animScale>
                                    <p:animScale>
                                      <p:cBhvr>
                                        <p:cTn id="121" dur="166" decel="50000">
                                          <p:stCondLst>
                                            <p:cond delay="676"/>
                                          </p:stCondLst>
                                        </p:cTn>
                                        <p:tgtEl>
                                          <p:spTgt spid="23"/>
                                        </p:tgtEl>
                                      </p:cBhvr>
                                      <p:to x="100000" y="100000"/>
                                    </p:animScale>
                                    <p:animScale>
                                      <p:cBhvr>
                                        <p:cTn id="122" dur="26">
                                          <p:stCondLst>
                                            <p:cond delay="1312"/>
                                          </p:stCondLst>
                                        </p:cTn>
                                        <p:tgtEl>
                                          <p:spTgt spid="23"/>
                                        </p:tgtEl>
                                      </p:cBhvr>
                                      <p:to x="100000" y="80000"/>
                                    </p:animScale>
                                    <p:animScale>
                                      <p:cBhvr>
                                        <p:cTn id="123" dur="166" decel="50000">
                                          <p:stCondLst>
                                            <p:cond delay="1338"/>
                                          </p:stCondLst>
                                        </p:cTn>
                                        <p:tgtEl>
                                          <p:spTgt spid="23"/>
                                        </p:tgtEl>
                                      </p:cBhvr>
                                      <p:to x="100000" y="100000"/>
                                    </p:animScale>
                                    <p:animScale>
                                      <p:cBhvr>
                                        <p:cTn id="124" dur="26">
                                          <p:stCondLst>
                                            <p:cond delay="1642"/>
                                          </p:stCondLst>
                                        </p:cTn>
                                        <p:tgtEl>
                                          <p:spTgt spid="23"/>
                                        </p:tgtEl>
                                      </p:cBhvr>
                                      <p:to x="100000" y="90000"/>
                                    </p:animScale>
                                    <p:animScale>
                                      <p:cBhvr>
                                        <p:cTn id="125" dur="166" decel="50000">
                                          <p:stCondLst>
                                            <p:cond delay="1668"/>
                                          </p:stCondLst>
                                        </p:cTn>
                                        <p:tgtEl>
                                          <p:spTgt spid="23"/>
                                        </p:tgtEl>
                                      </p:cBhvr>
                                      <p:to x="100000" y="100000"/>
                                    </p:animScale>
                                    <p:animScale>
                                      <p:cBhvr>
                                        <p:cTn id="126" dur="26">
                                          <p:stCondLst>
                                            <p:cond delay="1808"/>
                                          </p:stCondLst>
                                        </p:cTn>
                                        <p:tgtEl>
                                          <p:spTgt spid="23"/>
                                        </p:tgtEl>
                                      </p:cBhvr>
                                      <p:to x="100000" y="95000"/>
                                    </p:animScale>
                                    <p:animScale>
                                      <p:cBhvr>
                                        <p:cTn id="127" dur="166" decel="50000">
                                          <p:stCondLst>
                                            <p:cond delay="1834"/>
                                          </p:stCondLst>
                                        </p:cTn>
                                        <p:tgtEl>
                                          <p:spTgt spid="23"/>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fade">
                                      <p:cBhvr>
                                        <p:cTn id="132" dur="1000"/>
                                        <p:tgtEl>
                                          <p:spTgt spid="24"/>
                                        </p:tgtEl>
                                      </p:cBhvr>
                                    </p:animEffect>
                                    <p:anim calcmode="lin" valueType="num">
                                      <p:cBhvr>
                                        <p:cTn id="133" dur="1000" fill="hold"/>
                                        <p:tgtEl>
                                          <p:spTgt spid="24"/>
                                        </p:tgtEl>
                                        <p:attrNameLst>
                                          <p:attrName>ppt_x</p:attrName>
                                        </p:attrNameLst>
                                      </p:cBhvr>
                                      <p:tavLst>
                                        <p:tav tm="0">
                                          <p:val>
                                            <p:strVal val="#ppt_x"/>
                                          </p:val>
                                        </p:tav>
                                        <p:tav tm="100000">
                                          <p:val>
                                            <p:strVal val="#ppt_x"/>
                                          </p:val>
                                        </p:tav>
                                      </p:tavLst>
                                    </p:anim>
                                    <p:anim calcmode="lin" valueType="num">
                                      <p:cBhvr>
                                        <p:cTn id="1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1" nodeType="click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26" y="304800"/>
            <a:ext cx="8499574" cy="6248400"/>
          </a:xfrm>
          <a:prstGeom prst="rect">
            <a:avLst/>
          </a:prstGeom>
        </p:spPr>
      </p:pic>
      <p:sp>
        <p:nvSpPr>
          <p:cNvPr id="3" name="Rectangle 2"/>
          <p:cNvSpPr/>
          <p:nvPr/>
        </p:nvSpPr>
        <p:spPr>
          <a:xfrm>
            <a:off x="762000" y="4446494"/>
            <a:ext cx="7696200" cy="164950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r>
              <a:rPr lang="bn-BD" dirty="0" smtClean="0">
                <a:solidFill>
                  <a:schemeClr val="tx1"/>
                </a:solidFill>
                <a:latin typeface="NikoshBAN" pitchFamily="2" charset="0"/>
                <a:cs typeface="NikoshBAN" pitchFamily="2" charset="0"/>
              </a:rPr>
              <a:t>স্টার টপোলজিঃ কোনো নেটওয়ার্কের সবগুলো কম্পিউটার যদি একটা কেন্দ্রীয় হাবের সাথে যুক্ত থাকে, তাহলে সেটাকে বলে স্টার টপোলজি। এই টপোলজিতে একটা কম্পিউটার নষ্ট হলেও বাকি নেটওয়ার্ক সচল থাকে। কিন্তু কোনোভাবে কেন্দ্রীয় হাব নষ্ট হলে পুরো নেটওয়ার্কটাই অচল হয়ে পড়বে। </a:t>
            </a:r>
            <a:endParaRPr lang="en-US"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838200"/>
            <a:ext cx="5638800" cy="350520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163902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26" y="317678"/>
            <a:ext cx="8499574" cy="6235522"/>
          </a:xfrm>
          <a:prstGeom prst="rect">
            <a:avLst/>
          </a:prstGeom>
        </p:spPr>
      </p:pic>
      <p:sp>
        <p:nvSpPr>
          <p:cNvPr id="3" name="Rectangle 2"/>
          <p:cNvSpPr/>
          <p:nvPr/>
        </p:nvSpPr>
        <p:spPr>
          <a:xfrm>
            <a:off x="685800" y="4648200"/>
            <a:ext cx="7772400" cy="144923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r>
              <a:rPr lang="bn-BD" b="1" u="sng" dirty="0" smtClean="0">
                <a:solidFill>
                  <a:schemeClr val="tx1"/>
                </a:solidFill>
                <a:latin typeface="NikoshBAN" pitchFamily="2" charset="0"/>
                <a:cs typeface="NikoshBAN" pitchFamily="2" charset="0"/>
              </a:rPr>
              <a:t>ট্রি টপোলজিঃ </a:t>
            </a:r>
            <a:r>
              <a:rPr lang="bn-BD" dirty="0" smtClean="0">
                <a:solidFill>
                  <a:schemeClr val="tx1"/>
                </a:solidFill>
                <a:latin typeface="NikoshBAN" pitchFamily="2" charset="0"/>
                <a:cs typeface="NikoshBAN" pitchFamily="2" charset="0"/>
              </a:rPr>
              <a:t>ট্রি মানে গাছ। কাজেই এই টপোলজিটাকে গাছের মতো দেখানোর কথা। ছবিটা একটু ভালো করে দেখলেই বুঝতে পারবে আসলে এটা গাছের মতোই দেখতে। গাছে যে রকম গা-থেকে ডাল, একটা ডাল থেকে অন্য একটা ডাল এবং সেখান থেকে আরো ডাল বের হয়, এখানেও তাই হচ্ছে। </a:t>
            </a:r>
            <a:endParaRPr lang="en-US"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939" y="878040"/>
            <a:ext cx="6096000" cy="361776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6190180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26" y="317678"/>
            <a:ext cx="8499574" cy="6235522"/>
          </a:xfrm>
          <a:prstGeom prst="rect">
            <a:avLst/>
          </a:prstGeom>
        </p:spPr>
      </p:pic>
      <p:sp>
        <p:nvSpPr>
          <p:cNvPr id="3" name="Rectangle 2"/>
          <p:cNvSpPr/>
          <p:nvPr/>
        </p:nvSpPr>
        <p:spPr>
          <a:xfrm>
            <a:off x="914400" y="4724400"/>
            <a:ext cx="7620000" cy="13716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r>
              <a:rPr lang="bn-BD" sz="2000" b="1" u="sng" dirty="0" smtClean="0">
                <a:solidFill>
                  <a:schemeClr val="tx1"/>
                </a:solidFill>
                <a:latin typeface="NikoshBAN" pitchFamily="2" charset="0"/>
                <a:cs typeface="NikoshBAN" pitchFamily="2" charset="0"/>
              </a:rPr>
              <a:t>মেশ টপোলজিঃ </a:t>
            </a:r>
            <a:r>
              <a:rPr lang="bn-BD" sz="2000" dirty="0" smtClean="0">
                <a:solidFill>
                  <a:schemeClr val="tx1"/>
                </a:solidFill>
                <a:latin typeface="NikoshBAN" pitchFamily="2" charset="0"/>
                <a:cs typeface="NikoshBAN" pitchFamily="2" charset="0"/>
              </a:rPr>
              <a:t>এই টপোলজিতে কম্পিউটারগুলো একটা আরেকটার সাথে যুক্ত থাকে এবং একাধিক পথে যুক্ত হতে পারে। এখানে কম্পিউটারগুলো শুধু যে অন্য কম্পিউটার থেকে তথ্য নেয় তা নয় বরং সেটা সে নেটওয়ার্কের অন্য কম্পিউটারের মাঝে বিতরণও করতে পারে। </a:t>
            </a:r>
            <a:endParaRPr lang="en-US" sz="2000"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674" y="1196782"/>
            <a:ext cx="4113451" cy="3106812"/>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1857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13" y="214182"/>
            <a:ext cx="8499574" cy="6235522"/>
          </a:xfrm>
          <a:prstGeom prst="rect">
            <a:avLst/>
          </a:prstGeom>
        </p:spPr>
      </p:pic>
      <p:sp>
        <p:nvSpPr>
          <p:cNvPr id="3" name="Rectangle 2"/>
          <p:cNvSpPr/>
          <p:nvPr/>
        </p:nvSpPr>
        <p:spPr>
          <a:xfrm>
            <a:off x="3048000" y="662693"/>
            <a:ext cx="3352800" cy="37244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bn-BD" sz="4000" u="sng" dirty="0" smtClean="0">
                <a:solidFill>
                  <a:schemeClr val="tx1"/>
                </a:solidFill>
                <a:latin typeface="NikoshBAN" pitchFamily="2" charset="0"/>
                <a:cs typeface="NikoshBAN" pitchFamily="2" charset="0"/>
              </a:rPr>
              <a:t>একক কাজঃ</a:t>
            </a:r>
            <a:endParaRPr lang="en-US" u="sng"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19200"/>
            <a:ext cx="7086600" cy="4060032"/>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990599" y="5510516"/>
            <a:ext cx="7543801"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টপোলজি কত প্রকার কী কী</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তার একটি তালিকা তৈরি কর। </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15580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63" y="228600"/>
            <a:ext cx="8499574" cy="6426591"/>
          </a:xfrm>
          <a:prstGeom prst="rect">
            <a:avLst/>
          </a:prstGeom>
        </p:spPr>
      </p:pic>
      <p:sp>
        <p:nvSpPr>
          <p:cNvPr id="3" name="Rectangle 2"/>
          <p:cNvSpPr/>
          <p:nvPr/>
        </p:nvSpPr>
        <p:spPr>
          <a:xfrm>
            <a:off x="2286000" y="685800"/>
            <a:ext cx="4419600" cy="63613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bn-BD" sz="4000" u="sng" dirty="0" smtClean="0">
                <a:solidFill>
                  <a:schemeClr val="tx1"/>
                </a:solidFill>
                <a:latin typeface="NikoshBAN" pitchFamily="2" charset="0"/>
                <a:cs typeface="NikoshBAN" pitchFamily="2" charset="0"/>
              </a:rPr>
              <a:t>দলীয় কাজঃ</a:t>
            </a:r>
            <a:endParaRPr lang="en-US" u="sng" dirty="0">
              <a:solidFill>
                <a:schemeClr val="tx1"/>
              </a:solidFill>
              <a:latin typeface="NikoshBAN" pitchFamily="2" charset="0"/>
              <a:cs typeface="NikoshBAN" pitchFamily="2" charset="0"/>
            </a:endParaRPr>
          </a:p>
        </p:txBody>
      </p:sp>
      <p:sp>
        <p:nvSpPr>
          <p:cNvPr id="4" name="Rectangle 3"/>
          <p:cNvSpPr/>
          <p:nvPr/>
        </p:nvSpPr>
        <p:spPr>
          <a:xfrm>
            <a:off x="1466850" y="5715000"/>
            <a:ext cx="6477000" cy="5692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টপোলজির উপর একটা পোস্টার তৈরি করে উপস্থাপন কর। </a:t>
            </a:r>
            <a:endParaRPr lang="en-US" sz="2400" dirty="0">
              <a:solidFill>
                <a:schemeClr val="tx1"/>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387" y="1447800"/>
            <a:ext cx="6705600" cy="4266321"/>
          </a:xfrm>
          <a:prstGeom prst="rect">
            <a:avLst/>
          </a:prstGeom>
        </p:spPr>
      </p:pic>
    </p:spTree>
    <p:extLst>
      <p:ext uri="{BB962C8B-B14F-4D97-AF65-F5344CB8AC3E}">
        <p14:creationId xmlns:p14="http://schemas.microsoft.com/office/powerpoint/2010/main" val="41845616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63" y="228600"/>
            <a:ext cx="8499574" cy="6426591"/>
          </a:xfrm>
          <a:prstGeom prst="rect">
            <a:avLst/>
          </a:prstGeom>
        </p:spPr>
      </p:pic>
      <p:sp>
        <p:nvSpPr>
          <p:cNvPr id="3" name="Rectangle 2"/>
          <p:cNvSpPr/>
          <p:nvPr/>
        </p:nvSpPr>
        <p:spPr>
          <a:xfrm>
            <a:off x="1096231" y="838200"/>
            <a:ext cx="7057169" cy="956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bn-BD" sz="2800" dirty="0" smtClean="0">
              <a:latin typeface="NikoshBAN" pitchFamily="2" charset="0"/>
              <a:cs typeface="NikoshBAN" pitchFamily="2" charset="0"/>
            </a:endParaRPr>
          </a:p>
          <a:p>
            <a:r>
              <a:rPr lang="bn-BD" sz="2800" dirty="0" smtClean="0">
                <a:solidFill>
                  <a:schemeClr val="tx1"/>
                </a:solidFill>
                <a:latin typeface="NikoshBAN" pitchFamily="2" charset="0"/>
                <a:cs typeface="NikoshBAN" pitchFamily="2" charset="0"/>
              </a:rPr>
              <a:t>প্রশ্নঃ কোন টপোলজিতে একটি কম্পিউটার দুটো কম্পিউটারের সাথে যুক্ত থাকে?</a:t>
            </a:r>
          </a:p>
          <a:p>
            <a:pPr algn="ctr"/>
            <a:endParaRPr lang="en-US" sz="2800" dirty="0">
              <a:latin typeface="NikoshBAN" pitchFamily="2" charset="0"/>
              <a:cs typeface="NikoshBAN" pitchFamily="2" charset="0"/>
            </a:endParaRPr>
          </a:p>
        </p:txBody>
      </p:sp>
      <p:grpSp>
        <p:nvGrpSpPr>
          <p:cNvPr id="4" name="Group 3"/>
          <p:cNvGrpSpPr/>
          <p:nvPr/>
        </p:nvGrpSpPr>
        <p:grpSpPr>
          <a:xfrm>
            <a:off x="1143001" y="2819400"/>
            <a:ext cx="6934200" cy="3124200"/>
            <a:chOff x="245364" y="3736848"/>
            <a:chExt cx="8593836" cy="2206752"/>
          </a:xfrm>
        </p:grpSpPr>
        <p:sp>
          <p:nvSpPr>
            <p:cNvPr id="5" name="Rectangle 4"/>
            <p:cNvSpPr/>
            <p:nvPr/>
          </p:nvSpPr>
          <p:spPr>
            <a:xfrm>
              <a:off x="245364" y="3736848"/>
              <a:ext cx="3488436" cy="98755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smtClean="0">
                  <a:latin typeface="NikoshBAN" pitchFamily="2" charset="0"/>
                  <a:cs typeface="NikoshBAN" pitchFamily="2" charset="0"/>
                </a:rPr>
                <a:t>ক. মেশ টপোলজি</a:t>
              </a:r>
              <a:endParaRPr lang="en-US" sz="2400" dirty="0">
                <a:latin typeface="NikoshBAN" pitchFamily="2" charset="0"/>
                <a:cs typeface="NikoshBAN" pitchFamily="2" charset="0"/>
              </a:endParaRPr>
            </a:p>
          </p:txBody>
        </p:sp>
        <p:sp>
          <p:nvSpPr>
            <p:cNvPr id="6" name="Rectangle 5"/>
            <p:cNvSpPr/>
            <p:nvPr/>
          </p:nvSpPr>
          <p:spPr>
            <a:xfrm>
              <a:off x="5181600" y="3736848"/>
              <a:ext cx="3657600" cy="98755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smtClean="0">
                  <a:latin typeface="NikoshBAN" pitchFamily="2" charset="0"/>
                  <a:cs typeface="NikoshBAN" pitchFamily="2" charset="0"/>
                </a:rPr>
                <a:t>খ. রিং </a:t>
              </a:r>
              <a:r>
                <a:rPr lang="bn-BD" sz="2400" dirty="0">
                  <a:latin typeface="NikoshBAN" pitchFamily="2" charset="0"/>
                  <a:cs typeface="NikoshBAN" pitchFamily="2" charset="0"/>
                </a:rPr>
                <a:t>টপোলজি</a:t>
              </a:r>
              <a:endParaRPr lang="en-US" sz="2400" dirty="0">
                <a:latin typeface="NikoshBAN" pitchFamily="2" charset="0"/>
                <a:cs typeface="NikoshBAN" pitchFamily="2" charset="0"/>
              </a:endParaRPr>
            </a:p>
          </p:txBody>
        </p:sp>
        <p:sp>
          <p:nvSpPr>
            <p:cNvPr id="7" name="Rectangle 6"/>
            <p:cNvSpPr/>
            <p:nvPr/>
          </p:nvSpPr>
          <p:spPr>
            <a:xfrm>
              <a:off x="245364" y="4876800"/>
              <a:ext cx="3488436" cy="1066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a:latin typeface="NikoshBAN" pitchFamily="2" charset="0"/>
                  <a:cs typeface="NikoshBAN" pitchFamily="2" charset="0"/>
                </a:rPr>
                <a:t>গ</a:t>
              </a:r>
              <a:r>
                <a:rPr lang="bn-BD" sz="2400" dirty="0" smtClean="0">
                  <a:latin typeface="NikoshBAN" pitchFamily="2" charset="0"/>
                  <a:cs typeface="NikoshBAN" pitchFamily="2" charset="0"/>
                </a:rPr>
                <a:t>. স্টার </a:t>
              </a:r>
              <a:r>
                <a:rPr lang="bn-BD" sz="2400" dirty="0">
                  <a:latin typeface="NikoshBAN" pitchFamily="2" charset="0"/>
                  <a:cs typeface="NikoshBAN" pitchFamily="2" charset="0"/>
                </a:rPr>
                <a:t>টপোলজি</a:t>
              </a:r>
              <a:endParaRPr lang="en-US" sz="2400" dirty="0">
                <a:latin typeface="NikoshBAN" pitchFamily="2" charset="0"/>
                <a:cs typeface="NikoshBAN" pitchFamily="2" charset="0"/>
              </a:endParaRPr>
            </a:p>
          </p:txBody>
        </p:sp>
        <p:sp>
          <p:nvSpPr>
            <p:cNvPr id="8" name="Rectangle 7"/>
            <p:cNvSpPr/>
            <p:nvPr/>
          </p:nvSpPr>
          <p:spPr>
            <a:xfrm>
              <a:off x="5181600" y="4888992"/>
              <a:ext cx="3657600" cy="10546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smtClean="0">
                  <a:latin typeface="NikoshBAN" pitchFamily="2" charset="0"/>
                  <a:cs typeface="NikoshBAN" pitchFamily="2" charset="0"/>
                </a:rPr>
                <a:t>ঘ. ট্রি </a:t>
              </a:r>
              <a:r>
                <a:rPr lang="bn-BD" sz="2400" dirty="0">
                  <a:latin typeface="NikoshBAN" pitchFamily="2" charset="0"/>
                  <a:cs typeface="NikoshBAN" pitchFamily="2" charset="0"/>
                </a:rPr>
                <a:t>টপোলজি</a:t>
              </a:r>
              <a:endParaRPr lang="en-US" sz="2400" dirty="0">
                <a:latin typeface="NikoshBAN" pitchFamily="2" charset="0"/>
                <a:cs typeface="NikoshBAN" pitchFamily="2" charset="0"/>
              </a:endParaRPr>
            </a:p>
          </p:txBody>
        </p:sp>
      </p:grpSp>
      <p:sp>
        <p:nvSpPr>
          <p:cNvPr id="9" name="Oval 8"/>
          <p:cNvSpPr/>
          <p:nvPr/>
        </p:nvSpPr>
        <p:spPr>
          <a:xfrm>
            <a:off x="5469063" y="3502463"/>
            <a:ext cx="245937" cy="25503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6078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63" y="228600"/>
            <a:ext cx="8499574" cy="6426591"/>
          </a:xfrm>
          <a:prstGeom prst="rect">
            <a:avLst/>
          </a:prstGeom>
        </p:spPr>
      </p:pic>
      <p:sp>
        <p:nvSpPr>
          <p:cNvPr id="3" name="Rectangle 2"/>
          <p:cNvSpPr/>
          <p:nvPr/>
        </p:nvSpPr>
        <p:spPr>
          <a:xfrm>
            <a:off x="906201" y="762000"/>
            <a:ext cx="7704399"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bn-BD" sz="2800" dirty="0" smtClean="0">
              <a:latin typeface="NikoshBAN" pitchFamily="2" charset="0"/>
              <a:cs typeface="NikoshBAN" pitchFamily="2" charset="0"/>
            </a:endParaRPr>
          </a:p>
          <a:p>
            <a:pPr algn="ctr"/>
            <a:r>
              <a:rPr lang="bn-BD" sz="2400" dirty="0" smtClean="0">
                <a:solidFill>
                  <a:schemeClr val="tx1"/>
                </a:solidFill>
                <a:latin typeface="NikoshBAN" pitchFamily="2" charset="0"/>
                <a:cs typeface="NikoshBAN" pitchFamily="2" charset="0"/>
              </a:rPr>
              <a:t>প্রশ্নঃ</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প্রত্যেক কম্পিউটার প্রত্যেক কম্পিউটারের সাথে যুক্ত থাকে কোন টপোলজিতে?</a:t>
            </a:r>
          </a:p>
          <a:p>
            <a:pPr algn="ctr"/>
            <a:endParaRPr lang="en-US" sz="2800" dirty="0">
              <a:latin typeface="NikoshBAN" pitchFamily="2" charset="0"/>
              <a:cs typeface="NikoshBAN" pitchFamily="2" charset="0"/>
            </a:endParaRPr>
          </a:p>
        </p:txBody>
      </p:sp>
      <p:grpSp>
        <p:nvGrpSpPr>
          <p:cNvPr id="4" name="Group 3"/>
          <p:cNvGrpSpPr/>
          <p:nvPr/>
        </p:nvGrpSpPr>
        <p:grpSpPr>
          <a:xfrm>
            <a:off x="914401" y="3914502"/>
            <a:ext cx="7522002" cy="2029097"/>
            <a:chOff x="296418" y="3102864"/>
            <a:chExt cx="8390382" cy="2840736"/>
          </a:xfrm>
        </p:grpSpPr>
        <p:sp>
          <p:nvSpPr>
            <p:cNvPr id="5" name="Rectangle 4"/>
            <p:cNvSpPr/>
            <p:nvPr/>
          </p:nvSpPr>
          <p:spPr>
            <a:xfrm>
              <a:off x="296418" y="3124200"/>
              <a:ext cx="3488436" cy="98755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a:latin typeface="NikoshBAN" pitchFamily="2" charset="0"/>
                  <a:cs typeface="NikoshBAN" pitchFamily="2" charset="0"/>
                </a:rPr>
                <a:t>ক. মেশ টপোলজি</a:t>
              </a:r>
              <a:endParaRPr lang="en-US" sz="2400" dirty="0">
                <a:latin typeface="NikoshBAN" pitchFamily="2" charset="0"/>
                <a:cs typeface="NikoshBAN" pitchFamily="2" charset="0"/>
              </a:endParaRPr>
            </a:p>
          </p:txBody>
        </p:sp>
        <p:sp>
          <p:nvSpPr>
            <p:cNvPr id="6" name="Rectangle 5"/>
            <p:cNvSpPr/>
            <p:nvPr/>
          </p:nvSpPr>
          <p:spPr>
            <a:xfrm>
              <a:off x="5029200" y="3102864"/>
              <a:ext cx="3657600" cy="98755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bn-BD" sz="24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খ. রিং </a:t>
              </a:r>
              <a:r>
                <a:rPr lang="bn-BD" sz="2400" dirty="0">
                  <a:latin typeface="NikoshBAN" pitchFamily="2" charset="0"/>
                  <a:cs typeface="NikoshBAN" pitchFamily="2" charset="0"/>
                </a:rPr>
                <a:t>টপোলজি</a:t>
              </a:r>
              <a:endParaRPr lang="en-US" sz="2400" dirty="0">
                <a:latin typeface="NikoshBAN" pitchFamily="2" charset="0"/>
                <a:cs typeface="NikoshBAN" pitchFamily="2" charset="0"/>
              </a:endParaRPr>
            </a:p>
            <a:p>
              <a:pPr algn="ctr"/>
              <a:endParaRPr lang="en-US" sz="2400" dirty="0">
                <a:latin typeface="NikoshBAN" pitchFamily="2" charset="0"/>
                <a:cs typeface="NikoshBAN" pitchFamily="2" charset="0"/>
              </a:endParaRPr>
            </a:p>
          </p:txBody>
        </p:sp>
        <p:sp>
          <p:nvSpPr>
            <p:cNvPr id="7" name="Rectangle 6"/>
            <p:cNvSpPr/>
            <p:nvPr/>
          </p:nvSpPr>
          <p:spPr>
            <a:xfrm>
              <a:off x="321564" y="4876800"/>
              <a:ext cx="3488436" cy="1066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a:latin typeface="NikoshBAN" pitchFamily="2" charset="0"/>
                  <a:cs typeface="NikoshBAN" pitchFamily="2" charset="0"/>
                </a:rPr>
                <a:t>গ. স্টার টপোলজি</a:t>
              </a:r>
              <a:endParaRPr lang="en-US" sz="2400" dirty="0">
                <a:latin typeface="NikoshBAN" pitchFamily="2" charset="0"/>
                <a:cs typeface="NikoshBAN" pitchFamily="2" charset="0"/>
              </a:endParaRPr>
            </a:p>
          </p:txBody>
        </p:sp>
        <p:sp>
          <p:nvSpPr>
            <p:cNvPr id="8" name="Rectangle 7"/>
            <p:cNvSpPr/>
            <p:nvPr/>
          </p:nvSpPr>
          <p:spPr>
            <a:xfrm>
              <a:off x="5029200" y="4888992"/>
              <a:ext cx="3657600" cy="10546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bn-BD" sz="24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ঘ</a:t>
              </a:r>
              <a:r>
                <a:rPr lang="bn-BD" sz="2400" dirty="0">
                  <a:latin typeface="NikoshBAN" pitchFamily="2" charset="0"/>
                  <a:cs typeface="NikoshBAN" pitchFamily="2" charset="0"/>
                </a:rPr>
                <a:t>. ট্রি টপোলজি</a:t>
              </a:r>
              <a:endParaRPr lang="en-US" sz="2400" dirty="0">
                <a:latin typeface="NikoshBAN" pitchFamily="2" charset="0"/>
                <a:cs typeface="NikoshBAN" pitchFamily="2" charset="0"/>
              </a:endParaRPr>
            </a:p>
            <a:p>
              <a:pPr algn="ctr"/>
              <a:endParaRPr lang="en-US" sz="2400" dirty="0">
                <a:latin typeface="NikoshBAN" pitchFamily="2" charset="0"/>
                <a:cs typeface="NikoshBAN" pitchFamily="2" charset="0"/>
              </a:endParaRPr>
            </a:p>
          </p:txBody>
        </p:sp>
      </p:grpSp>
      <p:sp>
        <p:nvSpPr>
          <p:cNvPr id="9" name="Oval 8"/>
          <p:cNvSpPr/>
          <p:nvPr/>
        </p:nvSpPr>
        <p:spPr>
          <a:xfrm>
            <a:off x="1238883" y="3552662"/>
            <a:ext cx="273254" cy="21771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8460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13" y="228600"/>
            <a:ext cx="8499574" cy="6426591"/>
          </a:xfrm>
          <a:prstGeom prst="rect">
            <a:avLst/>
          </a:prstGeom>
        </p:spPr>
      </p:pic>
      <p:sp>
        <p:nvSpPr>
          <p:cNvPr id="3" name="Rectangle 2"/>
          <p:cNvSpPr/>
          <p:nvPr/>
        </p:nvSpPr>
        <p:spPr>
          <a:xfrm>
            <a:off x="2590800" y="754599"/>
            <a:ext cx="3581400" cy="7620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bn-BD" sz="4000" b="1" u="sng" dirty="0" smtClean="0">
                <a:solidFill>
                  <a:schemeClr val="tx1"/>
                </a:solidFill>
                <a:latin typeface="NikoshBAN" pitchFamily="2" charset="0"/>
                <a:cs typeface="NikoshBAN" pitchFamily="2" charset="0"/>
              </a:rPr>
              <a:t>বাড়ির কাজঃ</a:t>
            </a:r>
            <a:endParaRPr lang="en-US" b="1" u="sng" dirty="0">
              <a:solidFill>
                <a:schemeClr val="tx1"/>
              </a:solidFill>
              <a:latin typeface="NikoshBAN" pitchFamily="2" charset="0"/>
              <a:cs typeface="NikoshBAN" pitchFamily="2" charset="0"/>
            </a:endParaRPr>
          </a:p>
        </p:txBody>
      </p:sp>
      <p:sp>
        <p:nvSpPr>
          <p:cNvPr id="4" name="Rectangle 3"/>
          <p:cNvSpPr/>
          <p:nvPr/>
        </p:nvSpPr>
        <p:spPr>
          <a:xfrm>
            <a:off x="1066800" y="5343081"/>
            <a:ext cx="6934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স্টার টপোলজির সুবিধা ও অসুবিধা গুলো কী তা লিখে আনবে? </a:t>
            </a:r>
            <a:endParaRPr lang="en-US" sz="2400" dirty="0">
              <a:solidFill>
                <a:schemeClr val="tx1"/>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979293"/>
            <a:ext cx="6400800" cy="3200400"/>
          </a:xfrm>
          <a:prstGeom prst="rect">
            <a:avLst/>
          </a:prstGeom>
        </p:spPr>
      </p:pic>
    </p:spTree>
    <p:extLst>
      <p:ext uri="{BB962C8B-B14F-4D97-AF65-F5344CB8AC3E}">
        <p14:creationId xmlns:p14="http://schemas.microsoft.com/office/powerpoint/2010/main" val="8593494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8499574" cy="64265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40" y="562887"/>
            <a:ext cx="1320140" cy="1392477"/>
          </a:xfrm>
          <a:prstGeom prst="rect">
            <a:avLst/>
          </a:prstGeom>
        </p:spPr>
      </p:pic>
      <p:sp>
        <p:nvSpPr>
          <p:cNvPr id="7" name="Horizontal Scroll 6"/>
          <p:cNvSpPr/>
          <p:nvPr/>
        </p:nvSpPr>
        <p:spPr>
          <a:xfrm>
            <a:off x="2376986" y="2133600"/>
            <a:ext cx="4660002" cy="1983027"/>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bn-BD" sz="6000" dirty="0" smtClean="0">
                <a:solidFill>
                  <a:schemeClr val="tx1"/>
                </a:solidFill>
                <a:latin typeface="NikoshBAN" pitchFamily="2" charset="0"/>
                <a:cs typeface="NikoshBAN" pitchFamily="2" charset="0"/>
              </a:rPr>
              <a:t>ধন্যবাদ সবাইকে </a:t>
            </a:r>
            <a:endParaRPr lang="en-US" sz="6000" dirty="0">
              <a:solidFill>
                <a:schemeClr val="tx1"/>
              </a:solidFill>
              <a:latin typeface="NikoshBAN" pitchFamily="2" charset="0"/>
              <a:cs typeface="NikoshBAN"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562887"/>
            <a:ext cx="1320140" cy="139247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10" y="4845865"/>
            <a:ext cx="1320140" cy="139247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4643" y="4732559"/>
            <a:ext cx="1320140" cy="1392477"/>
          </a:xfrm>
          <a:prstGeom prst="rect">
            <a:avLst/>
          </a:prstGeom>
        </p:spPr>
      </p:pic>
    </p:spTree>
    <p:extLst>
      <p:ext uri="{BB962C8B-B14F-4D97-AF65-F5344CB8AC3E}">
        <p14:creationId xmlns:p14="http://schemas.microsoft.com/office/powerpoint/2010/main" val="2402450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8499574" cy="6248400"/>
          </a:xfrm>
          <a:prstGeom prst="rect">
            <a:avLst/>
          </a:prstGeom>
        </p:spPr>
      </p:pic>
      <p:sp>
        <p:nvSpPr>
          <p:cNvPr id="3" name="Rectangle 2"/>
          <p:cNvSpPr/>
          <p:nvPr/>
        </p:nvSpPr>
        <p:spPr>
          <a:xfrm>
            <a:off x="3017452" y="762000"/>
            <a:ext cx="2260555" cy="923330"/>
          </a:xfrm>
          <a:prstGeom prst="rect">
            <a:avLst/>
          </a:prstGeom>
        </p:spPr>
        <p:txBody>
          <a:bodyPr wrap="none">
            <a:spAutoFit/>
          </a:bodyPr>
          <a:lstStyle/>
          <a:p>
            <a:pPr algn="ctr"/>
            <a:r>
              <a:rPr lang="bn-BD" sz="5400" b="1" u="sng" dirty="0">
                <a:latin typeface="NikoshBAN" pitchFamily="2" charset="0"/>
                <a:cs typeface="NikoshBAN" pitchFamily="2" charset="0"/>
              </a:rPr>
              <a:t>পরিচিতি</a:t>
            </a:r>
            <a:r>
              <a:rPr lang="bn-BD" sz="5400" b="1" dirty="0"/>
              <a:t> </a:t>
            </a:r>
            <a:endParaRPr lang="en-US" sz="5400" b="1" dirty="0"/>
          </a:p>
        </p:txBody>
      </p:sp>
      <p:sp>
        <p:nvSpPr>
          <p:cNvPr id="4" name="Rectangle 3"/>
          <p:cNvSpPr/>
          <p:nvPr/>
        </p:nvSpPr>
        <p:spPr>
          <a:xfrm>
            <a:off x="4757005" y="1665516"/>
            <a:ext cx="3629150" cy="4385128"/>
          </a:xfrm>
          <a:prstGeom prst="rect">
            <a:avLst/>
          </a:prstGeom>
          <a:noFill/>
          <a:ln w="38100">
            <a:solidFill>
              <a:schemeClr val="tx1"/>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473" y="1805403"/>
            <a:ext cx="1745229" cy="20122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extBox 5"/>
          <p:cNvSpPr txBox="1"/>
          <p:nvPr/>
        </p:nvSpPr>
        <p:spPr>
          <a:xfrm>
            <a:off x="962423" y="3872278"/>
            <a:ext cx="2923504" cy="1938992"/>
          </a:xfrm>
          <a:prstGeom prst="rect">
            <a:avLst/>
          </a:prstGeom>
          <a:noFill/>
        </p:spPr>
        <p:txBody>
          <a:bodyPr wrap="square" rtlCol="0">
            <a:spAutoFit/>
          </a:bodyPr>
          <a:lstStyle/>
          <a:p>
            <a:pPr algn="ctr"/>
            <a:r>
              <a:rPr lang="bn-BD" sz="2000" b="1" dirty="0">
                <a:latin typeface="NikoshBAN" panose="02000000000000000000" pitchFamily="2" charset="0"/>
                <a:cs typeface="NikoshBAN" panose="02000000000000000000" pitchFamily="2" charset="0"/>
              </a:rPr>
              <a:t>মোঃ জমির উদ্দিন </a:t>
            </a:r>
            <a:endParaRPr lang="en-US" sz="2000" b="1" dirty="0">
              <a:latin typeface="NikoshBAN" panose="02000000000000000000" pitchFamily="2" charset="0"/>
              <a:cs typeface="NikoshBAN" panose="02000000000000000000" pitchFamily="2" charset="0"/>
            </a:endParaRPr>
          </a:p>
          <a:p>
            <a:pPr algn="ctr"/>
            <a:r>
              <a:rPr lang="bn-BD" sz="2000" b="1" dirty="0" smtClean="0">
                <a:latin typeface="NikoshBAN" panose="02000000000000000000" pitchFamily="2" charset="0"/>
                <a:cs typeface="NikoshBAN" panose="02000000000000000000" pitchFamily="2" charset="0"/>
              </a:rPr>
              <a:t>সহকারি শিক্ষক </a:t>
            </a:r>
            <a:r>
              <a:rPr lang="bn-BD" sz="2000" b="1" dirty="0">
                <a:latin typeface="NikoshBAN" panose="02000000000000000000" pitchFamily="2" charset="0"/>
                <a:cs typeface="NikoshBAN" panose="02000000000000000000" pitchFamily="2" charset="0"/>
              </a:rPr>
              <a:t>(কম্পিউটার) </a:t>
            </a:r>
          </a:p>
          <a:p>
            <a:pPr algn="ctr"/>
            <a:r>
              <a:rPr lang="bn-BD" sz="2000" b="1" dirty="0">
                <a:latin typeface="NikoshBAN" panose="02000000000000000000" pitchFamily="2" charset="0"/>
                <a:cs typeface="NikoshBAN" panose="02000000000000000000" pitchFamily="2" charset="0"/>
              </a:rPr>
              <a:t>হামকুড়িয়া দাখিল মাদরাসা</a:t>
            </a:r>
          </a:p>
          <a:p>
            <a:pPr algn="ctr"/>
            <a:r>
              <a:rPr lang="bn-BD" sz="2000" b="1" dirty="0">
                <a:latin typeface="NikoshBAN" panose="02000000000000000000" pitchFamily="2" charset="0"/>
                <a:cs typeface="NikoshBAN" panose="02000000000000000000" pitchFamily="2" charset="0"/>
              </a:rPr>
              <a:t>মোবাইল নং- ০১৭১৮-৯৪৮৯২২   </a:t>
            </a:r>
            <a:endParaRPr lang="en-US" sz="2000" b="1" dirty="0">
              <a:latin typeface="NikoshBAN" panose="02000000000000000000" pitchFamily="2" charset="0"/>
              <a:cs typeface="NikoshBAN" panose="02000000000000000000" pitchFamily="2" charset="0"/>
            </a:endParaRPr>
          </a:p>
          <a:p>
            <a:pPr algn="ctr"/>
            <a:r>
              <a:rPr lang="en-US" sz="2000" b="1" dirty="0"/>
              <a:t>Email: jamirtarash@gmail.com</a:t>
            </a:r>
          </a:p>
        </p:txBody>
      </p:sp>
      <p:sp>
        <p:nvSpPr>
          <p:cNvPr id="7" name="Rectangle 6"/>
          <p:cNvSpPr/>
          <p:nvPr/>
        </p:nvSpPr>
        <p:spPr>
          <a:xfrm>
            <a:off x="748513" y="1693912"/>
            <a:ext cx="3629150" cy="4356732"/>
          </a:xfrm>
          <a:prstGeom prst="rect">
            <a:avLst/>
          </a:prstGeom>
          <a:noFill/>
          <a:ln w="38100">
            <a:solidFill>
              <a:schemeClr val="tx1"/>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solidFill>
              <a:effectLst>
                <a:outerShdw blurRad="38100" dist="38100" dir="2700000" algn="tl">
                  <a:srgbClr val="000000">
                    <a:alpha val="43137"/>
                  </a:srgbClr>
                </a:outerShdw>
              </a:effectLst>
            </a:endParaRPr>
          </a:p>
        </p:txBody>
      </p:sp>
      <p:sp>
        <p:nvSpPr>
          <p:cNvPr id="9" name="Rectangle 8"/>
          <p:cNvSpPr/>
          <p:nvPr/>
        </p:nvSpPr>
        <p:spPr>
          <a:xfrm>
            <a:off x="5175254" y="2644676"/>
            <a:ext cx="2825745" cy="2308324"/>
          </a:xfrm>
          <a:prstGeom prst="rect">
            <a:avLst/>
          </a:prstGeom>
        </p:spPr>
        <p:txBody>
          <a:bodyPr wrap="square">
            <a:spAutoFit/>
          </a:bodyPr>
          <a:lstStyle/>
          <a:p>
            <a:r>
              <a:rPr lang="bn-BD" sz="2400" dirty="0">
                <a:latin typeface="NikoshBAN" pitchFamily="2" charset="0"/>
                <a:cs typeface="NikoshBAN" pitchFamily="2" charset="0"/>
              </a:rPr>
              <a:t>শ্রেণিঃ অষ্টম  </a:t>
            </a:r>
          </a:p>
          <a:p>
            <a:r>
              <a:rPr lang="bn-BD" sz="2400" dirty="0">
                <a:latin typeface="NikoshBAN" pitchFamily="2" charset="0"/>
                <a:cs typeface="NikoshBAN" pitchFamily="2" charset="0"/>
              </a:rPr>
              <a:t>বিষয়ঃ তথ্য ও যোগাযোগ প্রযুক্তি</a:t>
            </a:r>
          </a:p>
          <a:p>
            <a:r>
              <a:rPr lang="bn-BD" sz="2400" dirty="0">
                <a:latin typeface="NikoshBAN" pitchFamily="2" charset="0"/>
                <a:cs typeface="NikoshBAN" pitchFamily="2" charset="0"/>
              </a:rPr>
              <a:t>পাঠঃ টপোলজি</a:t>
            </a:r>
          </a:p>
          <a:p>
            <a:r>
              <a:rPr lang="bn-BD" sz="2400" dirty="0">
                <a:latin typeface="NikoshBAN" pitchFamily="2" charset="0"/>
                <a:cs typeface="NikoshBAN" pitchFamily="2" charset="0"/>
              </a:rPr>
              <a:t>সময়ঃ ৫০ মিনিট</a:t>
            </a:r>
          </a:p>
          <a:p>
            <a:r>
              <a:rPr lang="bn-BD" sz="2400" dirty="0">
                <a:latin typeface="NikoshBAN" pitchFamily="2" charset="0"/>
                <a:cs typeface="NikoshBAN" pitchFamily="2" charset="0"/>
              </a:rPr>
              <a:t>তারিখঃ </a:t>
            </a:r>
            <a:r>
              <a:rPr lang="bn-BD" sz="2400" dirty="0" smtClean="0">
                <a:latin typeface="NikoshBAN" pitchFamily="2" charset="0"/>
                <a:cs typeface="NikoshBAN" pitchFamily="2" charset="0"/>
              </a:rPr>
              <a:t>13/০8/২০১9 </a:t>
            </a:r>
            <a:r>
              <a:rPr lang="bn-BD" sz="2400" dirty="0">
                <a:latin typeface="NikoshBAN" pitchFamily="2" charset="0"/>
                <a:cs typeface="NikoshBAN" pitchFamily="2" charset="0"/>
              </a:rPr>
              <a:t>খ্রিঃ।    </a:t>
            </a:r>
          </a:p>
        </p:txBody>
      </p:sp>
    </p:spTree>
    <p:extLst>
      <p:ext uri="{BB962C8B-B14F-4D97-AF65-F5344CB8AC3E}">
        <p14:creationId xmlns:p14="http://schemas.microsoft.com/office/powerpoint/2010/main" val="17451594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66" y="152400"/>
            <a:ext cx="8499574" cy="6248400"/>
          </a:xfrm>
          <a:prstGeom prst="rect">
            <a:avLst/>
          </a:prstGeom>
        </p:spPr>
      </p:pic>
      <p:sp>
        <p:nvSpPr>
          <p:cNvPr id="3" name="Rectangle 2"/>
          <p:cNvSpPr/>
          <p:nvPr/>
        </p:nvSpPr>
        <p:spPr>
          <a:xfrm>
            <a:off x="1371601" y="818917"/>
            <a:ext cx="6095999" cy="551154"/>
          </a:xfrm>
          <a:prstGeom prst="rect">
            <a:avLst/>
          </a:prstGeom>
          <a:no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এসো আমরা কিছু ছবি দেখি... </a:t>
            </a:r>
            <a:r>
              <a:rPr lang="bn-BD" dirty="0" smtClean="0"/>
              <a:t> </a:t>
            </a:r>
            <a:endParaRPr lang="en-US" dirty="0"/>
          </a:p>
        </p:txBody>
      </p:sp>
      <p:sp>
        <p:nvSpPr>
          <p:cNvPr id="4" name="Rectangle 3"/>
          <p:cNvSpPr/>
          <p:nvPr/>
        </p:nvSpPr>
        <p:spPr>
          <a:xfrm>
            <a:off x="954579" y="5562600"/>
            <a:ext cx="7599791" cy="330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তোমরা কি বলতে পার এটা কিসের ছবি? </a:t>
            </a:r>
            <a:endParaRPr lang="en-US" sz="2400" dirty="0">
              <a:solidFill>
                <a:schemeClr val="tx1"/>
              </a:solidFill>
              <a:latin typeface="NikoshBAN" pitchFamily="2" charset="0"/>
              <a:cs typeface="NikoshBAN" pitchFamily="2" charset="0"/>
            </a:endParaRPr>
          </a:p>
        </p:txBody>
      </p:sp>
      <p:sp>
        <p:nvSpPr>
          <p:cNvPr id="5" name="Rectangle 4"/>
          <p:cNvSpPr/>
          <p:nvPr/>
        </p:nvSpPr>
        <p:spPr>
          <a:xfrm>
            <a:off x="819707" y="5486399"/>
            <a:ext cx="7409893" cy="33069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smtClean="0">
                <a:latin typeface="NikoshBAN" pitchFamily="2" charset="0"/>
                <a:cs typeface="NikoshBAN" pitchFamily="2" charset="0"/>
              </a:rPr>
              <a:t>হ্যাঁ, এটা একটি কম্পিউটারের ছবি। </a:t>
            </a:r>
            <a:endParaRPr lang="en-US" sz="2400" dirty="0">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810" y="1602001"/>
            <a:ext cx="6448593" cy="3884398"/>
          </a:xfrm>
          <a:prstGeom prst="rect">
            <a:avLst/>
          </a:prstGeom>
        </p:spPr>
      </p:pic>
    </p:spTree>
    <p:extLst>
      <p:ext uri="{BB962C8B-B14F-4D97-AF65-F5344CB8AC3E}">
        <p14:creationId xmlns:p14="http://schemas.microsoft.com/office/powerpoint/2010/main" val="39870032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26" y="304800"/>
            <a:ext cx="8499574" cy="6248400"/>
          </a:xfrm>
          <a:prstGeom prst="rect">
            <a:avLst/>
          </a:prstGeom>
        </p:spPr>
      </p:pic>
      <p:sp>
        <p:nvSpPr>
          <p:cNvPr id="3" name="Rectangle 2"/>
          <p:cNvSpPr/>
          <p:nvPr/>
        </p:nvSpPr>
        <p:spPr>
          <a:xfrm>
            <a:off x="1046113" y="847441"/>
            <a:ext cx="7086600" cy="381001"/>
          </a:xfrm>
          <a:prstGeom prst="rect">
            <a:avLst/>
          </a:prstGeom>
          <a:no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এসো আমরা আরও কিছু ছবি দেখি... </a:t>
            </a:r>
            <a:r>
              <a:rPr lang="bn-BD" dirty="0" smtClean="0"/>
              <a:t> </a:t>
            </a:r>
            <a:endParaRPr lang="en-US" dirty="0"/>
          </a:p>
        </p:txBody>
      </p:sp>
      <p:sp>
        <p:nvSpPr>
          <p:cNvPr id="4" name="Rectangle 3"/>
          <p:cNvSpPr/>
          <p:nvPr/>
        </p:nvSpPr>
        <p:spPr>
          <a:xfrm>
            <a:off x="2579361" y="5649319"/>
            <a:ext cx="3697224" cy="361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ছবি দেখে কি বুঝা যায়? </a:t>
            </a:r>
            <a:endParaRPr lang="en-US" sz="2400" dirty="0">
              <a:solidFill>
                <a:schemeClr val="tx1"/>
              </a:solidFill>
              <a:latin typeface="NikoshBAN" pitchFamily="2" charset="0"/>
              <a:cs typeface="NikoshBAN" pitchFamily="2" charset="0"/>
            </a:endParaRPr>
          </a:p>
        </p:txBody>
      </p:sp>
      <p:sp>
        <p:nvSpPr>
          <p:cNvPr id="5" name="Rectangle 4"/>
          <p:cNvSpPr/>
          <p:nvPr/>
        </p:nvSpPr>
        <p:spPr>
          <a:xfrm>
            <a:off x="1588761" y="5639652"/>
            <a:ext cx="5352561" cy="381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800" dirty="0" smtClean="0">
                <a:latin typeface="NikoshBAN" pitchFamily="2" charset="0"/>
                <a:cs typeface="NikoshBAN" pitchFamily="2" charset="0"/>
              </a:rPr>
              <a:t>একটি কম্পিউটার নেটওয়ার্ক টপোলজি। </a:t>
            </a:r>
            <a:endParaRPr lang="en-US" sz="2800" dirty="0">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3" y="1352835"/>
            <a:ext cx="7696200" cy="4191567"/>
          </a:xfrm>
          <a:prstGeom prst="rect">
            <a:avLst/>
          </a:prstGeom>
        </p:spPr>
      </p:pic>
    </p:spTree>
    <p:extLst>
      <p:ext uri="{BB962C8B-B14F-4D97-AF65-F5344CB8AC3E}">
        <p14:creationId xmlns:p14="http://schemas.microsoft.com/office/powerpoint/2010/main" val="31908370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26" y="304800"/>
            <a:ext cx="8499574" cy="6248400"/>
          </a:xfrm>
          <a:prstGeom prst="rect">
            <a:avLst/>
          </a:prstGeom>
        </p:spPr>
      </p:pic>
      <p:sp>
        <p:nvSpPr>
          <p:cNvPr id="3" name="Oval 2"/>
          <p:cNvSpPr/>
          <p:nvPr/>
        </p:nvSpPr>
        <p:spPr>
          <a:xfrm>
            <a:off x="1308050" y="732759"/>
            <a:ext cx="6562726" cy="1840653"/>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7200" dirty="0" smtClean="0">
                <a:solidFill>
                  <a:schemeClr val="tx1"/>
                </a:solidFill>
                <a:latin typeface="NikoshBAN" pitchFamily="2" charset="0"/>
                <a:cs typeface="NikoshBAN" pitchFamily="2" charset="0"/>
              </a:rPr>
              <a:t>টপোলজি</a:t>
            </a:r>
            <a:endParaRPr lang="en-US" sz="7200"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971800"/>
            <a:ext cx="7162800" cy="30456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933622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26" y="304800"/>
            <a:ext cx="8499574" cy="6248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53" y="681275"/>
            <a:ext cx="918908" cy="10858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241" y="655828"/>
            <a:ext cx="918908" cy="1085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53" y="5105400"/>
            <a:ext cx="918908" cy="10858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241" y="5105400"/>
            <a:ext cx="918908" cy="1085850"/>
          </a:xfrm>
          <a:prstGeom prst="rect">
            <a:avLst/>
          </a:prstGeom>
        </p:spPr>
      </p:pic>
      <p:sp>
        <p:nvSpPr>
          <p:cNvPr id="7" name="Rectangle 6"/>
          <p:cNvSpPr/>
          <p:nvPr/>
        </p:nvSpPr>
        <p:spPr>
          <a:xfrm>
            <a:off x="838201" y="1851808"/>
            <a:ext cx="7315199" cy="662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dirty="0" smtClean="0">
                <a:solidFill>
                  <a:schemeClr val="tx1"/>
                </a:solidFill>
                <a:latin typeface="NikoshBAN" pitchFamily="2" charset="0"/>
                <a:cs typeface="NikoshBAN" pitchFamily="2" charset="0"/>
              </a:rPr>
              <a:t>এই পাঠ শেষে শিক্ষার্থীরা...........</a:t>
            </a:r>
            <a:endParaRPr lang="en-US" sz="4400" dirty="0">
              <a:solidFill>
                <a:schemeClr val="tx1"/>
              </a:solidFill>
              <a:latin typeface="NikoshBAN" pitchFamily="2" charset="0"/>
              <a:cs typeface="NikoshBAN" pitchFamily="2" charset="0"/>
            </a:endParaRPr>
          </a:p>
        </p:txBody>
      </p:sp>
      <p:sp>
        <p:nvSpPr>
          <p:cNvPr id="8" name="Rectangle 7"/>
          <p:cNvSpPr/>
          <p:nvPr/>
        </p:nvSpPr>
        <p:spPr>
          <a:xfrm>
            <a:off x="838201" y="3048000"/>
            <a:ext cx="7531948" cy="1752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chemeClr val="tx1"/>
                </a:solidFill>
                <a:latin typeface="NikoshBAN" pitchFamily="2" charset="0"/>
                <a:cs typeface="NikoshBAN" pitchFamily="2" charset="0"/>
              </a:rPr>
              <a:t>১। কম্পিউটার নেটওয়ার্ক টপোলজি কী তা বলতে পারবে;</a:t>
            </a:r>
          </a:p>
          <a:p>
            <a:r>
              <a:rPr lang="bn-BD" sz="2800" dirty="0" smtClean="0">
                <a:solidFill>
                  <a:schemeClr val="tx1"/>
                </a:solidFill>
                <a:latin typeface="NikoshBAN" pitchFamily="2" charset="0"/>
                <a:cs typeface="NikoshBAN" pitchFamily="2" charset="0"/>
              </a:rPr>
              <a:t>২</a:t>
            </a:r>
            <a:r>
              <a:rPr lang="bn-BD" sz="2800" dirty="0">
                <a:solidFill>
                  <a:schemeClr val="tx1"/>
                </a:solidFill>
                <a:latin typeface="NikoshBAN" pitchFamily="2" charset="0"/>
                <a:cs typeface="NikoshBAN" pitchFamily="2" charset="0"/>
              </a:rPr>
              <a:t>। কম্পিউটার নেটওয়ার্ক টপোলজি </a:t>
            </a:r>
            <a:r>
              <a:rPr lang="bn-BD" sz="2800" dirty="0" smtClean="0">
                <a:solidFill>
                  <a:schemeClr val="tx1"/>
                </a:solidFill>
                <a:latin typeface="NikoshBAN" pitchFamily="2" charset="0"/>
                <a:cs typeface="NikoshBAN" pitchFamily="2" charset="0"/>
              </a:rPr>
              <a:t>কত প্রকার </a:t>
            </a:r>
            <a:r>
              <a:rPr lang="bn-BD" sz="2800" dirty="0">
                <a:solidFill>
                  <a:schemeClr val="tx1"/>
                </a:solidFill>
                <a:latin typeface="NikoshBAN" pitchFamily="2" charset="0"/>
                <a:cs typeface="NikoshBAN" pitchFamily="2" charset="0"/>
              </a:rPr>
              <a:t>তা বলতে পারবে</a:t>
            </a:r>
            <a:r>
              <a:rPr lang="bn-BD" sz="2800" dirty="0" smtClean="0">
                <a:solidFill>
                  <a:schemeClr val="tx1"/>
                </a:solidFill>
                <a:latin typeface="NikoshBAN" pitchFamily="2" charset="0"/>
                <a:cs typeface="NikoshBAN" pitchFamily="2" charset="0"/>
              </a:rPr>
              <a:t>;</a:t>
            </a:r>
          </a:p>
          <a:p>
            <a:r>
              <a:rPr lang="bn-BD" sz="2800" dirty="0" smtClean="0">
                <a:solidFill>
                  <a:schemeClr val="tx1"/>
                </a:solidFill>
                <a:latin typeface="NikoshBAN" pitchFamily="2" charset="0"/>
                <a:cs typeface="NikoshBAN" pitchFamily="2" charset="0"/>
              </a:rPr>
              <a:t>৩। </a:t>
            </a:r>
            <a:r>
              <a:rPr lang="bn-BD" sz="2800" dirty="0">
                <a:solidFill>
                  <a:schemeClr val="tx1"/>
                </a:solidFill>
                <a:latin typeface="NikoshBAN" pitchFamily="2" charset="0"/>
                <a:cs typeface="NikoshBAN" pitchFamily="2" charset="0"/>
              </a:rPr>
              <a:t>বিভিন্ন প্রকার কম্পিউটার নেটওয়ার্ক টপোলজির বর্ণনা দিতে পারবে । </a:t>
            </a:r>
            <a:r>
              <a:rPr lang="bn-BD" sz="2800" dirty="0" smtClean="0">
                <a:solidFill>
                  <a:schemeClr val="tx1"/>
                </a:solidFill>
              </a:rPr>
              <a:t> </a:t>
            </a:r>
            <a:endParaRPr lang="en-US" sz="2800" dirty="0">
              <a:solidFill>
                <a:schemeClr val="tx1"/>
              </a:solidFill>
            </a:endParaRPr>
          </a:p>
        </p:txBody>
      </p:sp>
    </p:spTree>
    <p:extLst>
      <p:ext uri="{BB962C8B-B14F-4D97-AF65-F5344CB8AC3E}">
        <p14:creationId xmlns:p14="http://schemas.microsoft.com/office/powerpoint/2010/main" val="703243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26" y="304800"/>
            <a:ext cx="8499574" cy="6248400"/>
          </a:xfrm>
          <a:prstGeom prst="rect">
            <a:avLst/>
          </a:prstGeom>
        </p:spPr>
      </p:pic>
      <p:sp>
        <p:nvSpPr>
          <p:cNvPr id="3" name="Rectangle 2"/>
          <p:cNvSpPr/>
          <p:nvPr/>
        </p:nvSpPr>
        <p:spPr>
          <a:xfrm>
            <a:off x="341376" y="6172200"/>
            <a:ext cx="849782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কম্পিউটার নেটওয়ার্কে অনেকগুলো কম্পিউটার এক সাথে জুড়ে দেওয়া হয়। </a:t>
            </a:r>
            <a:endParaRPr lang="en-US" sz="2400" dirty="0">
              <a:solidFill>
                <a:schemeClr val="tx1"/>
              </a:solidFill>
              <a:latin typeface="NikoshBAN" pitchFamily="2" charset="0"/>
              <a:cs typeface="NikoshBAN" pitchFamily="2" charset="0"/>
            </a:endParaRPr>
          </a:p>
        </p:txBody>
      </p:sp>
      <p:sp>
        <p:nvSpPr>
          <p:cNvPr id="4" name="Rectangle 3"/>
          <p:cNvSpPr/>
          <p:nvPr/>
        </p:nvSpPr>
        <p:spPr>
          <a:xfrm>
            <a:off x="838200" y="5448300"/>
            <a:ext cx="7543800" cy="457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000" dirty="0" smtClean="0">
                <a:latin typeface="NikoshBAN" pitchFamily="2" charset="0"/>
                <a:cs typeface="NikoshBAN" pitchFamily="2" charset="0"/>
              </a:rPr>
              <a:t> কম্পিউটার জুড়ে দেওয়ার ভিন্ন ভিন্ন পদ্ধতিকে বলা হয় কম্পিউটারের নেটওয়ার্ক টপোলজি। </a:t>
            </a:r>
            <a:endParaRPr lang="en-US" sz="2000"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85801"/>
            <a:ext cx="7696200" cy="460953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762000" y="5371531"/>
            <a:ext cx="7696199" cy="571500"/>
          </a:xfrm>
          <a:prstGeom prst="rect">
            <a:avLst/>
          </a:prstGeom>
          <a:ln>
            <a:solidFill>
              <a:schemeClr val="tx2">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bn-BD" sz="2000" dirty="0" smtClean="0">
                <a:latin typeface="NikoshBAN" pitchFamily="2" charset="0"/>
                <a:cs typeface="NikoshBAN" pitchFamily="2" charset="0"/>
              </a:rPr>
              <a:t>  কম্পিউটারের নেটওয়ার্ক টপোলজি পাঁচ প্রকার । </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13463470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26" y="304800"/>
            <a:ext cx="8499574" cy="6248400"/>
          </a:xfrm>
          <a:prstGeom prst="rect">
            <a:avLst/>
          </a:prstGeom>
        </p:spPr>
      </p:pic>
      <p:sp>
        <p:nvSpPr>
          <p:cNvPr id="3" name="Rectangle 2"/>
          <p:cNvSpPr/>
          <p:nvPr/>
        </p:nvSpPr>
        <p:spPr>
          <a:xfrm>
            <a:off x="609600" y="4426526"/>
            <a:ext cx="7848600" cy="174567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r>
              <a:rPr lang="bn-BD" sz="2000" dirty="0" smtClean="0">
                <a:solidFill>
                  <a:schemeClr val="tx1"/>
                </a:solidFill>
                <a:latin typeface="NikoshBAN" pitchFamily="2" charset="0"/>
                <a:cs typeface="NikoshBAN" pitchFamily="2" charset="0"/>
              </a:rPr>
              <a:t>এই টপোলজিকে বলা হয় বাস টপোলজি। এই টপোলজিতে একটা মূল ব্যাকবোন বা মূল লাইনের সাথে সবগুলো কম্পিউটার জুড়ে দেওয়া হয়। বাস টপোলজিতে কোনো একটা কম্পিউটার যদি অন্য কোনো কম্পিউটারের সাথে যোগাযোগ করতে চায়, তাহলে সব কম্পিউটারের কাছেই সেই তথ্য পৌছে যায়। শুধু সত্যি সত্যি যার সাথে যোগাযোগ করার কথা সেই কম্পিউটার তথ্যটা গ্রহণ করে আর অন্য সব কম্পিউটার তথ্যগুলোকে উপেক্ষা করে।    </a:t>
            </a:r>
            <a:endParaRPr lang="en-US" sz="2000"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85800"/>
            <a:ext cx="7696200" cy="358140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5484286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26" y="304800"/>
            <a:ext cx="8499574" cy="6248400"/>
          </a:xfrm>
          <a:prstGeom prst="rect">
            <a:avLst/>
          </a:prstGeom>
        </p:spPr>
      </p:pic>
      <p:sp>
        <p:nvSpPr>
          <p:cNvPr id="3" name="Rectangle 2"/>
          <p:cNvSpPr/>
          <p:nvPr/>
        </p:nvSpPr>
        <p:spPr>
          <a:xfrm>
            <a:off x="685800" y="4923904"/>
            <a:ext cx="7848600" cy="117209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r>
              <a:rPr lang="bn-BD" b="1" u="sng" dirty="0" smtClean="0">
                <a:solidFill>
                  <a:schemeClr val="tx1"/>
                </a:solidFill>
                <a:latin typeface="NikoshBAN" pitchFamily="2" charset="0"/>
                <a:cs typeface="NikoshBAN" pitchFamily="2" charset="0"/>
              </a:rPr>
              <a:t>রিং টপোলজিঃ </a:t>
            </a:r>
            <a:r>
              <a:rPr lang="bn-BD" dirty="0" smtClean="0">
                <a:solidFill>
                  <a:schemeClr val="tx1"/>
                </a:solidFill>
                <a:latin typeface="NikoshBAN" pitchFamily="2" charset="0"/>
                <a:cs typeface="NikoshBAN" pitchFamily="2" charset="0"/>
              </a:rPr>
              <a:t>নাম শুনেই বুঝতে পারছ, রিং টপোলজি  হবে গোলাকার বৃত্তের মতো। এই ছবি দেখেই বুঝতে পারছ, এই টপোলজিতে প্রত্যেকটা কম্পিউটার অন্য দুটো কম্পিউটারের সাথে যুক্ত। এই টপোলজিতে এক কম্পিউটার থেকে অন্য কম্পিউটারে তথ্য যায় একটা নির্দিষ্ট দিকে। </a:t>
            </a:r>
            <a:endParaRPr lang="en-US"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762000"/>
            <a:ext cx="6934200" cy="396240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5670201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479</Words>
  <Application>Microsoft Office PowerPoint</Application>
  <PresentationFormat>On-screen Show (4:3)</PresentationFormat>
  <Paragraphs>53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JAMIR</dc:creator>
  <cp:lastModifiedBy>DOEL</cp:lastModifiedBy>
  <cp:revision>1</cp:revision>
  <dcterms:modified xsi:type="dcterms:W3CDTF">2019-09-22T15:35:43Z</dcterms:modified>
</cp:coreProperties>
</file>