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 id="2147483768" r:id="rId4"/>
    <p:sldMasterId id="2147483780" r:id="rId5"/>
    <p:sldMasterId id="2147483792" r:id="rId6"/>
    <p:sldMasterId id="2147483804" r:id="rId7"/>
    <p:sldMasterId id="2147483816" r:id="rId8"/>
    <p:sldMasterId id="2147483828" r:id="rId9"/>
  </p:sldMasterIdLst>
  <p:sldIdLst>
    <p:sldId id="256" r:id="rId10"/>
    <p:sldId id="290" r:id="rId11"/>
    <p:sldId id="257" r:id="rId12"/>
    <p:sldId id="287" r:id="rId13"/>
    <p:sldId id="288" r:id="rId14"/>
    <p:sldId id="260" r:id="rId15"/>
    <p:sldId id="261" r:id="rId16"/>
    <p:sldId id="283" r:id="rId17"/>
    <p:sldId id="284" r:id="rId18"/>
    <p:sldId id="285" r:id="rId19"/>
    <p:sldId id="278" r:id="rId20"/>
    <p:sldId id="262" r:id="rId21"/>
    <p:sldId id="266" r:id="rId22"/>
    <p:sldId id="289" r:id="rId23"/>
    <p:sldId id="265" r:id="rId24"/>
    <p:sldId id="267" r:id="rId25"/>
    <p:sldId id="26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10/26/2020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10/26/2020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10/26/2020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10/26/2020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10/26/2020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10/26/2020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7924800" cy="29336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90" y="3352800"/>
            <a:ext cx="8470710" cy="24268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514600"/>
            <a:ext cx="8534400" cy="3970318"/>
          </a:xfrm>
          <a:prstGeom prst="rect">
            <a:avLst/>
          </a:prstGeom>
          <a:solidFill>
            <a:schemeClr val="accent5">
              <a:lumMod val="60000"/>
              <a:lumOff val="40000"/>
            </a:schemeClr>
          </a:solidFill>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lvl="1" algn="just" rtl="1"/>
            <a:r>
              <a:rPr lang="ar-SA" sz="3600" dirty="0" smtClean="0">
                <a:latin typeface="Simplified Arabic" pitchFamily="18" charset="-78"/>
                <a:cs typeface="Simplified Arabic" pitchFamily="18" charset="-78"/>
              </a:rPr>
              <a:t>ثم قال: “هل سمعتم مقالة امرأة قط أحسن من مسألتها فى أمر دينها من هذه ؟” فقالوا: يا رسول الله، ما ظننا أن امرأة تهتدى إلى مثل هذا، فالتفت النبى صلى الله عليه وسلم إليها، ثم قال لها: “إنصرفى أيتها المرأة، وأعلمى من خلفك من النساء أن حسن تبعل إحداكن لززوجها، وطلبها مرضاته، وأتباعها موافقته تعدل ذالك كله”. قال : فأدبرت المرأة وهى تهلل وتكبر استبشارا.</a:t>
            </a:r>
            <a:endParaRPr lang="en-US" sz="3600" dirty="0">
              <a:latin typeface="Simplified Arabic" pitchFamily="18" charset="-78"/>
              <a:cs typeface="Simplified Arabic" pitchFamily="18" charset="-78"/>
            </a:endParaRPr>
          </a:p>
        </p:txBody>
      </p:sp>
      <p:sp>
        <p:nvSpPr>
          <p:cNvPr id="7" name="Rounded Rectangle 6"/>
          <p:cNvSpPr/>
          <p:nvPr/>
        </p:nvSpPr>
        <p:spPr>
          <a:xfrm>
            <a:off x="3124200" y="304800"/>
            <a:ext cx="3124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المدروس</a:t>
            </a:r>
            <a:endParaRPr lang="en-US" sz="4000" dirty="0">
              <a:solidFill>
                <a:srgbClr val="FF0000"/>
              </a:solidFill>
              <a:latin typeface="Simplified Arabic" pitchFamily="18" charset="-78"/>
              <a:cs typeface="Simplified Arabic" pitchFamily="18" charset="-78"/>
            </a:endParaRPr>
          </a:p>
        </p:txBody>
      </p:sp>
      <p:pic>
        <p:nvPicPr>
          <p:cNvPr id="8" name="Picture 7" descr="ন৫.jpg"/>
          <p:cNvPicPr>
            <a:picLocks noChangeAspect="1"/>
          </p:cNvPicPr>
          <p:nvPr/>
        </p:nvPicPr>
        <p:blipFill>
          <a:blip r:embed="rId2"/>
          <a:stretch>
            <a:fillRect/>
          </a:stretch>
        </p:blipFill>
        <p:spPr>
          <a:xfrm>
            <a:off x="762000" y="381000"/>
            <a:ext cx="2171700" cy="2105025"/>
          </a:xfrm>
          <a:prstGeom prst="rect">
            <a:avLst/>
          </a:prstGeom>
        </p:spPr>
      </p:pic>
      <p:pic>
        <p:nvPicPr>
          <p:cNvPr id="9" name="Picture 8" descr="ন২.jpg"/>
          <p:cNvPicPr>
            <a:picLocks noChangeAspect="1"/>
          </p:cNvPicPr>
          <p:nvPr/>
        </p:nvPicPr>
        <p:blipFill>
          <a:blip r:embed="rId3"/>
          <a:stretch>
            <a:fillRect/>
          </a:stretch>
        </p:blipFill>
        <p:spPr>
          <a:xfrm>
            <a:off x="3276600" y="914400"/>
            <a:ext cx="2905125" cy="1571625"/>
          </a:xfrm>
          <a:prstGeom prst="rect">
            <a:avLst/>
          </a:prstGeom>
        </p:spPr>
      </p:pic>
      <p:pic>
        <p:nvPicPr>
          <p:cNvPr id="10" name="Picture 9" descr="ন৪.jpg"/>
          <p:cNvPicPr>
            <a:picLocks noChangeAspect="1"/>
          </p:cNvPicPr>
          <p:nvPr/>
        </p:nvPicPr>
        <p:blipFill>
          <a:blip r:embed="rId4"/>
          <a:stretch>
            <a:fillRect/>
          </a:stretch>
        </p:blipFill>
        <p:spPr>
          <a:xfrm>
            <a:off x="6248401" y="457200"/>
            <a:ext cx="25146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685800" y="838200"/>
            <a:ext cx="7794171" cy="762000"/>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fontScale="7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المفردات الهامة مع الجمع و استخدامه في الجمل</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099147708"/>
              </p:ext>
            </p:extLst>
          </p:nvPr>
        </p:nvGraphicFramePr>
        <p:xfrm>
          <a:off x="685800" y="1981200"/>
          <a:ext cx="7794171" cy="4267200"/>
        </p:xfrm>
        <a:graphic>
          <a:graphicData uri="http://schemas.openxmlformats.org/drawingml/2006/table">
            <a:tbl>
              <a:tblPr firstRow="1" bandRow="1">
                <a:tableStyleId>{5C22544A-7EE6-4342-B048-85BDC9FD1C3A}</a:tableStyleId>
              </a:tblPr>
              <a:tblGrid>
                <a:gridCol w="4773930"/>
                <a:gridCol w="1656261"/>
                <a:gridCol w="1363980"/>
              </a:tblGrid>
              <a:tr h="878138">
                <a:tc>
                  <a:txBody>
                    <a:bodyPr/>
                    <a:lstStyle/>
                    <a:p>
                      <a:pPr algn="r"/>
                      <a:r>
                        <a:rPr lang="ar-SA" sz="36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الجملة المفيدة</a:t>
                      </a:r>
                      <a:endParaRPr lang="en-US" sz="36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nchor="ctr">
                    <a:solidFill>
                      <a:srgbClr val="00B0F0"/>
                    </a:solidFill>
                  </a:tcPr>
                </a:tc>
                <a:tc>
                  <a:txBody>
                    <a:bodyPr/>
                    <a:lstStyle/>
                    <a:p>
                      <a:pPr algn="r"/>
                      <a:r>
                        <a:rPr lang="ar-SA" sz="36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الجمع</a:t>
                      </a:r>
                      <a:endParaRPr lang="en-US" sz="36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nchor="ctr">
                    <a:solidFill>
                      <a:srgbClr val="0070C0"/>
                    </a:solidFill>
                  </a:tcPr>
                </a:tc>
                <a:tc>
                  <a:txBody>
                    <a:bodyPr/>
                    <a:lstStyle/>
                    <a:p>
                      <a:pPr algn="r"/>
                      <a:r>
                        <a:rPr lang="ar-SA" sz="3600" dirty="0" smtClean="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المفرد</a:t>
                      </a:r>
                      <a:endParaRPr lang="en-US" sz="3600"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txBody>
                  <a:tcPr anchor="ctr">
                    <a:solidFill>
                      <a:srgbClr val="002060"/>
                    </a:solidFill>
                  </a:tcPr>
                </a:tc>
              </a:tr>
              <a:tr h="67321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لو كان فى الأرض والسماء الهة الا الله لفسدتا</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الهة</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إله</a:t>
                      </a:r>
                      <a:endParaRPr lang="en-US" sz="2400" dirty="0" smtClean="0">
                        <a:solidFill>
                          <a:schemeClr val="tx1"/>
                        </a:solidFill>
                        <a:latin typeface="Simplified Arabic" pitchFamily="18" charset="-78"/>
                        <a:cs typeface="Simplified Arabic" pitchFamily="18" charset="-78"/>
                      </a:endParaRPr>
                    </a:p>
                  </a:txBody>
                  <a:tcPr anchor="ctr"/>
                </a:tc>
              </a:tr>
              <a:tr h="6272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الرجال قوامون على النسا</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الرجال</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الرجل </a:t>
                      </a:r>
                      <a:endParaRPr lang="en-US" sz="2400" dirty="0" smtClean="0">
                        <a:solidFill>
                          <a:schemeClr val="tx1"/>
                        </a:solidFill>
                        <a:latin typeface="Simplified Arabic" pitchFamily="18" charset="-78"/>
                        <a:cs typeface="Simplified Arabic" pitchFamily="18" charset="-78"/>
                      </a:endParaRPr>
                    </a:p>
                  </a:txBody>
                  <a:tcPr anchor="ctr"/>
                </a:tc>
              </a:tr>
              <a:tr h="8271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من دل على خير فله مثل أجور من تبعه</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الأجور</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الأجر</a:t>
                      </a:r>
                      <a:endParaRPr lang="en-US" sz="2400" dirty="0" smtClean="0">
                        <a:solidFill>
                          <a:schemeClr val="tx1"/>
                        </a:solidFill>
                        <a:latin typeface="Simplified Arabic" pitchFamily="18" charset="-78"/>
                        <a:cs typeface="Simplified Arabic" pitchFamily="18" charset="-78"/>
                      </a:endParaRPr>
                    </a:p>
                  </a:txBody>
                  <a:tcPr anchor="ctr"/>
                </a:tc>
              </a:tr>
              <a:tr h="63421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تبيض وجوه المؤمنين يوم القيامة</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وجوه</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وجه</a:t>
                      </a:r>
                      <a:endParaRPr lang="en-US" sz="2400" dirty="0" smtClean="0">
                        <a:solidFill>
                          <a:schemeClr val="tx1"/>
                        </a:solidFill>
                        <a:latin typeface="Simplified Arabic" pitchFamily="18" charset="-78"/>
                        <a:cs typeface="Simplified Arabic" pitchFamily="18" charset="-78"/>
                      </a:endParaRPr>
                    </a:p>
                  </a:txBody>
                  <a:tcPr anchor="ctr"/>
                </a:tc>
              </a:tr>
              <a:tr h="62724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عليكم ان تتعلموا مسائل الصلوة</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مسائل</a:t>
                      </a:r>
                      <a:endParaRPr lang="en-US" sz="2400" dirty="0" smtClean="0">
                        <a:solidFill>
                          <a:schemeClr val="tx1"/>
                        </a:solidFill>
                        <a:latin typeface="Simplified Arabic" pitchFamily="18" charset="-78"/>
                        <a:cs typeface="Simplified Arabic" pitchFamily="18" charset="-7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400" dirty="0" smtClean="0">
                          <a:solidFill>
                            <a:schemeClr val="tx1"/>
                          </a:solidFill>
                          <a:latin typeface="Simplified Arabic" pitchFamily="18" charset="-78"/>
                          <a:cs typeface="Simplified Arabic" pitchFamily="18" charset="-78"/>
                        </a:rPr>
                        <a:t>مسألة</a:t>
                      </a:r>
                      <a:endParaRPr lang="en-US" sz="2400" dirty="0" smtClean="0">
                        <a:solidFill>
                          <a:schemeClr val="tx1"/>
                        </a:solidFill>
                        <a:latin typeface="Simplified Arabic" pitchFamily="18" charset="-78"/>
                        <a:cs typeface="Simplified Arabic" pitchFamily="18" charset="-78"/>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38400" y="655638"/>
            <a:ext cx="4749421" cy="71596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rPr>
              <a:t>الكلمات المرادفة</a:t>
            </a:r>
            <a:endParaRPr kumimoji="0" lang="en-US" sz="4800" b="1" i="0" u="none" strike="noStrike" kern="1200" cap="none" spc="0" normalizeH="0" baseline="0" noProof="0" dirty="0">
              <a:ln>
                <a:noFill/>
              </a:ln>
              <a:solidFill>
                <a:srgbClr val="7030A0"/>
              </a:solidFill>
              <a:effectLst>
                <a:outerShdw blurRad="53975" dist="22860" dir="5400000" algn="tl" rotWithShape="0">
                  <a:srgbClr val="000000">
                    <a:alpha val="55000"/>
                  </a:srgbClr>
                </a:outerShdw>
              </a:effectLst>
              <a:uLnTx/>
              <a:uFillTx/>
              <a:latin typeface="Simplified Arabic" pitchFamily="18" charset="-78"/>
              <a:ea typeface="+mj-ea"/>
              <a:cs typeface="Simplified Arabic" pitchFamily="18" charset="-78"/>
            </a:endParaRPr>
          </a:p>
        </p:txBody>
      </p:sp>
      <p:graphicFrame>
        <p:nvGraphicFramePr>
          <p:cNvPr id="13" name="Table 12"/>
          <p:cNvGraphicFramePr>
            <a:graphicFrameLocks noGrp="1"/>
          </p:cNvGraphicFramePr>
          <p:nvPr>
            <p:extLst>
              <p:ext uri="{D42A27DB-BD31-4B8C-83A1-F6EECF244321}">
                <p14:modId xmlns:p14="http://schemas.microsoft.com/office/powerpoint/2010/main" val="626160862"/>
              </p:ext>
            </p:extLst>
          </p:nvPr>
        </p:nvGraphicFramePr>
        <p:xfrm>
          <a:off x="1981200" y="1371600"/>
          <a:ext cx="5867400" cy="640080"/>
        </p:xfrm>
        <a:graphic>
          <a:graphicData uri="http://schemas.openxmlformats.org/drawingml/2006/table">
            <a:tbl>
              <a:tblPr firstRow="1" bandRow="1">
                <a:tableStyleId>{5C22544A-7EE6-4342-B048-85BDC9FD1C3A}</a:tableStyleId>
              </a:tblPr>
              <a:tblGrid>
                <a:gridCol w="3124200"/>
                <a:gridCol w="2743200"/>
              </a:tblGrid>
              <a:tr h="48199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dirty="0" smtClean="0">
                          <a:solidFill>
                            <a:srgbClr val="7030A0"/>
                          </a:solidFill>
                          <a:latin typeface="Simplified Arabic" pitchFamily="18" charset="-78"/>
                          <a:cs typeface="Simplified Arabic" pitchFamily="18" charset="-78"/>
                        </a:rPr>
                        <a:t>الكلمة المرادفة</a:t>
                      </a:r>
                      <a:endParaRPr lang="en-US" sz="3600" dirty="0" smtClean="0">
                        <a:solidFill>
                          <a:srgbClr val="7030A0"/>
                        </a:solidFill>
                        <a:latin typeface="Simplified Arabic" pitchFamily="18" charset="-78"/>
                        <a:cs typeface="Simplified Arabic" pitchFamily="18"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dirty="0" smtClean="0">
                          <a:solidFill>
                            <a:srgbClr val="7030A0"/>
                          </a:solidFill>
                          <a:latin typeface="Simplified Arabic" pitchFamily="18" charset="-78"/>
                          <a:cs typeface="Simplified Arabic" pitchFamily="18" charset="-78"/>
                        </a:rPr>
                        <a:t> الكلمة الاصلي</a:t>
                      </a:r>
                      <a:endParaRPr lang="en-US" sz="3600" dirty="0" smtClean="0">
                        <a:latin typeface="Simplified Arabic" pitchFamily="18" charset="-78"/>
                        <a:cs typeface="Simplified Arabic"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bl>
          </a:graphicData>
        </a:graphic>
      </p:graphicFrame>
      <p:sp>
        <p:nvSpPr>
          <p:cNvPr id="20" name="Rounded Rectangle 19"/>
          <p:cNvSpPr/>
          <p:nvPr/>
        </p:nvSpPr>
        <p:spPr>
          <a:xfrm>
            <a:off x="5105400" y="2057400"/>
            <a:ext cx="2743200" cy="533400"/>
          </a:xfrm>
          <a:prstGeom prst="roundRect">
            <a:avLst/>
          </a:prstGeom>
          <a:solidFill>
            <a:schemeClr val="tx2">
              <a:lumMod val="10000"/>
              <a:lumOff val="9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وافدة</a:t>
            </a:r>
            <a:endParaRPr lang="en-US" sz="3600" dirty="0">
              <a:solidFill>
                <a:schemeClr val="tx1"/>
              </a:solidFill>
              <a:latin typeface="Simplified Arabic" pitchFamily="18" charset="-78"/>
              <a:cs typeface="Simplified Arabic" pitchFamily="18" charset="-78"/>
            </a:endParaRPr>
          </a:p>
        </p:txBody>
      </p:sp>
      <p:sp>
        <p:nvSpPr>
          <p:cNvPr id="21" name="Rounded Rectangle 20"/>
          <p:cNvSpPr/>
          <p:nvPr/>
        </p:nvSpPr>
        <p:spPr>
          <a:xfrm>
            <a:off x="5105400" y="2590800"/>
            <a:ext cx="2743200" cy="533400"/>
          </a:xfrm>
          <a:prstGeom prst="roundRect">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معشر</a:t>
            </a:r>
            <a:endParaRPr lang="en-US" sz="3600" dirty="0">
              <a:solidFill>
                <a:schemeClr val="tx1"/>
              </a:solidFill>
              <a:latin typeface="Simplified Arabic" pitchFamily="18" charset="-78"/>
              <a:cs typeface="Simplified Arabic" pitchFamily="18" charset="-78"/>
            </a:endParaRPr>
          </a:p>
        </p:txBody>
      </p:sp>
      <p:sp>
        <p:nvSpPr>
          <p:cNvPr id="22" name="Rounded Rectangle 21"/>
          <p:cNvSpPr/>
          <p:nvPr/>
        </p:nvSpPr>
        <p:spPr>
          <a:xfrm>
            <a:off x="5105400" y="3124200"/>
            <a:ext cx="2743200" cy="533400"/>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شهود</a:t>
            </a:r>
            <a:endParaRPr lang="en-US" sz="3600" dirty="0">
              <a:solidFill>
                <a:schemeClr val="tx1"/>
              </a:solidFill>
              <a:latin typeface="Simplified Arabic" pitchFamily="18" charset="-78"/>
              <a:cs typeface="Simplified Arabic" pitchFamily="18" charset="-78"/>
            </a:endParaRPr>
          </a:p>
        </p:txBody>
      </p:sp>
      <p:sp>
        <p:nvSpPr>
          <p:cNvPr id="23" name="Rounded Rectangle 22"/>
          <p:cNvSpPr/>
          <p:nvPr/>
        </p:nvSpPr>
        <p:spPr>
          <a:xfrm>
            <a:off x="5105400" y="5257800"/>
            <a:ext cx="2743200" cy="533400"/>
          </a:xfrm>
          <a:prstGeom prst="round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استبشار</a:t>
            </a:r>
            <a:endParaRPr lang="en-US" sz="3600" dirty="0">
              <a:solidFill>
                <a:schemeClr val="tx1"/>
              </a:solidFill>
              <a:latin typeface="Simplified Arabic" pitchFamily="18" charset="-78"/>
              <a:cs typeface="Simplified Arabic" pitchFamily="18" charset="-78"/>
            </a:endParaRPr>
          </a:p>
        </p:txBody>
      </p:sp>
      <p:sp>
        <p:nvSpPr>
          <p:cNvPr id="24" name="Rounded Rectangle 23"/>
          <p:cNvSpPr/>
          <p:nvPr/>
        </p:nvSpPr>
        <p:spPr>
          <a:xfrm>
            <a:off x="5105400" y="4724400"/>
            <a:ext cx="2743200" cy="533400"/>
          </a:xfrm>
          <a:prstGeom prst="roundRect">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أجر</a:t>
            </a:r>
            <a:endParaRPr lang="en-US" sz="3600" dirty="0">
              <a:solidFill>
                <a:schemeClr val="tx1"/>
              </a:solidFill>
              <a:latin typeface="Simplified Arabic" pitchFamily="18" charset="-78"/>
              <a:cs typeface="Simplified Arabic" pitchFamily="18" charset="-78"/>
            </a:endParaRPr>
          </a:p>
        </p:txBody>
      </p:sp>
      <p:sp>
        <p:nvSpPr>
          <p:cNvPr id="25" name="Rounded Rectangle 24"/>
          <p:cNvSpPr/>
          <p:nvPr/>
        </p:nvSpPr>
        <p:spPr>
          <a:xfrm>
            <a:off x="5105400" y="4191000"/>
            <a:ext cx="2743200" cy="533400"/>
          </a:xfrm>
          <a:prstGeom prst="round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مرابط</a:t>
            </a:r>
            <a:endParaRPr lang="en-US" sz="3600" dirty="0">
              <a:solidFill>
                <a:schemeClr val="tx1"/>
              </a:solidFill>
              <a:latin typeface="Simplified Arabic" pitchFamily="18" charset="-78"/>
              <a:cs typeface="Simplified Arabic" pitchFamily="18" charset="-78"/>
            </a:endParaRPr>
          </a:p>
        </p:txBody>
      </p:sp>
      <p:sp>
        <p:nvSpPr>
          <p:cNvPr id="26" name="Rounded Rectangle 25"/>
          <p:cNvSpPr/>
          <p:nvPr/>
        </p:nvSpPr>
        <p:spPr>
          <a:xfrm>
            <a:off x="5105400" y="3657600"/>
            <a:ext cx="2743200" cy="533400"/>
          </a:xfrm>
          <a:prstGeom prst="roundRect">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سبيل</a:t>
            </a:r>
            <a:endParaRPr lang="en-US" sz="3600" dirty="0">
              <a:solidFill>
                <a:schemeClr val="tx1"/>
              </a:solidFill>
              <a:latin typeface="Simplified Arabic" pitchFamily="18" charset="-78"/>
              <a:cs typeface="Simplified Arabic" pitchFamily="18" charset="-78"/>
            </a:endParaRPr>
          </a:p>
        </p:txBody>
      </p:sp>
      <p:sp>
        <p:nvSpPr>
          <p:cNvPr id="27" name="Rounded Rectangle 26"/>
          <p:cNvSpPr/>
          <p:nvPr/>
        </p:nvSpPr>
        <p:spPr>
          <a:xfrm>
            <a:off x="1981200" y="2057400"/>
            <a:ext cx="3124200" cy="533400"/>
          </a:xfrm>
          <a:prstGeom prst="roundRect">
            <a:avLst/>
          </a:prstGeom>
          <a:solidFill>
            <a:schemeClr val="tx2">
              <a:lumMod val="10000"/>
              <a:lumOff val="9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قادمة</a:t>
            </a:r>
            <a:endParaRPr lang="en-US" sz="3600" dirty="0">
              <a:solidFill>
                <a:schemeClr val="tx1"/>
              </a:solidFill>
              <a:latin typeface="Simplified Arabic" pitchFamily="18" charset="-78"/>
              <a:cs typeface="Simplified Arabic" pitchFamily="18" charset="-78"/>
            </a:endParaRPr>
          </a:p>
        </p:txBody>
      </p:sp>
      <p:sp>
        <p:nvSpPr>
          <p:cNvPr id="28" name="Rounded Rectangle 27"/>
          <p:cNvSpPr/>
          <p:nvPr/>
        </p:nvSpPr>
        <p:spPr>
          <a:xfrm>
            <a:off x="1981200" y="2590800"/>
            <a:ext cx="3124200" cy="533400"/>
          </a:xfrm>
          <a:prstGeom prst="roundRect">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جماعة</a:t>
            </a:r>
            <a:endParaRPr lang="en-US" sz="3600" dirty="0">
              <a:solidFill>
                <a:schemeClr val="tx1"/>
              </a:solidFill>
              <a:latin typeface="Simplified Arabic" pitchFamily="18" charset="-78"/>
              <a:cs typeface="Simplified Arabic" pitchFamily="18" charset="-78"/>
            </a:endParaRPr>
          </a:p>
        </p:txBody>
      </p:sp>
      <p:sp>
        <p:nvSpPr>
          <p:cNvPr id="29" name="Rounded Rectangle 28"/>
          <p:cNvSpPr/>
          <p:nvPr/>
        </p:nvSpPr>
        <p:spPr>
          <a:xfrm>
            <a:off x="1981200" y="3124200"/>
            <a:ext cx="3124200" cy="533400"/>
          </a:xfrm>
          <a:prstGeom prst="round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حضور</a:t>
            </a:r>
            <a:endParaRPr lang="en-US" sz="3600" dirty="0">
              <a:solidFill>
                <a:schemeClr val="tx1"/>
              </a:solidFill>
              <a:latin typeface="Simplified Arabic" pitchFamily="18" charset="-78"/>
              <a:cs typeface="Simplified Arabic" pitchFamily="18" charset="-78"/>
            </a:endParaRPr>
          </a:p>
        </p:txBody>
      </p:sp>
      <p:sp>
        <p:nvSpPr>
          <p:cNvPr id="30" name="Rounded Rectangle 29"/>
          <p:cNvSpPr/>
          <p:nvPr/>
        </p:nvSpPr>
        <p:spPr>
          <a:xfrm>
            <a:off x="1981200" y="3657600"/>
            <a:ext cx="3124200" cy="533400"/>
          </a:xfrm>
          <a:prstGeom prst="roundRect">
            <a:avLst/>
          </a:prstGeom>
          <a:solidFill>
            <a:schemeClr val="accent6">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طريق</a:t>
            </a:r>
            <a:endParaRPr lang="en-US" sz="3600" dirty="0">
              <a:solidFill>
                <a:schemeClr val="tx1"/>
              </a:solidFill>
              <a:latin typeface="Simplified Arabic" pitchFamily="18" charset="-78"/>
              <a:cs typeface="Simplified Arabic" pitchFamily="18" charset="-78"/>
            </a:endParaRPr>
          </a:p>
        </p:txBody>
      </p:sp>
      <p:sp>
        <p:nvSpPr>
          <p:cNvPr id="31" name="Rounded Rectangle 30"/>
          <p:cNvSpPr/>
          <p:nvPr/>
        </p:nvSpPr>
        <p:spPr>
          <a:xfrm>
            <a:off x="1981200" y="4191000"/>
            <a:ext cx="3124200" cy="533400"/>
          </a:xfrm>
          <a:prstGeom prst="roundRect">
            <a:avLst/>
          </a:prstGeom>
          <a:solidFill>
            <a:schemeClr val="tx2">
              <a:lumMod val="25000"/>
              <a:lumOff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حارس</a:t>
            </a:r>
            <a:endParaRPr lang="en-US" sz="3600" dirty="0">
              <a:solidFill>
                <a:schemeClr val="tx1"/>
              </a:solidFill>
              <a:latin typeface="Simplified Arabic" pitchFamily="18" charset="-78"/>
              <a:cs typeface="Simplified Arabic" pitchFamily="18" charset="-78"/>
            </a:endParaRPr>
          </a:p>
        </p:txBody>
      </p:sp>
      <p:sp>
        <p:nvSpPr>
          <p:cNvPr id="32" name="Rounded Rectangle 31"/>
          <p:cNvSpPr/>
          <p:nvPr/>
        </p:nvSpPr>
        <p:spPr>
          <a:xfrm>
            <a:off x="1981200" y="4724400"/>
            <a:ext cx="3124200" cy="533400"/>
          </a:xfrm>
          <a:prstGeom prst="roundRect">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ثواب</a:t>
            </a:r>
            <a:endParaRPr lang="en-US" sz="3600" dirty="0">
              <a:solidFill>
                <a:schemeClr val="tx1"/>
              </a:solidFill>
              <a:latin typeface="Simplified Arabic" pitchFamily="18" charset="-78"/>
              <a:cs typeface="Simplified Arabic" pitchFamily="18" charset="-78"/>
            </a:endParaRPr>
          </a:p>
        </p:txBody>
      </p:sp>
      <p:sp>
        <p:nvSpPr>
          <p:cNvPr id="33" name="Rounded Rectangle 32"/>
          <p:cNvSpPr/>
          <p:nvPr/>
        </p:nvSpPr>
        <p:spPr>
          <a:xfrm>
            <a:off x="1981200" y="5257800"/>
            <a:ext cx="3124200" cy="533400"/>
          </a:xfrm>
          <a:prstGeom prst="roundRect">
            <a:avLst/>
          </a:prstGeom>
          <a:solidFill>
            <a:schemeClr val="accent4">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Simplified Arabic" pitchFamily="18" charset="-78"/>
                <a:cs typeface="Simplified Arabic" pitchFamily="18" charset="-78"/>
              </a:rPr>
              <a:t>سرور</a:t>
            </a:r>
            <a:endParaRPr lang="en-US" sz="36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ppt_x</p:attrName>
                                        </p:attrNameLst>
                                      </p:cBhvr>
                                      <p:tavLst>
                                        <p:tav tm="0">
                                          <p:val>
                                            <p:strVal val="#ppt_x-.2"/>
                                          </p:val>
                                        </p:tav>
                                        <p:tav tm="100000">
                                          <p:val>
                                            <p:strVal val="#ppt_x"/>
                                          </p:val>
                                        </p:tav>
                                      </p:tavLst>
                                    </p:anim>
                                    <p:anim calcmode="lin" valueType="num">
                                      <p:cBhvr>
                                        <p:cTn id="25"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0.7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ppt_x</p:attrName>
                                        </p:attrNameLst>
                                      </p:cBhvr>
                                      <p:tavLst>
                                        <p:tav tm="0">
                                          <p:val>
                                            <p:strVal val="#ppt_x-.2"/>
                                          </p:val>
                                        </p:tav>
                                        <p:tav tm="100000">
                                          <p:val>
                                            <p:strVal val="#ppt_x"/>
                                          </p:val>
                                        </p:tav>
                                      </p:tavLst>
                                    </p:anim>
                                    <p:anim calcmode="lin" valueType="num">
                                      <p:cBhvr>
                                        <p:cTn id="39"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strVal val="#ppt_w*0.70"/>
                                          </p:val>
                                        </p:tav>
                                        <p:tav tm="100000">
                                          <p:val>
                                            <p:strVal val="#ppt_w"/>
                                          </p:val>
                                        </p:tav>
                                      </p:tavLst>
                                    </p:anim>
                                    <p:anim calcmode="lin" valueType="num">
                                      <p:cBhvr>
                                        <p:cTn id="46" dur="500" fill="hold"/>
                                        <p:tgtEl>
                                          <p:spTgt spid="22"/>
                                        </p:tgtEl>
                                        <p:attrNameLst>
                                          <p:attrName>ppt_h</p:attrName>
                                        </p:attrNameLst>
                                      </p:cBhvr>
                                      <p:tavLst>
                                        <p:tav tm="0">
                                          <p:val>
                                            <p:strVal val="#ppt_h"/>
                                          </p:val>
                                        </p:tav>
                                        <p:tav tm="100000">
                                          <p:val>
                                            <p:strVal val="#ppt_h"/>
                                          </p:val>
                                        </p:tav>
                                      </p:tavLst>
                                    </p:anim>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2"/>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ppt_x</p:attrName>
                                        </p:attrNameLst>
                                      </p:cBhvr>
                                      <p:tavLst>
                                        <p:tav tm="0">
                                          <p:val>
                                            <p:strVal val="#ppt_x-.2"/>
                                          </p:val>
                                        </p:tav>
                                        <p:tav tm="100000">
                                          <p:val>
                                            <p:strVal val="#ppt_x"/>
                                          </p:val>
                                        </p:tav>
                                      </p:tavLst>
                                    </p:anim>
                                    <p:anim calcmode="lin" valueType="num">
                                      <p:cBhvr>
                                        <p:cTn id="65"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strVal val="#ppt_w*2.5"/>
                                          </p:val>
                                        </p:tav>
                                        <p:tav tm="100000">
                                          <p:val>
                                            <p:strVal val="#ppt_w"/>
                                          </p:val>
                                        </p:tav>
                                      </p:tavLst>
                                    </p:anim>
                                    <p:anim calcmode="lin" valueType="num">
                                      <p:cBhvr>
                                        <p:cTn id="72" dur="500" fill="hold"/>
                                        <p:tgtEl>
                                          <p:spTgt spid="25"/>
                                        </p:tgtEl>
                                        <p:attrNameLst>
                                          <p:attrName>ppt_h</p:attrName>
                                        </p:attrNameLst>
                                      </p:cBhvr>
                                      <p:tavLst>
                                        <p:tav tm="0">
                                          <p:val>
                                            <p:strVal val="#ppt_h*0.01"/>
                                          </p:val>
                                        </p:tav>
                                        <p:tav tm="100000">
                                          <p:val>
                                            <p:strVal val="#ppt_h"/>
                                          </p:val>
                                        </p:tav>
                                      </p:tavLst>
                                    </p:anim>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h+1"/>
                                          </p:val>
                                        </p:tav>
                                        <p:tav tm="100000">
                                          <p:val>
                                            <p:strVal val="#ppt_y"/>
                                          </p:val>
                                        </p:tav>
                                      </p:tavLst>
                                    </p:anim>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strVal val="#ppt_w*2.5"/>
                                          </p:val>
                                        </p:tav>
                                        <p:tav tm="100000">
                                          <p:val>
                                            <p:strVal val="#ppt_w"/>
                                          </p:val>
                                        </p:tav>
                                      </p:tavLst>
                                    </p:anim>
                                    <p:anim calcmode="lin" valueType="num">
                                      <p:cBhvr>
                                        <p:cTn id="81" dur="500" fill="hold"/>
                                        <p:tgtEl>
                                          <p:spTgt spid="31"/>
                                        </p:tgtEl>
                                        <p:attrNameLst>
                                          <p:attrName>ppt_h</p:attrName>
                                        </p:attrNameLst>
                                      </p:cBhvr>
                                      <p:tavLst>
                                        <p:tav tm="0">
                                          <p:val>
                                            <p:strVal val="#ppt_h*0.01"/>
                                          </p:val>
                                        </p:tav>
                                        <p:tav tm="100000">
                                          <p:val>
                                            <p:strVal val="#ppt_h"/>
                                          </p:val>
                                        </p:tav>
                                      </p:tavLst>
                                    </p:anim>
                                    <p:anim calcmode="lin" valueType="num">
                                      <p:cBhvr>
                                        <p:cTn id="82" dur="500" fill="hold"/>
                                        <p:tgtEl>
                                          <p:spTgt spid="31"/>
                                        </p:tgtEl>
                                        <p:attrNameLst>
                                          <p:attrName>ppt_x</p:attrName>
                                        </p:attrNameLst>
                                      </p:cBhvr>
                                      <p:tavLst>
                                        <p:tav tm="0">
                                          <p:val>
                                            <p:strVal val="#ppt_x"/>
                                          </p:val>
                                        </p:tav>
                                        <p:tav tm="100000">
                                          <p:val>
                                            <p:strVal val="#ppt_x"/>
                                          </p:val>
                                        </p:tav>
                                      </p:tavLst>
                                    </p:anim>
                                    <p:anim calcmode="lin" valueType="num">
                                      <p:cBhvr>
                                        <p:cTn id="83" dur="500" fill="hold"/>
                                        <p:tgtEl>
                                          <p:spTgt spid="31"/>
                                        </p:tgtEl>
                                        <p:attrNameLst>
                                          <p:attrName>ppt_y</p:attrName>
                                        </p:attrNameLst>
                                      </p:cBhvr>
                                      <p:tavLst>
                                        <p:tav tm="0">
                                          <p:val>
                                            <p:strVal val="#ppt_h+1"/>
                                          </p:val>
                                        </p:tav>
                                        <p:tav tm="100000">
                                          <p:val>
                                            <p:strVal val="#ppt_y"/>
                                          </p:val>
                                        </p:tav>
                                      </p:tavLst>
                                    </p:anim>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500" fill="hold"/>
                                        <p:tgtEl>
                                          <p:spTgt spid="32"/>
                                        </p:tgtEl>
                                        <p:attrNameLst>
                                          <p:attrName>ppt_w</p:attrName>
                                        </p:attrNameLst>
                                      </p:cBhvr>
                                      <p:tavLst>
                                        <p:tav tm="0">
                                          <p:val>
                                            <p:fltVal val="0"/>
                                          </p:val>
                                        </p:tav>
                                        <p:tav tm="100000">
                                          <p:val>
                                            <p:strVal val="#ppt_w"/>
                                          </p:val>
                                        </p:tav>
                                      </p:tavLst>
                                    </p:anim>
                                    <p:anim calcmode="lin" valueType="num">
                                      <p:cBhvr>
                                        <p:cTn id="97" dur="500" fill="hold"/>
                                        <p:tgtEl>
                                          <p:spTgt spid="32"/>
                                        </p:tgtEl>
                                        <p:attrNameLst>
                                          <p:attrName>ppt_h</p:attrName>
                                        </p:attrNameLst>
                                      </p:cBhvr>
                                      <p:tavLst>
                                        <p:tav tm="0">
                                          <p:val>
                                            <p:fltVal val="0"/>
                                          </p:val>
                                        </p:tav>
                                        <p:tav tm="100000">
                                          <p:val>
                                            <p:strVal val="#ppt_h"/>
                                          </p:val>
                                        </p:tav>
                                      </p:tavLst>
                                    </p:anim>
                                    <p:animEffect transition="in" filter="fade">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diamond(in)">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strVal val="#ppt_w*0.70"/>
                                          </p:val>
                                        </p:tav>
                                        <p:tav tm="100000">
                                          <p:val>
                                            <p:strVal val="#ppt_w"/>
                                          </p:val>
                                        </p:tav>
                                      </p:tavLst>
                                    </p:anim>
                                    <p:anim calcmode="lin" valueType="num">
                                      <p:cBhvr>
                                        <p:cTn id="109" dur="500" fill="hold"/>
                                        <p:tgtEl>
                                          <p:spTgt spid="33"/>
                                        </p:tgtEl>
                                        <p:attrNameLst>
                                          <p:attrName>ppt_h</p:attrName>
                                        </p:attrNameLst>
                                      </p:cBhvr>
                                      <p:tavLst>
                                        <p:tav tm="0">
                                          <p:val>
                                            <p:strVal val="#ppt_h"/>
                                          </p:val>
                                        </p:tav>
                                        <p:tav tm="100000">
                                          <p:val>
                                            <p:strVal val="#ppt_h"/>
                                          </p:val>
                                        </p:tav>
                                      </p:tavLst>
                                    </p:anim>
                                    <p:animEffect transition="in" filter="fade">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35114"/>
            <a:ext cx="7848600" cy="646331"/>
          </a:xfrm>
          <a:prstGeom prst="rect">
            <a:avLst/>
          </a:prstGeom>
          <a:solidFill>
            <a:schemeClr val="accent5">
              <a:lumMod val="20000"/>
              <a:lumOff val="80000"/>
            </a:schemeClr>
          </a:solidFill>
        </p:spPr>
        <p:txBody>
          <a:bodyPr wrap="square" rtlCol="0">
            <a:spAutoFit/>
          </a:bodyPr>
          <a:lstStyle/>
          <a:p>
            <a:pPr algn="ctr" rtl="1"/>
            <a:r>
              <a:rPr lang="ar-SA" sz="3600" b="1" dirty="0" smtClean="0">
                <a:latin typeface="Simplified Arabic" pitchFamily="18" charset="-78"/>
                <a:cs typeface="Simplified Arabic" pitchFamily="18" charset="-78"/>
              </a:rPr>
              <a:t>استخرج الماضى من النص ثم حولها الى المضارع</a:t>
            </a:r>
            <a:endParaRPr lang="en-US" sz="3600" b="1" dirty="0">
              <a:latin typeface="Simplified Arabic" pitchFamily="18" charset="-78"/>
              <a:cs typeface="Simplified Arabic" pitchFamily="18" charset="-78"/>
            </a:endParaRPr>
          </a:p>
        </p:txBody>
      </p:sp>
      <p:graphicFrame>
        <p:nvGraphicFramePr>
          <p:cNvPr id="4" name="Table 3"/>
          <p:cNvGraphicFramePr>
            <a:graphicFrameLocks noGrp="1"/>
          </p:cNvGraphicFramePr>
          <p:nvPr/>
        </p:nvGraphicFramePr>
        <p:xfrm>
          <a:off x="2133600" y="1219200"/>
          <a:ext cx="5486400" cy="579120"/>
        </p:xfrm>
        <a:graphic>
          <a:graphicData uri="http://schemas.openxmlformats.org/drawingml/2006/table">
            <a:tbl>
              <a:tblPr firstRow="1" bandRow="1">
                <a:tableStyleId>{00A15C55-8517-42AA-B614-E9B94910E393}</a:tableStyleId>
              </a:tblPr>
              <a:tblGrid>
                <a:gridCol w="2743200"/>
                <a:gridCol w="2743200"/>
              </a:tblGrid>
              <a:tr h="370840">
                <a:tc>
                  <a:txBody>
                    <a:bodyPr/>
                    <a:lstStyle/>
                    <a:p>
                      <a:pPr algn="ctr"/>
                      <a:r>
                        <a:rPr lang="ar-SA" sz="3200" dirty="0" smtClean="0">
                          <a:solidFill>
                            <a:srgbClr val="FF0000"/>
                          </a:solidFill>
                          <a:effectLst/>
                          <a:latin typeface="Simplified Arabic" pitchFamily="18" charset="-78"/>
                          <a:cs typeface="Simplified Arabic" pitchFamily="18" charset="-78"/>
                        </a:rPr>
                        <a:t>المضارع</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c>
                  <a:txBody>
                    <a:bodyPr/>
                    <a:lstStyle/>
                    <a:p>
                      <a:pPr algn="ctr"/>
                      <a:r>
                        <a:rPr lang="ar-SA" sz="3200" dirty="0" smtClean="0">
                          <a:solidFill>
                            <a:srgbClr val="FF0000"/>
                          </a:solidFill>
                          <a:effectLst/>
                          <a:latin typeface="Simplified Arabic" pitchFamily="18" charset="-78"/>
                          <a:cs typeface="Simplified Arabic" pitchFamily="18" charset="-78"/>
                        </a:rPr>
                        <a:t>الماضى</a:t>
                      </a:r>
                      <a:endParaRPr lang="en-US" sz="3200" dirty="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r>
            </a:tbl>
          </a:graphicData>
        </a:graphic>
      </p:graphicFrame>
      <p:sp>
        <p:nvSpPr>
          <p:cNvPr id="6" name="Rectangle 5"/>
          <p:cNvSpPr/>
          <p:nvPr/>
        </p:nvSpPr>
        <p:spPr>
          <a:xfrm>
            <a:off x="4876800" y="18034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أتت</a:t>
            </a:r>
            <a:endParaRPr lang="en-US" sz="3200" dirty="0">
              <a:solidFill>
                <a:schemeClr val="tx1"/>
              </a:solidFill>
              <a:latin typeface="Simplified Arabic" pitchFamily="18" charset="-78"/>
              <a:cs typeface="Simplified Arabic" pitchFamily="18" charset="-78"/>
            </a:endParaRPr>
          </a:p>
        </p:txBody>
      </p:sp>
      <p:sp>
        <p:nvSpPr>
          <p:cNvPr id="11" name="Rectangle 10"/>
          <p:cNvSpPr/>
          <p:nvPr/>
        </p:nvSpPr>
        <p:spPr>
          <a:xfrm>
            <a:off x="4876800" y="22606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قالت</a:t>
            </a:r>
            <a:endParaRPr lang="en-US" sz="3200" dirty="0">
              <a:solidFill>
                <a:schemeClr val="tx1"/>
              </a:solidFill>
              <a:latin typeface="Simplified Arabic" pitchFamily="18" charset="-78"/>
              <a:cs typeface="Simplified Arabic" pitchFamily="18" charset="-78"/>
            </a:endParaRPr>
          </a:p>
        </p:txBody>
      </p:sp>
      <p:sp>
        <p:nvSpPr>
          <p:cNvPr id="12" name="Rectangle 11"/>
          <p:cNvSpPr/>
          <p:nvPr/>
        </p:nvSpPr>
        <p:spPr>
          <a:xfrm>
            <a:off x="2133600" y="4546600"/>
            <a:ext cx="2743200" cy="457200"/>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تفضلون</a:t>
            </a:r>
            <a:endParaRPr lang="en-US" sz="3200" dirty="0">
              <a:solidFill>
                <a:schemeClr val="tx1"/>
              </a:solidFill>
              <a:latin typeface="Simplified Arabic" pitchFamily="18" charset="-78"/>
              <a:cs typeface="Simplified Arabic" pitchFamily="18" charset="-78"/>
            </a:endParaRPr>
          </a:p>
        </p:txBody>
      </p:sp>
      <p:sp>
        <p:nvSpPr>
          <p:cNvPr id="13" name="Rectangle 12"/>
          <p:cNvSpPr/>
          <p:nvPr/>
        </p:nvSpPr>
        <p:spPr>
          <a:xfrm>
            <a:off x="2133600" y="40894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يرسل</a:t>
            </a:r>
            <a:endParaRPr lang="en-US" sz="3200" dirty="0">
              <a:solidFill>
                <a:schemeClr val="tx1"/>
              </a:solidFill>
              <a:latin typeface="Simplified Arabic" pitchFamily="18" charset="-78"/>
              <a:cs typeface="Simplified Arabic" pitchFamily="18" charset="-78"/>
            </a:endParaRPr>
          </a:p>
        </p:txBody>
      </p:sp>
      <p:sp>
        <p:nvSpPr>
          <p:cNvPr id="14" name="Rectangle 13"/>
          <p:cNvSpPr/>
          <p:nvPr/>
        </p:nvSpPr>
        <p:spPr>
          <a:xfrm>
            <a:off x="2133600" y="36322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نؤمن</a:t>
            </a:r>
            <a:endParaRPr lang="en-US" sz="3200" dirty="0">
              <a:solidFill>
                <a:schemeClr val="tx1"/>
              </a:solidFill>
              <a:latin typeface="Simplified Arabic" pitchFamily="18" charset="-78"/>
              <a:cs typeface="Simplified Arabic" pitchFamily="18" charset="-78"/>
            </a:endParaRPr>
          </a:p>
        </p:txBody>
      </p:sp>
      <p:sp>
        <p:nvSpPr>
          <p:cNvPr id="15" name="Rectangle 14"/>
          <p:cNvSpPr/>
          <p:nvPr/>
        </p:nvSpPr>
        <p:spPr>
          <a:xfrm>
            <a:off x="2133600" y="31750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يبعث</a:t>
            </a:r>
            <a:endParaRPr lang="en-US" sz="3200" dirty="0">
              <a:solidFill>
                <a:schemeClr val="tx1"/>
              </a:solidFill>
              <a:latin typeface="Simplified Arabic" pitchFamily="18" charset="-78"/>
              <a:cs typeface="Simplified Arabic" pitchFamily="18" charset="-78"/>
            </a:endParaRPr>
          </a:p>
        </p:txBody>
      </p:sp>
      <p:sp>
        <p:nvSpPr>
          <p:cNvPr id="16" name="Rectangle 15"/>
          <p:cNvSpPr/>
          <p:nvPr/>
        </p:nvSpPr>
        <p:spPr>
          <a:xfrm>
            <a:off x="2133600" y="27178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تسمع</a:t>
            </a:r>
            <a:endParaRPr lang="en-US" sz="3200" dirty="0">
              <a:solidFill>
                <a:schemeClr val="tx1"/>
              </a:solidFill>
              <a:latin typeface="Simplified Arabic" pitchFamily="18" charset="-78"/>
              <a:cs typeface="Simplified Arabic" pitchFamily="18" charset="-78"/>
            </a:endParaRPr>
          </a:p>
        </p:txBody>
      </p:sp>
      <p:sp>
        <p:nvSpPr>
          <p:cNvPr id="17" name="Rectangle 16"/>
          <p:cNvSpPr/>
          <p:nvPr/>
        </p:nvSpPr>
        <p:spPr>
          <a:xfrm>
            <a:off x="2133600" y="22606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تقول</a:t>
            </a:r>
            <a:endParaRPr lang="en-US" sz="3200" dirty="0">
              <a:solidFill>
                <a:schemeClr val="tx1"/>
              </a:solidFill>
              <a:latin typeface="Simplified Arabic" pitchFamily="18" charset="-78"/>
              <a:cs typeface="Simplified Arabic" pitchFamily="18" charset="-78"/>
            </a:endParaRPr>
          </a:p>
        </p:txBody>
      </p:sp>
      <p:sp>
        <p:nvSpPr>
          <p:cNvPr id="18" name="Rectangle 17"/>
          <p:cNvSpPr/>
          <p:nvPr/>
        </p:nvSpPr>
        <p:spPr>
          <a:xfrm>
            <a:off x="2133600" y="18034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تأتى</a:t>
            </a:r>
            <a:endParaRPr lang="en-US" sz="3200" dirty="0">
              <a:solidFill>
                <a:schemeClr val="tx1"/>
              </a:solidFill>
              <a:latin typeface="Simplified Arabic" pitchFamily="18" charset="-78"/>
              <a:cs typeface="Simplified Arabic" pitchFamily="18" charset="-78"/>
            </a:endParaRPr>
          </a:p>
        </p:txBody>
      </p:sp>
      <p:sp>
        <p:nvSpPr>
          <p:cNvPr id="19" name="Rectangle 18"/>
          <p:cNvSpPr/>
          <p:nvPr/>
        </p:nvSpPr>
        <p:spPr>
          <a:xfrm>
            <a:off x="4876800" y="27178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سمعت</a:t>
            </a:r>
            <a:endParaRPr lang="en-US" sz="3200" dirty="0">
              <a:solidFill>
                <a:schemeClr val="tx1"/>
              </a:solidFill>
              <a:latin typeface="Simplified Arabic" pitchFamily="18" charset="-78"/>
              <a:cs typeface="Simplified Arabic" pitchFamily="18" charset="-78"/>
            </a:endParaRPr>
          </a:p>
        </p:txBody>
      </p:sp>
      <p:sp>
        <p:nvSpPr>
          <p:cNvPr id="20" name="Rectangle 19"/>
          <p:cNvSpPr/>
          <p:nvPr/>
        </p:nvSpPr>
        <p:spPr>
          <a:xfrm>
            <a:off x="4876800" y="31750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بعث</a:t>
            </a:r>
            <a:endParaRPr lang="en-US" sz="3200" dirty="0">
              <a:solidFill>
                <a:schemeClr val="tx1"/>
              </a:solidFill>
              <a:latin typeface="Simplified Arabic" pitchFamily="18" charset="-78"/>
              <a:cs typeface="Simplified Arabic" pitchFamily="18" charset="-78"/>
            </a:endParaRPr>
          </a:p>
        </p:txBody>
      </p:sp>
      <p:sp>
        <p:nvSpPr>
          <p:cNvPr id="21" name="Rectangle 20"/>
          <p:cNvSpPr/>
          <p:nvPr/>
        </p:nvSpPr>
        <p:spPr>
          <a:xfrm>
            <a:off x="4876800" y="36322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امنا</a:t>
            </a:r>
            <a:endParaRPr lang="en-US" sz="3200" dirty="0">
              <a:solidFill>
                <a:schemeClr val="tx1"/>
              </a:solidFill>
              <a:latin typeface="Simplified Arabic" pitchFamily="18" charset="-78"/>
              <a:cs typeface="Simplified Arabic" pitchFamily="18" charset="-78"/>
            </a:endParaRPr>
          </a:p>
        </p:txBody>
      </p:sp>
      <p:sp>
        <p:nvSpPr>
          <p:cNvPr id="22" name="Rectangle 21"/>
          <p:cNvSpPr/>
          <p:nvPr/>
        </p:nvSpPr>
        <p:spPr>
          <a:xfrm>
            <a:off x="4876800" y="40894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أرسل</a:t>
            </a:r>
            <a:endParaRPr lang="en-US" sz="3200" dirty="0">
              <a:solidFill>
                <a:schemeClr val="tx1"/>
              </a:solidFill>
              <a:latin typeface="Simplified Arabic" pitchFamily="18" charset="-78"/>
              <a:cs typeface="Simplified Arabic" pitchFamily="18" charset="-78"/>
            </a:endParaRPr>
          </a:p>
        </p:txBody>
      </p:sp>
      <p:sp>
        <p:nvSpPr>
          <p:cNvPr id="23" name="Rectangle 22"/>
          <p:cNvSpPr/>
          <p:nvPr/>
        </p:nvSpPr>
        <p:spPr>
          <a:xfrm>
            <a:off x="4876800" y="4546600"/>
            <a:ext cx="2743200" cy="457200"/>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فضلتم</a:t>
            </a:r>
            <a:endParaRPr lang="en-US" sz="3200" dirty="0">
              <a:solidFill>
                <a:schemeClr val="tx1"/>
              </a:solidFill>
              <a:latin typeface="Simplified Arabic" pitchFamily="18" charset="-78"/>
              <a:cs typeface="Simplified Arabic" pitchFamily="18" charset="-78"/>
            </a:endParaRPr>
          </a:p>
        </p:txBody>
      </p:sp>
      <p:sp>
        <p:nvSpPr>
          <p:cNvPr id="24" name="Rectangle 23"/>
          <p:cNvSpPr/>
          <p:nvPr/>
        </p:nvSpPr>
        <p:spPr>
          <a:xfrm>
            <a:off x="2133600" y="5918200"/>
            <a:ext cx="2743200" cy="45720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نربى</a:t>
            </a:r>
            <a:endParaRPr lang="en-US" sz="3200" dirty="0">
              <a:solidFill>
                <a:schemeClr val="tx1"/>
              </a:solidFill>
              <a:latin typeface="Simplified Arabic" pitchFamily="18" charset="-78"/>
              <a:cs typeface="Simplified Arabic" pitchFamily="18" charset="-78"/>
            </a:endParaRPr>
          </a:p>
        </p:txBody>
      </p:sp>
      <p:sp>
        <p:nvSpPr>
          <p:cNvPr id="25" name="Rectangle 24"/>
          <p:cNvSpPr/>
          <p:nvPr/>
        </p:nvSpPr>
        <p:spPr>
          <a:xfrm>
            <a:off x="2133600" y="54610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نغزل</a:t>
            </a:r>
            <a:endParaRPr lang="en-US" sz="3200" dirty="0">
              <a:solidFill>
                <a:schemeClr val="tx1"/>
              </a:solidFill>
              <a:latin typeface="Simplified Arabic" pitchFamily="18" charset="-78"/>
              <a:cs typeface="Simplified Arabic" pitchFamily="18" charset="-78"/>
            </a:endParaRPr>
          </a:p>
        </p:txBody>
      </p:sp>
      <p:sp>
        <p:nvSpPr>
          <p:cNvPr id="26" name="Rectangle 25"/>
          <p:cNvSpPr/>
          <p:nvPr/>
        </p:nvSpPr>
        <p:spPr>
          <a:xfrm>
            <a:off x="2133600" y="5003800"/>
            <a:ext cx="2743200" cy="45720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يخرج</a:t>
            </a:r>
            <a:endParaRPr lang="en-US" sz="3200" dirty="0">
              <a:solidFill>
                <a:schemeClr val="tx1"/>
              </a:solidFill>
              <a:latin typeface="Simplified Arabic" pitchFamily="18" charset="-78"/>
              <a:cs typeface="Simplified Arabic" pitchFamily="18" charset="-78"/>
            </a:endParaRPr>
          </a:p>
        </p:txBody>
      </p:sp>
      <p:sp>
        <p:nvSpPr>
          <p:cNvPr id="27" name="Rectangle 26"/>
          <p:cNvSpPr/>
          <p:nvPr/>
        </p:nvSpPr>
        <p:spPr>
          <a:xfrm>
            <a:off x="4876800" y="5003800"/>
            <a:ext cx="2743200" cy="45720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أخرج</a:t>
            </a:r>
            <a:endParaRPr lang="en-US" sz="3200" dirty="0">
              <a:solidFill>
                <a:schemeClr val="tx1"/>
              </a:solidFill>
              <a:latin typeface="Simplified Arabic" pitchFamily="18" charset="-78"/>
              <a:cs typeface="Simplified Arabic" pitchFamily="18" charset="-78"/>
            </a:endParaRPr>
          </a:p>
        </p:txBody>
      </p:sp>
      <p:sp>
        <p:nvSpPr>
          <p:cNvPr id="28" name="Rectangle 27"/>
          <p:cNvSpPr/>
          <p:nvPr/>
        </p:nvSpPr>
        <p:spPr>
          <a:xfrm>
            <a:off x="4876800" y="54610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غزلنا</a:t>
            </a:r>
            <a:endParaRPr lang="en-US" sz="3200" dirty="0">
              <a:solidFill>
                <a:schemeClr val="tx1"/>
              </a:solidFill>
              <a:latin typeface="Simplified Arabic" pitchFamily="18" charset="-78"/>
              <a:cs typeface="Simplified Arabic" pitchFamily="18" charset="-78"/>
            </a:endParaRPr>
          </a:p>
        </p:txBody>
      </p:sp>
      <p:sp>
        <p:nvSpPr>
          <p:cNvPr id="29" name="Rectangle 28"/>
          <p:cNvSpPr/>
          <p:nvPr/>
        </p:nvSpPr>
        <p:spPr>
          <a:xfrm>
            <a:off x="4876800" y="5918200"/>
            <a:ext cx="2743200" cy="45720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ربينا</a:t>
            </a:r>
            <a:endParaRPr lang="en-US" sz="32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0.70"/>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8" presetClass="entr" presetSubtype="0" accel="10000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strVal val="#ppt_w*2.5"/>
                                          </p:val>
                                        </p:tav>
                                        <p:tav tm="100000">
                                          <p:val>
                                            <p:strVal val="#ppt_w"/>
                                          </p:val>
                                        </p:tav>
                                      </p:tavLst>
                                    </p:anim>
                                    <p:anim calcmode="lin" valueType="num">
                                      <p:cBhvr>
                                        <p:cTn id="75" dur="500" fill="hold"/>
                                        <p:tgtEl>
                                          <p:spTgt spid="21"/>
                                        </p:tgtEl>
                                        <p:attrNameLst>
                                          <p:attrName>ppt_h</p:attrName>
                                        </p:attrNameLst>
                                      </p:cBhvr>
                                      <p:tavLst>
                                        <p:tav tm="0">
                                          <p:val>
                                            <p:strVal val="#ppt_h*0.01"/>
                                          </p:val>
                                        </p:tav>
                                        <p:tav tm="100000">
                                          <p:val>
                                            <p:strVal val="#ppt_h"/>
                                          </p:val>
                                        </p:tav>
                                      </p:tavLst>
                                    </p:anim>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h+1"/>
                                          </p:val>
                                        </p:tav>
                                        <p:tav tm="100000">
                                          <p:val>
                                            <p:strVal val="#ppt_y"/>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strVal val="#ppt_w*2.5"/>
                                          </p:val>
                                        </p:tav>
                                        <p:tav tm="100000">
                                          <p:val>
                                            <p:strVal val="#ppt_w"/>
                                          </p:val>
                                        </p:tav>
                                      </p:tavLst>
                                    </p:anim>
                                    <p:anim calcmode="lin" valueType="num">
                                      <p:cBhvr>
                                        <p:cTn id="84" dur="500" fill="hold"/>
                                        <p:tgtEl>
                                          <p:spTgt spid="14"/>
                                        </p:tgtEl>
                                        <p:attrNameLst>
                                          <p:attrName>ppt_h</p:attrName>
                                        </p:attrNameLst>
                                      </p:cBhvr>
                                      <p:tavLst>
                                        <p:tav tm="0">
                                          <p:val>
                                            <p:strVal val="#ppt_h*0.01"/>
                                          </p:val>
                                        </p:tav>
                                        <p:tav tm="100000">
                                          <p:val>
                                            <p:strVal val="#ppt_h"/>
                                          </p:val>
                                        </p:tav>
                                      </p:tavLst>
                                    </p:anim>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h+1"/>
                                          </p:val>
                                        </p:tav>
                                        <p:tav tm="100000">
                                          <p:val>
                                            <p:strVal val="#ppt_y"/>
                                          </p:val>
                                        </p:tav>
                                      </p:tavLst>
                                    </p:anim>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 to="" calcmode="lin" valueType="num">
                                      <p:cBhvr>
                                        <p:cTn id="92" dur="1" fill="hold"/>
                                        <p:tgtEl>
                                          <p:spTgt spid="22"/>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to="" calcmode="lin" valueType="num">
                                      <p:cBhvr>
                                        <p:cTn id="97" dur="1" fill="hold"/>
                                        <p:tgtEl>
                                          <p:spTgt spid="13"/>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55"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1000" fill="hold"/>
                                        <p:tgtEl>
                                          <p:spTgt spid="23"/>
                                        </p:tgtEl>
                                        <p:attrNameLst>
                                          <p:attrName>ppt_w</p:attrName>
                                        </p:attrNameLst>
                                      </p:cBhvr>
                                      <p:tavLst>
                                        <p:tav tm="0">
                                          <p:val>
                                            <p:strVal val="#ppt_w*0.70"/>
                                          </p:val>
                                        </p:tav>
                                        <p:tav tm="100000">
                                          <p:val>
                                            <p:strVal val="#ppt_w"/>
                                          </p:val>
                                        </p:tav>
                                      </p:tavLst>
                                    </p:anim>
                                    <p:anim calcmode="lin" valueType="num">
                                      <p:cBhvr>
                                        <p:cTn id="103" dur="1000" fill="hold"/>
                                        <p:tgtEl>
                                          <p:spTgt spid="23"/>
                                        </p:tgtEl>
                                        <p:attrNameLst>
                                          <p:attrName>ppt_h</p:attrName>
                                        </p:attrNameLst>
                                      </p:cBhvr>
                                      <p:tavLst>
                                        <p:tav tm="0">
                                          <p:val>
                                            <p:strVal val="#ppt_h"/>
                                          </p:val>
                                        </p:tav>
                                        <p:tav tm="100000">
                                          <p:val>
                                            <p:strVal val="#ppt_h"/>
                                          </p:val>
                                        </p:tav>
                                      </p:tavLst>
                                    </p:anim>
                                    <p:animEffect transition="in" filter="fade">
                                      <p:cBhvr>
                                        <p:cTn id="104" dur="10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p:cTn id="109" dur="1000" fill="hold"/>
                                        <p:tgtEl>
                                          <p:spTgt spid="12"/>
                                        </p:tgtEl>
                                        <p:attrNameLst>
                                          <p:attrName>ppt_x</p:attrName>
                                        </p:attrNameLst>
                                      </p:cBhvr>
                                      <p:tavLst>
                                        <p:tav tm="0">
                                          <p:val>
                                            <p:strVal val="#ppt_x-.2"/>
                                          </p:val>
                                        </p:tav>
                                        <p:tav tm="100000">
                                          <p:val>
                                            <p:strVal val="#ppt_x"/>
                                          </p:val>
                                        </p:tav>
                                      </p:tavLst>
                                    </p:anim>
                                    <p:anim calcmode="lin" valueType="num">
                                      <p:cBhvr>
                                        <p:cTn id="11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12"/>
                                        </p:tgtEl>
                                      </p:cBhvr>
                                    </p:animEffect>
                                  </p:childTnLst>
                                </p:cTn>
                              </p:par>
                            </p:childTnLst>
                          </p:cTn>
                        </p:par>
                      </p:childTnLst>
                    </p:cTn>
                  </p:par>
                  <p:par>
                    <p:cTn id="112" fill="hold">
                      <p:stCondLst>
                        <p:cond delay="indefinite"/>
                      </p:stCondLst>
                      <p:childTnLst>
                        <p:par>
                          <p:cTn id="113" fill="hold">
                            <p:stCondLst>
                              <p:cond delay="0"/>
                            </p:stCondLst>
                            <p:childTnLst>
                              <p:par>
                                <p:cTn id="114" presetID="55" presetClass="entr" presetSubtype="0"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1000" fill="hold"/>
                                        <p:tgtEl>
                                          <p:spTgt spid="27"/>
                                        </p:tgtEl>
                                        <p:attrNameLst>
                                          <p:attrName>ppt_w</p:attrName>
                                        </p:attrNameLst>
                                      </p:cBhvr>
                                      <p:tavLst>
                                        <p:tav tm="0">
                                          <p:val>
                                            <p:strVal val="#ppt_w*0.70"/>
                                          </p:val>
                                        </p:tav>
                                        <p:tav tm="100000">
                                          <p:val>
                                            <p:strVal val="#ppt_w"/>
                                          </p:val>
                                        </p:tav>
                                      </p:tavLst>
                                    </p:anim>
                                    <p:anim calcmode="lin" valueType="num">
                                      <p:cBhvr>
                                        <p:cTn id="117" dur="1000" fill="hold"/>
                                        <p:tgtEl>
                                          <p:spTgt spid="27"/>
                                        </p:tgtEl>
                                        <p:attrNameLst>
                                          <p:attrName>ppt_h</p:attrName>
                                        </p:attrNameLst>
                                      </p:cBhvr>
                                      <p:tavLst>
                                        <p:tav tm="0">
                                          <p:val>
                                            <p:strVal val="#ppt_h"/>
                                          </p:val>
                                        </p:tav>
                                        <p:tav tm="100000">
                                          <p:val>
                                            <p:strVal val="#ppt_h"/>
                                          </p:val>
                                        </p:tav>
                                      </p:tavLst>
                                    </p:anim>
                                    <p:animEffect transition="in" filter="fade">
                                      <p:cBhvr>
                                        <p:cTn id="118" dur="10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55" presetClass="entr" presetSubtype="0" fill="hold" grpId="0" nodeType="click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1000" fill="hold"/>
                                        <p:tgtEl>
                                          <p:spTgt spid="26"/>
                                        </p:tgtEl>
                                        <p:attrNameLst>
                                          <p:attrName>ppt_w</p:attrName>
                                        </p:attrNameLst>
                                      </p:cBhvr>
                                      <p:tavLst>
                                        <p:tav tm="0">
                                          <p:val>
                                            <p:strVal val="#ppt_w*0.70"/>
                                          </p:val>
                                        </p:tav>
                                        <p:tav tm="100000">
                                          <p:val>
                                            <p:strVal val="#ppt_w"/>
                                          </p:val>
                                        </p:tav>
                                      </p:tavLst>
                                    </p:anim>
                                    <p:anim calcmode="lin" valueType="num">
                                      <p:cBhvr>
                                        <p:cTn id="124" dur="1000" fill="hold"/>
                                        <p:tgtEl>
                                          <p:spTgt spid="26"/>
                                        </p:tgtEl>
                                        <p:attrNameLst>
                                          <p:attrName>ppt_h</p:attrName>
                                        </p:attrNameLst>
                                      </p:cBhvr>
                                      <p:tavLst>
                                        <p:tav tm="0">
                                          <p:val>
                                            <p:strVal val="#ppt_h"/>
                                          </p:val>
                                        </p:tav>
                                        <p:tav tm="100000">
                                          <p:val>
                                            <p:strVal val="#ppt_h"/>
                                          </p:val>
                                        </p:tav>
                                      </p:tavLst>
                                    </p:anim>
                                    <p:animEffect transition="in" filter="fade">
                                      <p:cBhvr>
                                        <p:cTn id="125" dur="1000"/>
                                        <p:tgtEl>
                                          <p:spTgt spid="26"/>
                                        </p:tgtEl>
                                      </p:cBhvr>
                                    </p:animEffect>
                                  </p:childTnLst>
                                </p:cTn>
                              </p:par>
                            </p:childTnLst>
                          </p:cTn>
                        </p:par>
                      </p:childTnLst>
                    </p:cTn>
                  </p:par>
                  <p:par>
                    <p:cTn id="126" fill="hold">
                      <p:stCondLst>
                        <p:cond delay="indefinite"/>
                      </p:stCondLst>
                      <p:childTnLst>
                        <p:par>
                          <p:cTn id="127" fill="hold">
                            <p:stCondLst>
                              <p:cond delay="0"/>
                            </p:stCondLst>
                            <p:childTnLst>
                              <p:par>
                                <p:cTn id="128" presetID="24" presetClass="entr" presetSubtype="0" fill="hold" grpId="0" nodeType="clickEffect">
                                  <p:stCondLst>
                                    <p:cond delay="0"/>
                                  </p:stCondLst>
                                  <p:childTnLst>
                                    <p:set>
                                      <p:cBhvr>
                                        <p:cTn id="129" dur="1" fill="hold">
                                          <p:stCondLst>
                                            <p:cond delay="0"/>
                                          </p:stCondLst>
                                        </p:cTn>
                                        <p:tgtEl>
                                          <p:spTgt spid="28"/>
                                        </p:tgtEl>
                                        <p:attrNameLst>
                                          <p:attrName>style.visibility</p:attrName>
                                        </p:attrNameLst>
                                      </p:cBhvr>
                                      <p:to>
                                        <p:strVal val="visible"/>
                                      </p:to>
                                    </p:set>
                                    <p:anim to="" calcmode="lin" valueType="num">
                                      <p:cBhvr>
                                        <p:cTn id="130" dur="1" fill="hold"/>
                                        <p:tgtEl>
                                          <p:spTgt spid="28"/>
                                        </p:tgtEl>
                                        <p:attrNameLst>
                                          <p:attrName/>
                                        </p:attrNameLst>
                                      </p:cBhvr>
                                    </p:anim>
                                  </p:childTnLst>
                                </p:cTn>
                              </p:par>
                            </p:childTnLst>
                          </p:cTn>
                        </p:par>
                      </p:childTnLst>
                    </p:cTn>
                  </p:par>
                  <p:par>
                    <p:cTn id="131" fill="hold">
                      <p:stCondLst>
                        <p:cond delay="indefinite"/>
                      </p:stCondLst>
                      <p:childTnLst>
                        <p:par>
                          <p:cTn id="132" fill="hold">
                            <p:stCondLst>
                              <p:cond delay="0"/>
                            </p:stCondLst>
                            <p:childTnLst>
                              <p:par>
                                <p:cTn id="133" presetID="24" presetClass="entr" presetSubtype="0" fill="hold" grpId="0" nodeType="clickEffect">
                                  <p:stCondLst>
                                    <p:cond delay="0"/>
                                  </p:stCondLst>
                                  <p:childTnLst>
                                    <p:set>
                                      <p:cBhvr>
                                        <p:cTn id="134" dur="1" fill="hold">
                                          <p:stCondLst>
                                            <p:cond delay="0"/>
                                          </p:stCondLst>
                                        </p:cTn>
                                        <p:tgtEl>
                                          <p:spTgt spid="25"/>
                                        </p:tgtEl>
                                        <p:attrNameLst>
                                          <p:attrName>style.visibility</p:attrName>
                                        </p:attrNameLst>
                                      </p:cBhvr>
                                      <p:to>
                                        <p:strVal val="visible"/>
                                      </p:to>
                                    </p:set>
                                    <p:anim to="" calcmode="lin" valueType="num">
                                      <p:cBhvr>
                                        <p:cTn id="135" dur="1" fill="hold"/>
                                        <p:tgtEl>
                                          <p:spTgt spid="25"/>
                                        </p:tgtEl>
                                        <p:attrNameLst>
                                          <p:attrName/>
                                        </p:attrNameLst>
                                      </p:cBhvr>
                                    </p:anim>
                                  </p:childTnLst>
                                </p:cTn>
                              </p:par>
                            </p:childTnLst>
                          </p:cTn>
                        </p:par>
                      </p:childTnLst>
                    </p:cTn>
                  </p:par>
                  <p:par>
                    <p:cTn id="136" fill="hold">
                      <p:stCondLst>
                        <p:cond delay="indefinite"/>
                      </p:stCondLst>
                      <p:childTnLst>
                        <p:par>
                          <p:cTn id="137" fill="hold">
                            <p:stCondLst>
                              <p:cond delay="0"/>
                            </p:stCondLst>
                            <p:childTnLst>
                              <p:par>
                                <p:cTn id="138" presetID="55" presetClass="entr" presetSubtype="0" fill="hold" grpId="0" nodeType="clickEffect">
                                  <p:stCondLst>
                                    <p:cond delay="0"/>
                                  </p:stCondLst>
                                  <p:childTnLst>
                                    <p:set>
                                      <p:cBhvr>
                                        <p:cTn id="139" dur="1" fill="hold">
                                          <p:stCondLst>
                                            <p:cond delay="0"/>
                                          </p:stCondLst>
                                        </p:cTn>
                                        <p:tgtEl>
                                          <p:spTgt spid="29"/>
                                        </p:tgtEl>
                                        <p:attrNameLst>
                                          <p:attrName>style.visibility</p:attrName>
                                        </p:attrNameLst>
                                      </p:cBhvr>
                                      <p:to>
                                        <p:strVal val="visible"/>
                                      </p:to>
                                    </p:set>
                                    <p:anim calcmode="lin" valueType="num">
                                      <p:cBhvr>
                                        <p:cTn id="140" dur="1000" fill="hold"/>
                                        <p:tgtEl>
                                          <p:spTgt spid="29"/>
                                        </p:tgtEl>
                                        <p:attrNameLst>
                                          <p:attrName>ppt_w</p:attrName>
                                        </p:attrNameLst>
                                      </p:cBhvr>
                                      <p:tavLst>
                                        <p:tav tm="0">
                                          <p:val>
                                            <p:strVal val="#ppt_w*0.70"/>
                                          </p:val>
                                        </p:tav>
                                        <p:tav tm="100000">
                                          <p:val>
                                            <p:strVal val="#ppt_w"/>
                                          </p:val>
                                        </p:tav>
                                      </p:tavLst>
                                    </p:anim>
                                    <p:anim calcmode="lin" valueType="num">
                                      <p:cBhvr>
                                        <p:cTn id="141" dur="1000" fill="hold"/>
                                        <p:tgtEl>
                                          <p:spTgt spid="29"/>
                                        </p:tgtEl>
                                        <p:attrNameLst>
                                          <p:attrName>ppt_h</p:attrName>
                                        </p:attrNameLst>
                                      </p:cBhvr>
                                      <p:tavLst>
                                        <p:tav tm="0">
                                          <p:val>
                                            <p:strVal val="#ppt_h"/>
                                          </p:val>
                                        </p:tav>
                                        <p:tav tm="100000">
                                          <p:val>
                                            <p:strVal val="#ppt_h"/>
                                          </p:val>
                                        </p:tav>
                                      </p:tavLst>
                                    </p:anim>
                                    <p:animEffect transition="in" filter="fade">
                                      <p:cBhvr>
                                        <p:cTn id="142" dur="10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29" presetClass="entr" presetSubtype="0" fill="hold" grpId="0" nodeType="clickEffect">
                                  <p:stCondLst>
                                    <p:cond delay="0"/>
                                  </p:stCondLst>
                                  <p:childTnLst>
                                    <p:set>
                                      <p:cBhvr>
                                        <p:cTn id="146" dur="1" fill="hold">
                                          <p:stCondLst>
                                            <p:cond delay="0"/>
                                          </p:stCondLst>
                                        </p:cTn>
                                        <p:tgtEl>
                                          <p:spTgt spid="24"/>
                                        </p:tgtEl>
                                        <p:attrNameLst>
                                          <p:attrName>style.visibility</p:attrName>
                                        </p:attrNameLst>
                                      </p:cBhvr>
                                      <p:to>
                                        <p:strVal val="visible"/>
                                      </p:to>
                                    </p:set>
                                    <p:anim calcmode="lin" valueType="num">
                                      <p:cBhvr>
                                        <p:cTn id="147" dur="1000" fill="hold"/>
                                        <p:tgtEl>
                                          <p:spTgt spid="24"/>
                                        </p:tgtEl>
                                        <p:attrNameLst>
                                          <p:attrName>ppt_x</p:attrName>
                                        </p:attrNameLst>
                                      </p:cBhvr>
                                      <p:tavLst>
                                        <p:tav tm="0">
                                          <p:val>
                                            <p:strVal val="#ppt_x-.2"/>
                                          </p:val>
                                        </p:tav>
                                        <p:tav tm="100000">
                                          <p:val>
                                            <p:strVal val="#ppt_x"/>
                                          </p:val>
                                        </p:tav>
                                      </p:tavLst>
                                    </p:anim>
                                    <p:anim calcmode="lin" valueType="num">
                                      <p:cBhvr>
                                        <p:cTn id="14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72869"/>
            <a:ext cx="7848600" cy="646331"/>
          </a:xfrm>
          <a:prstGeom prst="rect">
            <a:avLst/>
          </a:prstGeom>
          <a:solidFill>
            <a:schemeClr val="accent5">
              <a:lumMod val="20000"/>
              <a:lumOff val="80000"/>
            </a:schemeClr>
          </a:solidFill>
        </p:spPr>
        <p:txBody>
          <a:bodyPr wrap="square" rtlCol="0">
            <a:spAutoFit/>
          </a:bodyPr>
          <a:lstStyle/>
          <a:p>
            <a:pPr algn="ctr" rtl="1"/>
            <a:r>
              <a:rPr lang="ar-SA" sz="3600" b="1" dirty="0" smtClean="0">
                <a:latin typeface="Simplified Arabic" pitchFamily="18" charset="-78"/>
                <a:cs typeface="Simplified Arabic" pitchFamily="18" charset="-78"/>
              </a:rPr>
              <a:t>استخرج المضارع من النص ثم حولها الى الماضى</a:t>
            </a:r>
            <a:endParaRPr lang="en-US" sz="3600" b="1" dirty="0">
              <a:latin typeface="Simplified Arabic" pitchFamily="18" charset="-78"/>
              <a:cs typeface="Simplified Arabic" pitchFamily="18" charset="-78"/>
            </a:endParaRPr>
          </a:p>
        </p:txBody>
      </p:sp>
      <p:graphicFrame>
        <p:nvGraphicFramePr>
          <p:cNvPr id="4" name="Table 3"/>
          <p:cNvGraphicFramePr>
            <a:graphicFrameLocks noGrp="1"/>
          </p:cNvGraphicFramePr>
          <p:nvPr/>
        </p:nvGraphicFramePr>
        <p:xfrm>
          <a:off x="2133600" y="1778000"/>
          <a:ext cx="5486400" cy="579120"/>
        </p:xfrm>
        <a:graphic>
          <a:graphicData uri="http://schemas.openxmlformats.org/drawingml/2006/table">
            <a:tbl>
              <a:tblPr firstRow="1" bandRow="1">
                <a:tableStyleId>{00A15C55-8517-42AA-B614-E9B94910E393}</a:tableStyleId>
              </a:tblPr>
              <a:tblGrid>
                <a:gridCol w="2743200"/>
                <a:gridCol w="2743200"/>
              </a:tblGrid>
              <a:tr h="50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rgbClr val="FF0000"/>
                          </a:solidFill>
                          <a:effectLst/>
                          <a:latin typeface="Simplified Arabic" pitchFamily="18" charset="-78"/>
                          <a:cs typeface="Simplified Arabic" pitchFamily="18" charset="-78"/>
                        </a:rPr>
                        <a:t>الماضى</a:t>
                      </a:r>
                      <a:endParaRPr lang="en-US" sz="3200" dirty="0" smtClean="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rgbClr val="FF0000"/>
                          </a:solidFill>
                          <a:effectLst/>
                          <a:latin typeface="Simplified Arabic" pitchFamily="18" charset="-78"/>
                          <a:cs typeface="Simplified Arabic" pitchFamily="18" charset="-78"/>
                        </a:rPr>
                        <a:t>المضارع</a:t>
                      </a:r>
                      <a:endParaRPr lang="en-US" sz="3200" dirty="0" smtClean="0">
                        <a:solidFill>
                          <a:srgbClr val="FF0000"/>
                        </a:solidFill>
                        <a:effectLst/>
                        <a:latin typeface="Simplified Arabic" pitchFamily="18" charset="-78"/>
                        <a:cs typeface="Simplified Arabic" pitchFamily="18" charset="-78"/>
                      </a:endParaRPr>
                    </a:p>
                  </a:txBody>
                  <a:tcPr>
                    <a:solidFill>
                      <a:schemeClr val="accent3">
                        <a:lumMod val="40000"/>
                        <a:lumOff val="60000"/>
                      </a:schemeClr>
                    </a:solidFill>
                  </a:tcPr>
                </a:tc>
              </a:tr>
            </a:tbl>
          </a:graphicData>
        </a:graphic>
      </p:graphicFrame>
      <p:sp>
        <p:nvSpPr>
          <p:cNvPr id="6" name="Rectangle 5"/>
          <p:cNvSpPr/>
          <p:nvPr/>
        </p:nvSpPr>
        <p:spPr>
          <a:xfrm>
            <a:off x="4876800" y="23622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لم تسمع</a:t>
            </a:r>
            <a:endParaRPr lang="en-US" sz="3200" dirty="0">
              <a:solidFill>
                <a:schemeClr val="tx1"/>
              </a:solidFill>
              <a:latin typeface="Simplified Arabic" pitchFamily="18" charset="-78"/>
              <a:cs typeface="Simplified Arabic" pitchFamily="18" charset="-78"/>
            </a:endParaRPr>
          </a:p>
        </p:txBody>
      </p:sp>
      <p:sp>
        <p:nvSpPr>
          <p:cNvPr id="11" name="Rectangle 10"/>
          <p:cNvSpPr/>
          <p:nvPr/>
        </p:nvSpPr>
        <p:spPr>
          <a:xfrm>
            <a:off x="4876800" y="28194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نشارك</a:t>
            </a:r>
            <a:endParaRPr lang="en-US" sz="3200" dirty="0">
              <a:solidFill>
                <a:schemeClr val="tx1"/>
              </a:solidFill>
              <a:latin typeface="Simplified Arabic" pitchFamily="18" charset="-78"/>
              <a:cs typeface="Simplified Arabic" pitchFamily="18" charset="-78"/>
            </a:endParaRPr>
          </a:p>
        </p:txBody>
      </p:sp>
      <p:sp>
        <p:nvSpPr>
          <p:cNvPr id="13" name="Rectangle 12"/>
          <p:cNvSpPr/>
          <p:nvPr/>
        </p:nvSpPr>
        <p:spPr>
          <a:xfrm>
            <a:off x="2133600" y="46482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كبرت</a:t>
            </a:r>
            <a:endParaRPr lang="en-US" sz="3200" dirty="0">
              <a:solidFill>
                <a:schemeClr val="tx1"/>
              </a:solidFill>
              <a:latin typeface="Simplified Arabic" pitchFamily="18" charset="-78"/>
              <a:cs typeface="Simplified Arabic" pitchFamily="18" charset="-78"/>
            </a:endParaRPr>
          </a:p>
        </p:txBody>
      </p:sp>
      <p:sp>
        <p:nvSpPr>
          <p:cNvPr id="14" name="Rectangle 13"/>
          <p:cNvSpPr/>
          <p:nvPr/>
        </p:nvSpPr>
        <p:spPr>
          <a:xfrm>
            <a:off x="2133600" y="41910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هللت</a:t>
            </a:r>
            <a:endParaRPr lang="en-US" sz="3200" dirty="0">
              <a:solidFill>
                <a:schemeClr val="tx1"/>
              </a:solidFill>
              <a:latin typeface="Simplified Arabic" pitchFamily="18" charset="-78"/>
              <a:cs typeface="Simplified Arabic" pitchFamily="18" charset="-78"/>
            </a:endParaRPr>
          </a:p>
        </p:txBody>
      </p:sp>
      <p:sp>
        <p:nvSpPr>
          <p:cNvPr id="15" name="Rectangle 14"/>
          <p:cNvSpPr/>
          <p:nvPr/>
        </p:nvSpPr>
        <p:spPr>
          <a:xfrm>
            <a:off x="2133600" y="37338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عدلت</a:t>
            </a:r>
            <a:endParaRPr lang="en-US" sz="3200" dirty="0">
              <a:solidFill>
                <a:schemeClr val="tx1"/>
              </a:solidFill>
              <a:latin typeface="Simplified Arabic" pitchFamily="18" charset="-78"/>
              <a:cs typeface="Simplified Arabic" pitchFamily="18" charset="-78"/>
            </a:endParaRPr>
          </a:p>
        </p:txBody>
      </p:sp>
      <p:sp>
        <p:nvSpPr>
          <p:cNvPr id="16" name="Rectangle 15"/>
          <p:cNvSpPr/>
          <p:nvPr/>
        </p:nvSpPr>
        <p:spPr>
          <a:xfrm>
            <a:off x="2133600" y="32766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اهدت</a:t>
            </a:r>
            <a:endParaRPr lang="en-US" sz="3200" dirty="0">
              <a:solidFill>
                <a:schemeClr val="tx1"/>
              </a:solidFill>
              <a:latin typeface="Simplified Arabic" pitchFamily="18" charset="-78"/>
              <a:cs typeface="Simplified Arabic" pitchFamily="18" charset="-78"/>
            </a:endParaRPr>
          </a:p>
        </p:txBody>
      </p:sp>
      <p:sp>
        <p:nvSpPr>
          <p:cNvPr id="17" name="Rectangle 16"/>
          <p:cNvSpPr/>
          <p:nvPr/>
        </p:nvSpPr>
        <p:spPr>
          <a:xfrm>
            <a:off x="2133600" y="2819400"/>
            <a:ext cx="2743200" cy="457200"/>
          </a:xfrm>
          <a:prstGeom prst="rect">
            <a:avLst/>
          </a:prstGeom>
          <a:solidFill>
            <a:schemeClr val="tx2">
              <a:lumMod val="10000"/>
              <a:lumOff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شاركنا</a:t>
            </a:r>
            <a:endParaRPr lang="en-US" sz="3200" dirty="0">
              <a:solidFill>
                <a:schemeClr val="tx1"/>
              </a:solidFill>
              <a:latin typeface="Simplified Arabic" pitchFamily="18" charset="-78"/>
              <a:cs typeface="Simplified Arabic" pitchFamily="18" charset="-78"/>
            </a:endParaRPr>
          </a:p>
        </p:txBody>
      </p:sp>
      <p:sp>
        <p:nvSpPr>
          <p:cNvPr id="18" name="Rectangle 17"/>
          <p:cNvSpPr/>
          <p:nvPr/>
        </p:nvSpPr>
        <p:spPr>
          <a:xfrm>
            <a:off x="2133600" y="2362200"/>
            <a:ext cx="2743200" cy="457200"/>
          </a:xfrm>
          <a:prstGeom prst="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ما سمعت</a:t>
            </a:r>
            <a:endParaRPr lang="en-US" sz="3200" dirty="0">
              <a:solidFill>
                <a:schemeClr val="tx1"/>
              </a:solidFill>
              <a:latin typeface="Simplified Arabic" pitchFamily="18" charset="-78"/>
              <a:cs typeface="Simplified Arabic" pitchFamily="18" charset="-78"/>
            </a:endParaRPr>
          </a:p>
        </p:txBody>
      </p:sp>
      <p:sp>
        <p:nvSpPr>
          <p:cNvPr id="19" name="Rectangle 18"/>
          <p:cNvSpPr/>
          <p:nvPr/>
        </p:nvSpPr>
        <p:spPr>
          <a:xfrm>
            <a:off x="4876800" y="3276600"/>
            <a:ext cx="2743200" cy="4572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تهتدى</a:t>
            </a:r>
            <a:endParaRPr lang="en-US" sz="3200" dirty="0">
              <a:solidFill>
                <a:schemeClr val="tx1"/>
              </a:solidFill>
              <a:latin typeface="Simplified Arabic" pitchFamily="18" charset="-78"/>
              <a:cs typeface="Simplified Arabic" pitchFamily="18" charset="-78"/>
            </a:endParaRPr>
          </a:p>
        </p:txBody>
      </p:sp>
      <p:sp>
        <p:nvSpPr>
          <p:cNvPr id="20" name="Rectangle 19"/>
          <p:cNvSpPr/>
          <p:nvPr/>
        </p:nvSpPr>
        <p:spPr>
          <a:xfrm>
            <a:off x="4876800" y="3733800"/>
            <a:ext cx="2743200" cy="45720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تعدل</a:t>
            </a:r>
            <a:endParaRPr lang="en-US" sz="3200" dirty="0">
              <a:solidFill>
                <a:schemeClr val="tx1"/>
              </a:solidFill>
              <a:latin typeface="Simplified Arabic" pitchFamily="18" charset="-78"/>
              <a:cs typeface="Simplified Arabic" pitchFamily="18" charset="-78"/>
            </a:endParaRPr>
          </a:p>
        </p:txBody>
      </p:sp>
      <p:sp>
        <p:nvSpPr>
          <p:cNvPr id="21" name="Rectangle 20"/>
          <p:cNvSpPr/>
          <p:nvPr/>
        </p:nvSpPr>
        <p:spPr>
          <a:xfrm>
            <a:off x="4876800" y="4191000"/>
            <a:ext cx="2743200" cy="457200"/>
          </a:xfrm>
          <a:prstGeom prst="rect">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smtClean="0">
                <a:solidFill>
                  <a:schemeClr val="tx1"/>
                </a:solidFill>
                <a:latin typeface="Simplified Arabic" pitchFamily="18" charset="-78"/>
                <a:cs typeface="Simplified Arabic" pitchFamily="18" charset="-78"/>
              </a:rPr>
              <a:t>تهلل</a:t>
            </a:r>
            <a:endParaRPr lang="en-US" sz="3200" dirty="0">
              <a:solidFill>
                <a:schemeClr val="tx1"/>
              </a:solidFill>
              <a:latin typeface="Simplified Arabic" pitchFamily="18" charset="-78"/>
              <a:cs typeface="Simplified Arabic" pitchFamily="18" charset="-78"/>
            </a:endParaRPr>
          </a:p>
        </p:txBody>
      </p:sp>
      <p:sp>
        <p:nvSpPr>
          <p:cNvPr id="22" name="Rectangle 21"/>
          <p:cNvSpPr/>
          <p:nvPr/>
        </p:nvSpPr>
        <p:spPr>
          <a:xfrm>
            <a:off x="4876800" y="4648200"/>
            <a:ext cx="2743200" cy="4572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Simplified Arabic" pitchFamily="18" charset="-78"/>
                <a:cs typeface="Simplified Arabic" pitchFamily="18" charset="-78"/>
              </a:rPr>
              <a:t>تكبر</a:t>
            </a:r>
            <a:endParaRPr lang="en-US" sz="32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0.70"/>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8" presetClass="entr" presetSubtype="0" accel="10000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strVal val="#ppt_w*2.5"/>
                                          </p:val>
                                        </p:tav>
                                        <p:tav tm="100000">
                                          <p:val>
                                            <p:strVal val="#ppt_w"/>
                                          </p:val>
                                        </p:tav>
                                      </p:tavLst>
                                    </p:anim>
                                    <p:anim calcmode="lin" valueType="num">
                                      <p:cBhvr>
                                        <p:cTn id="75" dur="500" fill="hold"/>
                                        <p:tgtEl>
                                          <p:spTgt spid="21"/>
                                        </p:tgtEl>
                                        <p:attrNameLst>
                                          <p:attrName>ppt_h</p:attrName>
                                        </p:attrNameLst>
                                      </p:cBhvr>
                                      <p:tavLst>
                                        <p:tav tm="0">
                                          <p:val>
                                            <p:strVal val="#ppt_h*0.01"/>
                                          </p:val>
                                        </p:tav>
                                        <p:tav tm="100000">
                                          <p:val>
                                            <p:strVal val="#ppt_h"/>
                                          </p:val>
                                        </p:tav>
                                      </p:tavLst>
                                    </p:anim>
                                    <p:anim calcmode="lin" valueType="num">
                                      <p:cBhvr>
                                        <p:cTn id="76" dur="500" fill="hold"/>
                                        <p:tgtEl>
                                          <p:spTgt spid="21"/>
                                        </p:tgtEl>
                                        <p:attrNameLst>
                                          <p:attrName>ppt_x</p:attrName>
                                        </p:attrNameLst>
                                      </p:cBhvr>
                                      <p:tavLst>
                                        <p:tav tm="0">
                                          <p:val>
                                            <p:strVal val="#ppt_x"/>
                                          </p:val>
                                        </p:tav>
                                        <p:tav tm="100000">
                                          <p:val>
                                            <p:strVal val="#ppt_x"/>
                                          </p:val>
                                        </p:tav>
                                      </p:tavLst>
                                    </p:anim>
                                    <p:anim calcmode="lin" valueType="num">
                                      <p:cBhvr>
                                        <p:cTn id="77" dur="500" fill="hold"/>
                                        <p:tgtEl>
                                          <p:spTgt spid="21"/>
                                        </p:tgtEl>
                                        <p:attrNameLst>
                                          <p:attrName>ppt_y</p:attrName>
                                        </p:attrNameLst>
                                      </p:cBhvr>
                                      <p:tavLst>
                                        <p:tav tm="0">
                                          <p:val>
                                            <p:strVal val="#ppt_h+1"/>
                                          </p:val>
                                        </p:tav>
                                        <p:tav tm="100000">
                                          <p:val>
                                            <p:strVal val="#ppt_y"/>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8" presetClass="entr" presetSubtype="0" accel="10000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strVal val="#ppt_w*2.5"/>
                                          </p:val>
                                        </p:tav>
                                        <p:tav tm="100000">
                                          <p:val>
                                            <p:strVal val="#ppt_w"/>
                                          </p:val>
                                        </p:tav>
                                      </p:tavLst>
                                    </p:anim>
                                    <p:anim calcmode="lin" valueType="num">
                                      <p:cBhvr>
                                        <p:cTn id="84" dur="500" fill="hold"/>
                                        <p:tgtEl>
                                          <p:spTgt spid="14"/>
                                        </p:tgtEl>
                                        <p:attrNameLst>
                                          <p:attrName>ppt_h</p:attrName>
                                        </p:attrNameLst>
                                      </p:cBhvr>
                                      <p:tavLst>
                                        <p:tav tm="0">
                                          <p:val>
                                            <p:strVal val="#ppt_h*0.01"/>
                                          </p:val>
                                        </p:tav>
                                        <p:tav tm="100000">
                                          <p:val>
                                            <p:strVal val="#ppt_h"/>
                                          </p:val>
                                        </p:tav>
                                      </p:tavLst>
                                    </p:anim>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h+1"/>
                                          </p:val>
                                        </p:tav>
                                        <p:tav tm="100000">
                                          <p:val>
                                            <p:strVal val="#ppt_y"/>
                                          </p:val>
                                        </p:tav>
                                      </p:tavLst>
                                    </p:anim>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 to="" calcmode="lin" valueType="num">
                                      <p:cBhvr>
                                        <p:cTn id="92" dur="1" fill="hold"/>
                                        <p:tgtEl>
                                          <p:spTgt spid="22"/>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to="" calcmode="lin" valueType="num">
                                      <p:cBhvr>
                                        <p:cTn id="97"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381000"/>
            <a:ext cx="5334000" cy="110799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SA" sz="6600" dirty="0" smtClean="0">
                <a:solidFill>
                  <a:srgbClr val="FF0000"/>
                </a:solidFill>
                <a:latin typeface="Simplified Arabic" pitchFamily="18" charset="-78"/>
                <a:cs typeface="Simplified Arabic" pitchFamily="18" charset="-78"/>
              </a:rPr>
              <a:t>التقييم</a:t>
            </a:r>
            <a:endParaRPr lang="en-US" sz="6600" dirty="0">
              <a:solidFill>
                <a:srgbClr val="FF0000"/>
              </a:solidFill>
              <a:latin typeface="Simplified Arabic" pitchFamily="18" charset="-78"/>
              <a:cs typeface="Simplified Arabic" pitchFamily="18" charset="-78"/>
            </a:endParaRPr>
          </a:p>
        </p:txBody>
      </p:sp>
      <p:sp>
        <p:nvSpPr>
          <p:cNvPr id="4" name="TextBox 3"/>
          <p:cNvSpPr txBox="1"/>
          <p:nvPr/>
        </p:nvSpPr>
        <p:spPr>
          <a:xfrm>
            <a:off x="0" y="1676400"/>
            <a:ext cx="8839200" cy="707886"/>
          </a:xfrm>
          <a:prstGeom prst="rect">
            <a:avLst/>
          </a:prstGeom>
          <a:noFill/>
        </p:spPr>
        <p:txBody>
          <a:bodyPr wrap="square" rtlCol="0">
            <a:spAutoFit/>
          </a:bodyPr>
          <a:lstStyle/>
          <a:p>
            <a:pPr algn="r"/>
            <a:r>
              <a:rPr lang="ar-SA" sz="4000" b="1" dirty="0" smtClean="0">
                <a:latin typeface="Simplified Arabic" pitchFamily="18" charset="-78"/>
                <a:cs typeface="Simplified Arabic" pitchFamily="18" charset="-78"/>
              </a:rPr>
              <a:t>اختر الجواب الصحيح ثم اجعله فى الفراغ...</a:t>
            </a:r>
          </a:p>
        </p:txBody>
      </p:sp>
      <p:sp>
        <p:nvSpPr>
          <p:cNvPr id="6" name="TextBox 5"/>
          <p:cNvSpPr txBox="1"/>
          <p:nvPr/>
        </p:nvSpPr>
        <p:spPr>
          <a:xfrm>
            <a:off x="304800" y="2514600"/>
            <a:ext cx="8458200" cy="584775"/>
          </a:xfrm>
          <a:prstGeom prst="rect">
            <a:avLst/>
          </a:prstGeom>
          <a:noFill/>
        </p:spPr>
        <p:txBody>
          <a:bodyPr wrap="square" rtlCol="0">
            <a:spAutoFit/>
          </a:bodyPr>
          <a:lstStyle/>
          <a:p>
            <a:pPr marL="742950" indent="-742950" algn="r" rtl="1"/>
            <a:r>
              <a:rPr lang="ar-SA" sz="3200" b="1" dirty="0" smtClean="0">
                <a:latin typeface="Simplified Arabic" pitchFamily="18" charset="-78"/>
                <a:cs typeface="Simplified Arabic" pitchFamily="18" charset="-78"/>
              </a:rPr>
              <a:t>أتت اسماء النبى صلى الله عليه وسلم وافدة .............</a:t>
            </a:r>
            <a:endParaRPr lang="en-US" sz="3200" b="1" dirty="0">
              <a:latin typeface="Simplified Arabic" pitchFamily="18" charset="-78"/>
              <a:cs typeface="Simplified Arabic" pitchFamily="18" charset="-78"/>
            </a:endParaRPr>
          </a:p>
        </p:txBody>
      </p:sp>
      <p:sp>
        <p:nvSpPr>
          <p:cNvPr id="7" name="TextBox 6"/>
          <p:cNvSpPr txBox="1"/>
          <p:nvPr/>
        </p:nvSpPr>
        <p:spPr>
          <a:xfrm>
            <a:off x="609600" y="4001869"/>
            <a:ext cx="8153400" cy="584775"/>
          </a:xfrm>
          <a:prstGeom prst="rect">
            <a:avLst/>
          </a:prstGeom>
          <a:noFill/>
        </p:spPr>
        <p:txBody>
          <a:bodyPr wrap="square" rtlCol="0">
            <a:spAutoFit/>
          </a:bodyPr>
          <a:lstStyle/>
          <a:p>
            <a:pPr marL="742950" indent="-742950" algn="r" rtl="1"/>
            <a:r>
              <a:rPr lang="ar-SA" sz="3200" b="1" dirty="0" smtClean="0">
                <a:latin typeface="Simplified Arabic" pitchFamily="18" charset="-78"/>
                <a:cs typeface="Simplified Arabic" pitchFamily="18" charset="-78"/>
              </a:rPr>
              <a:t>ان الرجل منكم إذا .......... حاجا أو معتمرا أو مرابطا.</a:t>
            </a:r>
            <a:endParaRPr lang="en-US" sz="3200" b="1" dirty="0">
              <a:latin typeface="Simplified Arabic" pitchFamily="18" charset="-78"/>
              <a:cs typeface="Simplified Arabic" pitchFamily="18" charset="-78"/>
            </a:endParaRPr>
          </a:p>
        </p:txBody>
      </p:sp>
      <p:sp>
        <p:nvSpPr>
          <p:cNvPr id="8" name="TextBox 7"/>
          <p:cNvSpPr txBox="1"/>
          <p:nvPr/>
        </p:nvSpPr>
        <p:spPr>
          <a:xfrm>
            <a:off x="381000" y="4763869"/>
            <a:ext cx="8458200" cy="646331"/>
          </a:xfrm>
          <a:prstGeom prst="rect">
            <a:avLst/>
          </a:prstGeom>
          <a:noFill/>
        </p:spPr>
        <p:txBody>
          <a:bodyPr wrap="square" rtlCol="0">
            <a:spAutoFit/>
          </a:bodyPr>
          <a:lstStyle/>
          <a:p>
            <a:pPr marL="742950" indent="-742950" algn="r" rtl="1"/>
            <a:r>
              <a:rPr lang="ar-SA" sz="3600" b="1" dirty="0" smtClean="0">
                <a:latin typeface="Simplified Arabic" pitchFamily="18" charset="-78"/>
                <a:cs typeface="Simplified Arabic" pitchFamily="18" charset="-78"/>
              </a:rPr>
              <a:t>إنصرفى أيتها المرأة و ...........من خلفك من النساء</a:t>
            </a:r>
            <a:endParaRPr lang="en-US" sz="3600" b="1" dirty="0">
              <a:latin typeface="Simplified Arabic" pitchFamily="18" charset="-78"/>
              <a:cs typeface="Simplified Arabic" pitchFamily="18" charset="-78"/>
            </a:endParaRPr>
          </a:p>
        </p:txBody>
      </p:sp>
      <p:sp>
        <p:nvSpPr>
          <p:cNvPr id="9" name="Rounded Rectangle 8"/>
          <p:cNvSpPr/>
          <p:nvPr/>
        </p:nvSpPr>
        <p:spPr>
          <a:xfrm>
            <a:off x="4648200" y="3124200"/>
            <a:ext cx="1371600" cy="45720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الحق</a:t>
            </a:r>
            <a:endParaRPr lang="en-US" sz="3200" b="1" dirty="0">
              <a:solidFill>
                <a:srgbClr val="FF0000"/>
              </a:solidFill>
              <a:latin typeface="Simplified Arabic" pitchFamily="18" charset="-78"/>
              <a:cs typeface="Simplified Arabic" pitchFamily="18" charset="-78"/>
            </a:endParaRPr>
          </a:p>
        </p:txBody>
      </p:sp>
      <p:sp>
        <p:nvSpPr>
          <p:cNvPr id="10" name="TextBox 9"/>
          <p:cNvSpPr txBox="1"/>
          <p:nvPr/>
        </p:nvSpPr>
        <p:spPr>
          <a:xfrm>
            <a:off x="609600" y="3276600"/>
            <a:ext cx="8153400" cy="646331"/>
          </a:xfrm>
          <a:prstGeom prst="rect">
            <a:avLst/>
          </a:prstGeom>
          <a:noFill/>
        </p:spPr>
        <p:txBody>
          <a:bodyPr wrap="square" rtlCol="0">
            <a:spAutoFit/>
          </a:bodyPr>
          <a:lstStyle/>
          <a:p>
            <a:pPr marL="742950" indent="-742950" algn="r" rtl="1"/>
            <a:r>
              <a:rPr lang="ar-SA" sz="3600" b="1" dirty="0" smtClean="0">
                <a:latin typeface="Simplified Arabic" pitchFamily="18" charset="-78"/>
                <a:cs typeface="Simplified Arabic" pitchFamily="18" charset="-78"/>
              </a:rPr>
              <a:t>بعث الله رسوله بـ ........... الى الرجال والنساء.</a:t>
            </a:r>
            <a:endParaRPr lang="en-US" sz="3600" b="1" dirty="0">
              <a:latin typeface="Simplified Arabic" pitchFamily="18" charset="-78"/>
              <a:cs typeface="Simplified Arabic" pitchFamily="18" charset="-78"/>
            </a:endParaRPr>
          </a:p>
        </p:txBody>
      </p:sp>
      <p:sp>
        <p:nvSpPr>
          <p:cNvPr id="11" name="Rounded Rectangle 10"/>
          <p:cNvSpPr/>
          <p:nvPr/>
        </p:nvSpPr>
        <p:spPr>
          <a:xfrm>
            <a:off x="4038600" y="4648200"/>
            <a:ext cx="1295400" cy="4572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أعلمى</a:t>
            </a:r>
            <a:endParaRPr lang="en-US" sz="3200" b="1" dirty="0">
              <a:solidFill>
                <a:srgbClr val="FF0000"/>
              </a:solidFill>
              <a:latin typeface="Simplified Arabic" pitchFamily="18" charset="-78"/>
              <a:cs typeface="Simplified Arabic" pitchFamily="18" charset="-78"/>
            </a:endParaRPr>
          </a:p>
        </p:txBody>
      </p:sp>
      <p:sp>
        <p:nvSpPr>
          <p:cNvPr id="12" name="Rounded Rectangle 11"/>
          <p:cNvSpPr/>
          <p:nvPr/>
        </p:nvSpPr>
        <p:spPr>
          <a:xfrm>
            <a:off x="5105400" y="3886200"/>
            <a:ext cx="990600" cy="4572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خرج</a:t>
            </a:r>
            <a:endParaRPr lang="en-US" sz="3200" b="1" dirty="0">
              <a:solidFill>
                <a:srgbClr val="FF0000"/>
              </a:solidFill>
              <a:latin typeface="Simplified Arabic" pitchFamily="18" charset="-78"/>
              <a:cs typeface="Simplified Arabic" pitchFamily="18" charset="-78"/>
            </a:endParaRPr>
          </a:p>
        </p:txBody>
      </p:sp>
      <p:sp>
        <p:nvSpPr>
          <p:cNvPr id="13" name="Rounded Rectangle 12"/>
          <p:cNvSpPr/>
          <p:nvPr/>
        </p:nvSpPr>
        <p:spPr>
          <a:xfrm>
            <a:off x="1447800" y="2362200"/>
            <a:ext cx="1295400" cy="4572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النساء</a:t>
            </a:r>
            <a:endParaRPr lang="en-US" sz="3200" b="1" dirty="0">
              <a:solidFill>
                <a:srgbClr val="FF0000"/>
              </a:solidFill>
              <a:latin typeface="Simplified Arabic" pitchFamily="18" charset="-78"/>
              <a:cs typeface="Simplified Arabic" pitchFamily="18" charset="-78"/>
            </a:endParaRPr>
          </a:p>
        </p:txBody>
      </p:sp>
      <p:sp>
        <p:nvSpPr>
          <p:cNvPr id="14" name="TextBox 13"/>
          <p:cNvSpPr txBox="1"/>
          <p:nvPr/>
        </p:nvSpPr>
        <p:spPr>
          <a:xfrm>
            <a:off x="304800" y="5602069"/>
            <a:ext cx="8458200" cy="646331"/>
          </a:xfrm>
          <a:prstGeom prst="rect">
            <a:avLst/>
          </a:prstGeom>
          <a:noFill/>
        </p:spPr>
        <p:txBody>
          <a:bodyPr wrap="square" rtlCol="0">
            <a:spAutoFit/>
          </a:bodyPr>
          <a:lstStyle/>
          <a:p>
            <a:pPr marL="742950" indent="-742950" algn="r" rtl="1"/>
            <a:r>
              <a:rPr lang="ar-SA" sz="3600" b="1" dirty="0" smtClean="0">
                <a:latin typeface="Simplified Arabic" pitchFamily="18" charset="-78"/>
                <a:cs typeface="Simplified Arabic" pitchFamily="18" charset="-78"/>
              </a:rPr>
              <a:t>أدبرت اسماء من عند رسول الله </a:t>
            </a:r>
            <a:r>
              <a:rPr lang="ar-SA" sz="2000" b="1" dirty="0" smtClean="0">
                <a:latin typeface="Simplified Arabic" pitchFamily="18" charset="-78"/>
                <a:cs typeface="Simplified Arabic" pitchFamily="18" charset="-78"/>
              </a:rPr>
              <a:t>صلى الله عليه وسلم</a:t>
            </a:r>
            <a:r>
              <a:rPr lang="ar-SA" sz="3600" b="1" dirty="0" smtClean="0">
                <a:latin typeface="Simplified Arabic" pitchFamily="18" charset="-78"/>
                <a:cs typeface="Simplified Arabic" pitchFamily="18" charset="-78"/>
              </a:rPr>
              <a:t>............</a:t>
            </a:r>
            <a:endParaRPr lang="en-US" sz="3600" b="1" dirty="0">
              <a:latin typeface="Simplified Arabic" pitchFamily="18" charset="-78"/>
              <a:cs typeface="Simplified Arabic" pitchFamily="18" charset="-78"/>
            </a:endParaRPr>
          </a:p>
        </p:txBody>
      </p:sp>
      <p:sp>
        <p:nvSpPr>
          <p:cNvPr id="15" name="Rounded Rectangle 14"/>
          <p:cNvSpPr/>
          <p:nvPr/>
        </p:nvSpPr>
        <p:spPr>
          <a:xfrm>
            <a:off x="609600" y="5486400"/>
            <a:ext cx="1371600" cy="4572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FF0000"/>
                </a:solidFill>
                <a:latin typeface="Simplified Arabic" pitchFamily="18" charset="-78"/>
                <a:cs typeface="Simplified Arabic" pitchFamily="18" charset="-78"/>
              </a:rPr>
              <a:t>مستبشرة</a:t>
            </a:r>
            <a:endParaRPr lang="en-US" sz="3200" b="1" dirty="0">
              <a:solidFill>
                <a:srgbClr val="FF00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lide(fromBottom)">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slide(fromBottom)">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slide(fromBottom)">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animBg="1"/>
      <p:bldP spid="10" grpId="0"/>
      <p:bldP spid="11" grpId="0" animBg="1"/>
      <p:bldP spid="12" grpId="0" animBg="1"/>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5867400" cy="1225868"/>
          </a:xfrm>
          <a:prstGeom prst="flowChartAlternateProcess">
            <a:avLst/>
          </a:prstGeom>
          <a:solidFill>
            <a:schemeClr val="tx2">
              <a:lumMod val="10000"/>
              <a:lumOff val="90000"/>
            </a:schemeClr>
          </a:solidFill>
          <a:ln>
            <a:solidFill>
              <a:srgbClr val="002060"/>
            </a:solidFill>
          </a:ln>
        </p:spPr>
        <p:txBody>
          <a:bodyPr wrap="square" rtlCol="0">
            <a:spAutoFit/>
          </a:bodyPr>
          <a:lstStyle/>
          <a:p>
            <a:pPr algn="ctr"/>
            <a:r>
              <a:rPr lang="ar-SA" sz="6600" dirty="0" smtClean="0">
                <a:ln>
                  <a:solidFill>
                    <a:srgbClr val="00B050"/>
                  </a:solidFill>
                </a:ln>
                <a:latin typeface="Simplified Arabic" pitchFamily="18" charset="-78"/>
                <a:cs typeface="Simplified Arabic" pitchFamily="18" charset="-78"/>
              </a:rPr>
              <a:t>الواجب المنزلى</a:t>
            </a:r>
            <a:endParaRPr lang="en-US" sz="6600" dirty="0">
              <a:ln>
                <a:solidFill>
                  <a:srgbClr val="00B050"/>
                </a:solidFill>
              </a:ln>
              <a:latin typeface="Simplified Arabic" pitchFamily="18" charset="-78"/>
              <a:cs typeface="Simplified Arabic" pitchFamily="18" charset="-78"/>
            </a:endParaRPr>
          </a:p>
        </p:txBody>
      </p:sp>
      <p:sp>
        <p:nvSpPr>
          <p:cNvPr id="4" name="TextBox 3"/>
          <p:cNvSpPr txBox="1"/>
          <p:nvPr/>
        </p:nvSpPr>
        <p:spPr>
          <a:xfrm>
            <a:off x="381000" y="4419600"/>
            <a:ext cx="8382000" cy="1323439"/>
          </a:xfrm>
          <a:prstGeom prst="rect">
            <a:avLst/>
          </a:prstGeom>
          <a:noFill/>
        </p:spPr>
        <p:txBody>
          <a:bodyPr wrap="square" rtlCol="0">
            <a:spAutoFit/>
          </a:bodyPr>
          <a:lstStyle/>
          <a:p>
            <a:pPr algn="r" rtl="1">
              <a:buFont typeface="Wingdings" pitchFamily="2" charset="2"/>
              <a:buChar char="q"/>
            </a:pPr>
            <a:r>
              <a:rPr lang="ar-SA" sz="4000" b="1" dirty="0" smtClean="0">
                <a:latin typeface="Simplified Arabic" pitchFamily="18" charset="-78"/>
                <a:cs typeface="Simplified Arabic" pitchFamily="18" charset="-78"/>
              </a:rPr>
              <a:t> بين الأعمال التى خصص بها الرجال على النساء والتى تقوم بها المرأة فى المجتمع والحياة.</a:t>
            </a:r>
            <a:endParaRPr lang="en-US" sz="4000" b="1" dirty="0">
              <a:latin typeface="Simplified Arabic" pitchFamily="18" charset="-78"/>
              <a:cs typeface="Simplified Arabic" pitchFamily="18" charset="-78"/>
            </a:endParaRPr>
          </a:p>
        </p:txBody>
      </p:sp>
      <p:pic>
        <p:nvPicPr>
          <p:cNvPr id="7" name="Picture 6" descr="ag.jpg"/>
          <p:cNvPicPr>
            <a:picLocks noChangeAspect="1"/>
          </p:cNvPicPr>
          <p:nvPr/>
        </p:nvPicPr>
        <p:blipFill>
          <a:blip r:embed="rId2"/>
          <a:stretch>
            <a:fillRect/>
          </a:stretch>
        </p:blipFill>
        <p:spPr>
          <a:xfrm>
            <a:off x="1371600" y="1716706"/>
            <a:ext cx="6096000" cy="26362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7" y="838200"/>
            <a:ext cx="6791325" cy="5334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572913"/>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8800" b="1" cap="none" spc="0" dirty="0" smtClean="0">
                <a:ln w="50800"/>
                <a:solidFill>
                  <a:schemeClr val="bg1">
                    <a:shade val="50000"/>
                  </a:schemeClr>
                </a:solidFill>
              </a:rPr>
              <a:t>عزيزي الطالب</a:t>
            </a:r>
            <a:r>
              <a:rPr lang="ar-SA" b="1" cap="none" spc="0" dirty="0" smtClean="0">
                <a:ln w="50800"/>
                <a:solidFill>
                  <a:schemeClr val="bg1">
                    <a:shade val="50000"/>
                  </a:schemeClr>
                </a:solidFill>
              </a:rPr>
              <a:t>. </a:t>
            </a:r>
            <a:endParaRPr lang="en-US" b="1" cap="none" spc="0" dirty="0">
              <a:ln w="50800"/>
              <a:solidFill>
                <a:schemeClr val="bg1">
                  <a:shade val="50000"/>
                </a:schemeClr>
              </a:solidFill>
            </a:endParaRPr>
          </a:p>
        </p:txBody>
      </p:sp>
      <p:sp>
        <p:nvSpPr>
          <p:cNvPr id="3" name="Subtitle 2"/>
          <p:cNvSpPr>
            <a:spLocks noGrp="1"/>
          </p:cNvSpPr>
          <p:nvPr>
            <p:ph type="subTitle" idx="1"/>
          </p:nvPr>
        </p:nvSpPr>
        <p:spPr>
          <a:solidFill>
            <a:srgbClr val="002060"/>
          </a:solidFill>
          <a:scene3d>
            <a:camera prst="orthographicFront"/>
            <a:lightRig rig="flat" dir="tl">
              <a:rot lat="0" lon="0" rev="6600000"/>
            </a:lightRig>
          </a:scene3d>
          <a:sp3d>
            <a:bevelT/>
          </a:sp3d>
        </p:spPr>
        <p:txBody>
          <a:bodyPr>
            <a:noAutofit/>
            <a:sp3d extrusionH="25400" contourW="8890">
              <a:bevelT w="38100" h="31750"/>
              <a:contourClr>
                <a:schemeClr val="accent2">
                  <a:shade val="75000"/>
                </a:schemeClr>
              </a:contourClr>
            </a:sp3d>
          </a:bodyPr>
          <a:lstStyle/>
          <a:p>
            <a:pPr algn="ctr"/>
            <a:r>
              <a:rPr lang="ar-SA" sz="4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مرحباً بك </a:t>
            </a:r>
          </a:p>
          <a:p>
            <a:pPr algn="ctr"/>
            <a:r>
              <a:rPr lang="ar-SA" sz="44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فى الفصل عبر الإنترنت -2020  </a:t>
            </a:r>
            <a:endParaRPr lang="en-US" sz="44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66495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2362200"/>
            <a:ext cx="4953000" cy="33855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SA" sz="5400" b="1" dirty="0" smtClean="0">
                <a:solidFill>
                  <a:srgbClr val="FFC000"/>
                </a:solidFill>
                <a:effectLst>
                  <a:outerShdw blurRad="38100" dist="38100" dir="2700000" algn="tl">
                    <a:srgbClr val="000000">
                      <a:alpha val="43137"/>
                    </a:srgbClr>
                  </a:outerShdw>
                </a:effectLst>
                <a:latin typeface="Simplified Arabic" pitchFamily="18" charset="-78"/>
                <a:cs typeface="Simplified Arabic" pitchFamily="18" charset="-78"/>
              </a:rPr>
              <a:t>محمد الياس حسين</a:t>
            </a:r>
            <a:endParaRPr lang="ar-SA" sz="6600" b="1" dirty="0" smtClean="0">
              <a:solidFill>
                <a:srgbClr val="FFC000"/>
              </a:solidFill>
              <a:effectLst>
                <a:outerShdw blurRad="38100" dist="38100" dir="2700000" algn="tl">
                  <a:srgbClr val="000000">
                    <a:alpha val="43137"/>
                  </a:srgbClr>
                </a:outerShdw>
              </a:effectLst>
              <a:latin typeface="Simplified Arabic" pitchFamily="18" charset="-78"/>
              <a:cs typeface="Simplified Arabic" pitchFamily="18" charset="-78"/>
            </a:endParaRPr>
          </a:p>
          <a:p>
            <a:pPr algn="ctr"/>
            <a:r>
              <a:rPr lang="ar-SA" sz="3600" b="1" dirty="0" smtClean="0">
                <a:solidFill>
                  <a:srgbClr val="FFC000"/>
                </a:solidFill>
                <a:effectLst>
                  <a:outerShdw blurRad="38100" dist="38100" dir="2700000" algn="tl">
                    <a:srgbClr val="000000">
                      <a:alpha val="43137"/>
                    </a:srgbClr>
                  </a:outerShdw>
                </a:effectLst>
                <a:latin typeface="Simplified Arabic" pitchFamily="18" charset="-78"/>
                <a:cs typeface="Simplified Arabic" pitchFamily="18" charset="-78"/>
              </a:rPr>
              <a:t>المحاضر اللغة العربية</a:t>
            </a:r>
          </a:p>
          <a:p>
            <a:pPr algn="ctr"/>
            <a:r>
              <a:rPr lang="ar-SA" sz="3600" b="1" dirty="0" smtClean="0">
                <a:solidFill>
                  <a:srgbClr val="FFC000"/>
                </a:solidFill>
                <a:effectLst>
                  <a:outerShdw blurRad="38100" dist="38100" dir="2700000" algn="tl">
                    <a:srgbClr val="000000">
                      <a:alpha val="43137"/>
                    </a:srgbClr>
                  </a:outerShdw>
                </a:effectLst>
                <a:latin typeface="Simplified Arabic" pitchFamily="18" charset="-78"/>
                <a:cs typeface="Simplified Arabic" pitchFamily="18" charset="-78"/>
              </a:rPr>
              <a:t>المدرسة الحسينية قاسم العلوم العالم بلشكر بور</a:t>
            </a:r>
          </a:p>
          <a:p>
            <a:pPr algn="ctr"/>
            <a:r>
              <a:rPr lang="ar-SA" sz="3200" b="1" dirty="0" smtClean="0">
                <a:solidFill>
                  <a:srgbClr val="00B0F0"/>
                </a:solidFill>
                <a:effectLst>
                  <a:outerShdw blurRad="38100" dist="38100" dir="2700000" algn="tl">
                    <a:srgbClr val="000000">
                      <a:alpha val="43137"/>
                    </a:srgbClr>
                  </a:outerShdw>
                </a:effectLst>
                <a:latin typeface="Simplified Arabic" pitchFamily="18" charset="-78"/>
                <a:cs typeface="Simplified Arabic" pitchFamily="18" charset="-78"/>
              </a:rPr>
              <a:t>رقم الجوال : 01751408030</a:t>
            </a:r>
          </a:p>
          <a:p>
            <a:pPr algn="ctr" rtl="1"/>
            <a:r>
              <a:rPr lang="ar-SA" sz="2000" b="1" dirty="0" smtClean="0">
                <a:solidFill>
                  <a:srgbClr val="FFC000"/>
                </a:solidFill>
                <a:effectLst>
                  <a:outerShdw blurRad="38100" dist="38100" dir="2700000" algn="tl">
                    <a:srgbClr val="000000">
                      <a:alpha val="43137"/>
                    </a:srgbClr>
                  </a:outerShdw>
                </a:effectLst>
                <a:latin typeface="Simplified Arabic" pitchFamily="18" charset="-78"/>
                <a:cs typeface="Simplified Arabic" pitchFamily="18" charset="-78"/>
              </a:rPr>
              <a:t>البريد الالكترونى : </a:t>
            </a:r>
            <a:r>
              <a:rPr lang="en-US"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mdelias997997@gmail.com</a:t>
            </a:r>
            <a:endParaRPr lang="ar-SA" sz="2800" dirty="0" smtClean="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898" y="2609778"/>
            <a:ext cx="2436702" cy="31052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lowchart: Document 4"/>
          <p:cNvSpPr/>
          <p:nvPr/>
        </p:nvSpPr>
        <p:spPr>
          <a:xfrm>
            <a:off x="2286000" y="762000"/>
            <a:ext cx="5105400" cy="1447800"/>
          </a:xfrm>
          <a:prstGeom prst="flowChartDocumen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SA" sz="7200" dirty="0">
                <a:latin typeface="Simplified Arabic" pitchFamily="18" charset="-78"/>
                <a:cs typeface="Simplified Arabic" pitchFamily="18" charset="-78"/>
              </a:rPr>
              <a:t>تعارف المدرس</a:t>
            </a:r>
            <a:endParaRPr lang="en-US" sz="7200"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3657600" cy="1021556"/>
          </a:xfrm>
          <a:prstGeom prst="flowChartAlternateProcess">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S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implified Arabic" pitchFamily="18" charset="-78"/>
                <a:cs typeface="Simplified Arabic" pitchFamily="18" charset="-78"/>
              </a:rPr>
              <a:t>عنوان الدرس :</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p:txBody>
      </p:sp>
      <p:sp>
        <p:nvSpPr>
          <p:cNvPr id="5" name="TextBox 4"/>
          <p:cNvSpPr txBox="1"/>
          <p:nvPr/>
        </p:nvSpPr>
        <p:spPr>
          <a:xfrm>
            <a:off x="838200" y="1676400"/>
            <a:ext cx="7543800" cy="4699159"/>
          </a:xfrm>
          <a:prstGeom prst="flowChartAlternateProcess">
            <a:avLst/>
          </a:prstGeom>
          <a:blipFill>
            <a:blip r:embed="rId3"/>
            <a:tile tx="0" ty="0" sx="100000" sy="100000" flip="none" algn="tl"/>
          </a:blipFill>
        </p:spPr>
        <p:txBody>
          <a:bodyPr wrap="square" rtlCol="0">
            <a:spAutoFit/>
          </a:bodyPr>
          <a:lstStyle/>
          <a:p>
            <a:pPr algn="ctr" rtl="1"/>
            <a:r>
              <a:rPr lang="ar-SA" sz="5400" dirty="0" smtClean="0">
                <a:effectLst>
                  <a:outerShdw blurRad="38100" dist="38100" dir="2700000" algn="tl">
                    <a:srgbClr val="000000">
                      <a:alpha val="43137"/>
                    </a:srgbClr>
                  </a:outerShdw>
                </a:effectLst>
                <a:latin typeface="Simplified Arabic" pitchFamily="18" charset="-78"/>
                <a:cs typeface="Simplified Arabic" pitchFamily="18" charset="-78"/>
              </a:rPr>
              <a:t>الصف العالم</a:t>
            </a:r>
          </a:p>
          <a:p>
            <a:pPr algn="ctr" rtl="1"/>
            <a:r>
              <a:rPr lang="ar-SA" sz="5400" dirty="0" smtClean="0">
                <a:effectLst>
                  <a:outerShdw blurRad="38100" dist="38100" dir="2700000" algn="tl">
                    <a:srgbClr val="000000">
                      <a:alpha val="43137"/>
                    </a:srgbClr>
                  </a:outerShdw>
                </a:effectLst>
                <a:latin typeface="Simplified Arabic" pitchFamily="18" charset="-78"/>
                <a:cs typeface="Simplified Arabic" pitchFamily="18" charset="-78"/>
              </a:rPr>
              <a:t>اللغة العربية الاتصالية</a:t>
            </a:r>
          </a:p>
          <a:p>
            <a:pPr algn="ctr" rtl="1"/>
            <a:r>
              <a:rPr lang="ar-SA" sz="5400" dirty="0" smtClean="0">
                <a:effectLst>
                  <a:outerShdw blurRad="38100" dist="38100" dir="2700000" algn="tl">
                    <a:srgbClr val="000000">
                      <a:alpha val="43137"/>
                    </a:srgbClr>
                  </a:outerShdw>
                </a:effectLst>
                <a:latin typeface="Simplified Arabic" pitchFamily="18" charset="-78"/>
                <a:cs typeface="Simplified Arabic" pitchFamily="18" charset="-78"/>
              </a:rPr>
              <a:t>الوحدة الثالثة</a:t>
            </a:r>
          </a:p>
          <a:p>
            <a:pPr algn="ctr" rtl="1"/>
            <a:r>
              <a:rPr lang="ar-SA" sz="5400" dirty="0" smtClean="0">
                <a:effectLst>
                  <a:outerShdw blurRad="38100" dist="38100" dir="2700000" algn="tl">
                    <a:srgbClr val="000000">
                      <a:alpha val="43137"/>
                    </a:srgbClr>
                  </a:outerShdw>
                </a:effectLst>
                <a:latin typeface="Simplified Arabic" pitchFamily="18" charset="-78"/>
                <a:cs typeface="Simplified Arabic" pitchFamily="18" charset="-78"/>
              </a:rPr>
              <a:t>الدرس الأول</a:t>
            </a:r>
          </a:p>
          <a:p>
            <a:pPr algn="ctr" rtl="1"/>
            <a:r>
              <a:rPr lang="ar-SA" sz="5400" dirty="0" smtClean="0">
                <a:effectLst>
                  <a:outerShdw blurRad="38100" dist="38100" dir="2700000" algn="tl">
                    <a:srgbClr val="000000">
                      <a:alpha val="43137"/>
                    </a:srgbClr>
                  </a:outerShdw>
                </a:effectLst>
                <a:latin typeface="Simplified Arabic" pitchFamily="18" charset="-78"/>
                <a:cs typeface="Simplified Arabic" pitchFamily="18" charset="-78"/>
              </a:rPr>
              <a:t>التاريخ:  م26.10.2020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9400" y="4869359"/>
            <a:ext cx="4315605" cy="769441"/>
          </a:xfrm>
          <a:prstGeom prst="rect">
            <a:avLst/>
          </a:prstGeom>
          <a:noFill/>
        </p:spPr>
        <p:txBody>
          <a:bodyPr wrap="none">
            <a:spAutoFit/>
          </a:bodyPr>
          <a:lstStyle/>
          <a:p>
            <a:pPr algn="r" rtl="1"/>
            <a:r>
              <a:rPr lang="ar-SA" sz="4400" dirty="0" smtClean="0">
                <a:solidFill>
                  <a:srgbClr val="FF0000"/>
                </a:solidFill>
                <a:latin typeface="Simplified Arabic" pitchFamily="18" charset="-78"/>
                <a:cs typeface="Simplified Arabic" pitchFamily="18" charset="-78"/>
              </a:rPr>
              <a:t>من انتظم هذه الأعمال؟</a:t>
            </a:r>
            <a:endParaRPr lang="en-US" sz="4400" dirty="0">
              <a:solidFill>
                <a:srgbClr val="FF0000"/>
              </a:solidFill>
              <a:latin typeface="Simplified Arabic" pitchFamily="18" charset="-78"/>
              <a:cs typeface="Simplified Arabic" pitchFamily="18" charset="-78"/>
            </a:endParaRPr>
          </a:p>
        </p:txBody>
      </p:sp>
      <p:sp>
        <p:nvSpPr>
          <p:cNvPr id="2" name="TextBox 1"/>
          <p:cNvSpPr txBox="1"/>
          <p:nvPr/>
        </p:nvSpPr>
        <p:spPr>
          <a:xfrm>
            <a:off x="2057400" y="221159"/>
            <a:ext cx="5410200" cy="769441"/>
          </a:xfrm>
          <a:prstGeom prst="wedgeRectCallou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انظروا الى الصور:</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p:txBody>
      </p:sp>
      <p:pic>
        <p:nvPicPr>
          <p:cNvPr id="14" name="Picture 13" descr="ffdd.jpg"/>
          <p:cNvPicPr>
            <a:picLocks noChangeAspect="1"/>
          </p:cNvPicPr>
          <p:nvPr/>
        </p:nvPicPr>
        <p:blipFill>
          <a:blip r:embed="rId2"/>
          <a:stretch>
            <a:fillRect/>
          </a:stretch>
        </p:blipFill>
        <p:spPr>
          <a:xfrm>
            <a:off x="1524000" y="3048000"/>
            <a:ext cx="2667000" cy="1562100"/>
          </a:xfrm>
          <a:prstGeom prst="round2DiagRect">
            <a:avLst/>
          </a:prstGeom>
        </p:spPr>
      </p:pic>
      <p:pic>
        <p:nvPicPr>
          <p:cNvPr id="16" name="Picture 15" descr="images খ.jpg"/>
          <p:cNvPicPr>
            <a:picLocks noChangeAspect="1"/>
          </p:cNvPicPr>
          <p:nvPr/>
        </p:nvPicPr>
        <p:blipFill>
          <a:blip r:embed="rId3"/>
          <a:stretch>
            <a:fillRect/>
          </a:stretch>
        </p:blipFill>
        <p:spPr>
          <a:xfrm>
            <a:off x="1524000" y="1219200"/>
            <a:ext cx="2590800" cy="1524000"/>
          </a:xfrm>
          <a:prstGeom prst="round2DiagRect">
            <a:avLst/>
          </a:prstGeom>
        </p:spPr>
      </p:pic>
      <p:pic>
        <p:nvPicPr>
          <p:cNvPr id="18" name="Picture 17" descr="download জ.jpg"/>
          <p:cNvPicPr>
            <a:picLocks noChangeAspect="1"/>
          </p:cNvPicPr>
          <p:nvPr/>
        </p:nvPicPr>
        <p:blipFill>
          <a:blip r:embed="rId4"/>
          <a:stretch>
            <a:fillRect/>
          </a:stretch>
        </p:blipFill>
        <p:spPr>
          <a:xfrm>
            <a:off x="5257800" y="1219200"/>
            <a:ext cx="2619375" cy="1524000"/>
          </a:xfrm>
          <a:prstGeom prst="round2DiagRect">
            <a:avLst/>
          </a:prstGeom>
        </p:spPr>
      </p:pic>
      <p:pic>
        <p:nvPicPr>
          <p:cNvPr id="19" name="Picture 18" descr="eddf.jpg"/>
          <p:cNvPicPr>
            <a:picLocks noChangeAspect="1"/>
          </p:cNvPicPr>
          <p:nvPr/>
        </p:nvPicPr>
        <p:blipFill>
          <a:blip r:embed="rId5"/>
          <a:stretch>
            <a:fillRect/>
          </a:stretch>
        </p:blipFill>
        <p:spPr>
          <a:xfrm>
            <a:off x="5334000" y="3048000"/>
            <a:ext cx="2667000" cy="1524000"/>
          </a:xfrm>
          <a:prstGeom prst="round2DiagRect">
            <a:avLst/>
          </a:prstGeom>
        </p:spPr>
      </p:pic>
      <p:sp>
        <p:nvSpPr>
          <p:cNvPr id="20" name="Rounded Rectangle 19"/>
          <p:cNvSpPr/>
          <p:nvPr/>
        </p:nvSpPr>
        <p:spPr>
          <a:xfrm>
            <a:off x="3962400" y="5638800"/>
            <a:ext cx="1600200" cy="685800"/>
          </a:xfrm>
          <a:prstGeom prst="roundRect">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solidFill>
                  <a:srgbClr val="FF0000"/>
                </a:solidFill>
                <a:latin typeface="Simplified Arabic" pitchFamily="18" charset="-78"/>
                <a:cs typeface="Simplified Arabic" pitchFamily="18" charset="-78"/>
              </a:rPr>
              <a:t>الرجال</a:t>
            </a:r>
            <a:endParaRPr lang="en-US" sz="4400" b="1" dirty="0">
              <a:solidFill>
                <a:srgbClr val="FF00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2.5"/>
                                          </p:val>
                                        </p:tav>
                                        <p:tav tm="100000">
                                          <p:val>
                                            <p:strVal val="#ppt_w"/>
                                          </p:val>
                                        </p:tav>
                                      </p:tavLst>
                                    </p:anim>
                                    <p:anim calcmode="lin" valueType="num">
                                      <p:cBhvr>
                                        <p:cTn id="27" dur="500" fill="hold"/>
                                        <p:tgtEl>
                                          <p:spTgt spid="14"/>
                                        </p:tgtEl>
                                        <p:attrNameLst>
                                          <p:attrName>ppt_h</p:attrName>
                                        </p:attrNameLst>
                                      </p:cBhvr>
                                      <p:tavLst>
                                        <p:tav tm="0">
                                          <p:val>
                                            <p:strVal val="#ppt_h*0.01"/>
                                          </p:val>
                                        </p:tav>
                                        <p:tav tm="100000">
                                          <p:val>
                                            <p:strVal val="#ppt_h"/>
                                          </p:val>
                                        </p:tav>
                                      </p:tavLst>
                                    </p:anim>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h+1"/>
                                          </p:val>
                                        </p:tav>
                                        <p:tav tm="100000">
                                          <p:val>
                                            <p:strVal val="#ppt_y"/>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81000"/>
            <a:ext cx="4114800" cy="923330"/>
          </a:xfrm>
          <a:prstGeom prst="rect">
            <a:avLst/>
          </a:prstGeom>
          <a:solidFill>
            <a:schemeClr val="tx2">
              <a:lumMod val="10000"/>
              <a:lumOff val="90000"/>
            </a:schemeClr>
          </a:solidFill>
        </p:spPr>
        <p:txBody>
          <a:bodyPr wrap="square" rtlCol="0">
            <a:spAutoFit/>
          </a:bodyPr>
          <a:lstStyle/>
          <a:p>
            <a:pPr algn="ctr"/>
            <a:r>
              <a:rPr lang="ar-SA" sz="5400" b="1" dirty="0" smtClean="0">
                <a:latin typeface="Simplified Arabic" pitchFamily="18" charset="-78"/>
                <a:cs typeface="Simplified Arabic" pitchFamily="18" charset="-78"/>
              </a:rPr>
              <a:t>اعلان الدرس :</a:t>
            </a:r>
            <a:endParaRPr lang="en-US" sz="5400" b="1" dirty="0">
              <a:latin typeface="Simplified Arabic" pitchFamily="18" charset="-78"/>
              <a:cs typeface="Simplified Arabic" pitchFamily="18" charset="-78"/>
            </a:endParaRPr>
          </a:p>
        </p:txBody>
      </p:sp>
      <p:sp>
        <p:nvSpPr>
          <p:cNvPr id="4" name="Rounded Rectangle 3"/>
          <p:cNvSpPr/>
          <p:nvPr/>
        </p:nvSpPr>
        <p:spPr>
          <a:xfrm>
            <a:off x="304800" y="3810000"/>
            <a:ext cx="8534400" cy="228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b="1" dirty="0" smtClean="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rPr>
              <a:t>المرأة وكيف عاملها الإسلام</a:t>
            </a:r>
            <a:endParaRPr lang="en-US" sz="7200" b="1" dirty="0">
              <a:solidFill>
                <a:schemeClr val="tx1">
                  <a:lumMod val="95000"/>
                  <a:lumOff val="5000"/>
                </a:schemeClr>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5" name="Oval 4"/>
          <p:cNvSpPr/>
          <p:nvPr/>
        </p:nvSpPr>
        <p:spPr>
          <a:xfrm>
            <a:off x="3581400" y="5562600"/>
            <a:ext cx="1981200" cy="533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FF0000"/>
                </a:solidFill>
                <a:latin typeface="Simplified Arabic" pitchFamily="18" charset="-78"/>
                <a:cs typeface="Simplified Arabic" pitchFamily="18" charset="-78"/>
              </a:rPr>
              <a:t>الجزء الثانى</a:t>
            </a:r>
            <a:endParaRPr lang="en-US" sz="2400" b="1" dirty="0">
              <a:solidFill>
                <a:srgbClr val="FF0000"/>
              </a:solidFill>
              <a:latin typeface="Simplified Arabic" pitchFamily="18" charset="-78"/>
              <a:cs typeface="Simplified Arabic"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47800"/>
            <a:ext cx="2740944" cy="20574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862" t="-180" r="27586" b="10390"/>
          <a:stretch/>
        </p:blipFill>
        <p:spPr>
          <a:xfrm>
            <a:off x="6705600" y="381000"/>
            <a:ext cx="2010431" cy="31241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182" y="1447800"/>
            <a:ext cx="3011818" cy="2012442"/>
          </a:xfrm>
          <a:prstGeom prst="rect">
            <a:avLst/>
          </a:prstGeom>
        </p:spPr>
      </p:pic>
      <p:sp>
        <p:nvSpPr>
          <p:cNvPr id="9" name="Oval 8"/>
          <p:cNvSpPr/>
          <p:nvPr/>
        </p:nvSpPr>
        <p:spPr>
          <a:xfrm>
            <a:off x="1028700" y="3657600"/>
            <a:ext cx="1409700" cy="762000"/>
          </a:xfrm>
          <a:prstGeom prst="ellipse">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ar-SA" sz="2000" dirty="0" smtClean="0">
                <a:cs typeface="Arabic Transparent" pitchFamily="2" charset="-78"/>
              </a:rPr>
              <a:t>الأطبـاء والمرض</a:t>
            </a:r>
            <a:endParaRPr lang="en-US" sz="2000" dirty="0">
              <a:cs typeface="Arabic Transparent" pitchFamily="2" charset="-78"/>
            </a:endParaRPr>
          </a:p>
        </p:txBody>
      </p:sp>
      <p:sp>
        <p:nvSpPr>
          <p:cNvPr id="12" name="Oval 11"/>
          <p:cNvSpPr/>
          <p:nvPr/>
        </p:nvSpPr>
        <p:spPr>
          <a:xfrm>
            <a:off x="4266241" y="3603009"/>
            <a:ext cx="1409700" cy="762000"/>
          </a:xfrm>
          <a:prstGeom prst="ellipse">
            <a:avLst/>
          </a:prstGeom>
          <a:solidFill>
            <a:srgbClr val="92D050"/>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sz="2000" dirty="0" smtClean="0">
                <a:cs typeface="Arabic Transparent" pitchFamily="2" charset="-78"/>
              </a:rPr>
              <a:t>قادة سياسييين</a:t>
            </a:r>
            <a:endParaRPr lang="en-US" sz="2000" dirty="0">
              <a:cs typeface="Arabic Transparent" pitchFamily="2" charset="-78"/>
            </a:endParaRPr>
          </a:p>
        </p:txBody>
      </p:sp>
      <p:sp>
        <p:nvSpPr>
          <p:cNvPr id="13" name="Oval 12"/>
          <p:cNvSpPr/>
          <p:nvPr/>
        </p:nvSpPr>
        <p:spPr>
          <a:xfrm>
            <a:off x="7005965" y="3581400"/>
            <a:ext cx="1409700" cy="762000"/>
          </a:xfrm>
          <a:prstGeom prst="ellipse">
            <a:avLst/>
          </a:prstGeom>
          <a:solidFill>
            <a:srgbClr val="00B0F0"/>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sz="2000" dirty="0" smtClean="0">
                <a:cs typeface="Arabic Transparent" pitchFamily="2" charset="-78"/>
              </a:rPr>
              <a:t>المتجرة</a:t>
            </a:r>
            <a:endParaRPr lang="en-US" sz="2000" dirty="0">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9"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3352800" cy="1275457"/>
          </a:xfrm>
          <a:prstGeom prst="flowChartPunchedTape">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SA" sz="4400" dirty="0" smtClean="0">
                <a:solidFill>
                  <a:srgbClr val="002060"/>
                </a:solidFill>
                <a:latin typeface="Simplified Arabic" pitchFamily="18" charset="-78"/>
                <a:cs typeface="Simplified Arabic" pitchFamily="18" charset="-78"/>
              </a:rPr>
              <a:t>النتائخ من الدرس</a:t>
            </a:r>
            <a:endParaRPr lang="en-US" sz="4400" dirty="0">
              <a:solidFill>
                <a:srgbClr val="002060"/>
              </a:solidFill>
              <a:latin typeface="Simplified Arabic" pitchFamily="18" charset="-78"/>
              <a:cs typeface="Simplified Arabic" pitchFamily="18" charset="-78"/>
            </a:endParaRPr>
          </a:p>
        </p:txBody>
      </p:sp>
      <p:sp>
        <p:nvSpPr>
          <p:cNvPr id="3" name="TextBox 2"/>
          <p:cNvSpPr txBox="1"/>
          <p:nvPr/>
        </p:nvSpPr>
        <p:spPr>
          <a:xfrm>
            <a:off x="685800" y="1828800"/>
            <a:ext cx="7467600" cy="923330"/>
          </a:xfrm>
          <a:prstGeom prst="rect">
            <a:avLst/>
          </a:prstGeom>
          <a:noFill/>
        </p:spPr>
        <p:txBody>
          <a:bodyPr wrap="square" rtlCol="0">
            <a:spAutoFit/>
          </a:bodyPr>
          <a:lstStyle/>
          <a:p>
            <a:pPr algn="r" rtl="1"/>
            <a:r>
              <a:rPr lang="ar-SA" sz="3600" b="1" dirty="0" smtClean="0">
                <a:latin typeface="Simplified Arabic" pitchFamily="18" charset="-78"/>
                <a:cs typeface="Simplified Arabic" pitchFamily="18" charset="-78"/>
              </a:rPr>
              <a:t>يستطيع الطلاب بعد انتهاء هذا الدرس –</a:t>
            </a:r>
            <a:endParaRPr lang="ar-SA" b="1" dirty="0" smtClean="0">
              <a:latin typeface="Simplified Arabic" pitchFamily="18" charset="-78"/>
              <a:cs typeface="Simplified Arabic" pitchFamily="18" charset="-78"/>
            </a:endParaRPr>
          </a:p>
          <a:p>
            <a:pPr lvl="1" algn="r" rtl="1"/>
            <a:endParaRPr lang="ar-SA" b="1" dirty="0" smtClean="0">
              <a:latin typeface="Arial" pitchFamily="34" charset="0"/>
              <a:cs typeface="Arabic11 BT" pitchFamily="2" charset="-78"/>
            </a:endParaRPr>
          </a:p>
        </p:txBody>
      </p:sp>
      <p:sp>
        <p:nvSpPr>
          <p:cNvPr id="4" name="TextBox 3"/>
          <p:cNvSpPr txBox="1"/>
          <p:nvPr/>
        </p:nvSpPr>
        <p:spPr>
          <a:xfrm>
            <a:off x="457200" y="2667000"/>
            <a:ext cx="7848600" cy="1261884"/>
          </a:xfrm>
          <a:prstGeom prst="rect">
            <a:avLst/>
          </a:prstGeom>
          <a:noFill/>
        </p:spPr>
        <p:txBody>
          <a:bodyPr wrap="square" rtlCol="0">
            <a:spAutoFit/>
          </a:bodyPr>
          <a:lstStyle/>
          <a:p>
            <a:pPr algn="r" rtl="1"/>
            <a:r>
              <a:rPr lang="ar-SA" sz="4000" dirty="0" smtClean="0">
                <a:latin typeface="Simplified Arabic" pitchFamily="18" charset="-78"/>
                <a:cs typeface="Simplified Arabic" pitchFamily="18" charset="-78"/>
              </a:rPr>
              <a:t>• </a:t>
            </a:r>
            <a:r>
              <a:rPr lang="ar-SA" sz="3600" dirty="0" smtClean="0">
                <a:latin typeface="Simplified Arabic" pitchFamily="18" charset="-78"/>
                <a:cs typeface="Simplified Arabic" pitchFamily="18" charset="-78"/>
              </a:rPr>
              <a:t>ان يبين الأعمال التى خصص بها الرجال على النساء والتى تقوم بها المرأة فى المجتمع والحياة .</a:t>
            </a:r>
            <a:endParaRPr lang="ar-SA" sz="4000" dirty="0" smtClean="0">
              <a:latin typeface="Simplified Arabic" pitchFamily="18" charset="-78"/>
              <a:cs typeface="Simplified Arabic" pitchFamily="18" charset="-78"/>
            </a:endParaRPr>
          </a:p>
        </p:txBody>
      </p:sp>
      <p:sp>
        <p:nvSpPr>
          <p:cNvPr id="6" name="TextBox 5"/>
          <p:cNvSpPr txBox="1"/>
          <p:nvPr/>
        </p:nvSpPr>
        <p:spPr>
          <a:xfrm>
            <a:off x="762000" y="5906869"/>
            <a:ext cx="8077200" cy="646331"/>
          </a:xfrm>
          <a:prstGeom prst="rect">
            <a:avLst/>
          </a:prstGeom>
          <a:noFill/>
        </p:spPr>
        <p:txBody>
          <a:bodyPr wrap="square" rtlCol="0">
            <a:spAutoFit/>
          </a:bodyPr>
          <a:lstStyle/>
          <a:p>
            <a:pPr lvl="1" algn="r" rtl="1"/>
            <a:r>
              <a:rPr lang="ar-SA" sz="3600" dirty="0" smtClean="0">
                <a:latin typeface="Arial" pitchFamily="34" charset="0"/>
                <a:cs typeface="Arabic11 BT" pitchFamily="2" charset="-78"/>
              </a:rPr>
              <a:t>• </a:t>
            </a:r>
            <a:r>
              <a:rPr lang="ar-SA" sz="3600" dirty="0" smtClean="0">
                <a:latin typeface="Simplified Arabic" pitchFamily="18" charset="-78"/>
                <a:cs typeface="Simplified Arabic" pitchFamily="18" charset="-78"/>
              </a:rPr>
              <a:t>ان يعين صيغ الماضى والمضارع من النص  .</a:t>
            </a:r>
            <a:endParaRPr lang="en-US" sz="3600" dirty="0">
              <a:latin typeface="Simplified Arabic" pitchFamily="18" charset="-78"/>
              <a:cs typeface="Simplified Arabic" pitchFamily="18" charset="-78"/>
            </a:endParaRPr>
          </a:p>
        </p:txBody>
      </p:sp>
      <p:sp>
        <p:nvSpPr>
          <p:cNvPr id="8" name="TextBox 7"/>
          <p:cNvSpPr txBox="1"/>
          <p:nvPr/>
        </p:nvSpPr>
        <p:spPr>
          <a:xfrm>
            <a:off x="228600" y="4133671"/>
            <a:ext cx="8077200" cy="1200329"/>
          </a:xfrm>
          <a:prstGeom prst="rect">
            <a:avLst/>
          </a:prstGeom>
          <a:noFill/>
        </p:spPr>
        <p:txBody>
          <a:bodyPr wrap="square" rtlCol="0">
            <a:spAutoFit/>
          </a:bodyPr>
          <a:lstStyle/>
          <a:p>
            <a:pPr marL="0" lvl="1" algn="r" rtl="1"/>
            <a:r>
              <a:rPr lang="ar-SA" sz="3600" dirty="0" smtClean="0">
                <a:latin typeface="Arial" pitchFamily="34" charset="0"/>
                <a:cs typeface="Arabic11 BT" pitchFamily="2" charset="-78"/>
              </a:rPr>
              <a:t>• </a:t>
            </a:r>
            <a:r>
              <a:rPr lang="ar-SA" sz="3600" dirty="0" smtClean="0">
                <a:latin typeface="Simplified Arabic" pitchFamily="18" charset="-78"/>
                <a:cs typeface="Simplified Arabic" pitchFamily="18" charset="-78"/>
              </a:rPr>
              <a:t>ان يبين الألفاظ المفردات مع الجمع ويستخدمه فى الجمل.</a:t>
            </a:r>
            <a:endParaRPr lang="en-US" dirty="0">
              <a:latin typeface="Simplified Arabic" pitchFamily="18" charset="-78"/>
              <a:cs typeface="Simplified Arabic" pitchFamily="18" charset="-78"/>
            </a:endParaRPr>
          </a:p>
        </p:txBody>
      </p:sp>
      <p:sp>
        <p:nvSpPr>
          <p:cNvPr id="7" name="TextBox 6"/>
          <p:cNvSpPr txBox="1"/>
          <p:nvPr/>
        </p:nvSpPr>
        <p:spPr>
          <a:xfrm>
            <a:off x="762000" y="5221069"/>
            <a:ext cx="8077200" cy="646331"/>
          </a:xfrm>
          <a:prstGeom prst="rect">
            <a:avLst/>
          </a:prstGeom>
          <a:noFill/>
        </p:spPr>
        <p:txBody>
          <a:bodyPr wrap="square" rtlCol="0">
            <a:spAutoFit/>
          </a:bodyPr>
          <a:lstStyle/>
          <a:p>
            <a:pPr lvl="1" algn="r" rtl="1"/>
            <a:r>
              <a:rPr lang="ar-SA" sz="3600" dirty="0" smtClean="0">
                <a:latin typeface="Arial" pitchFamily="34" charset="0"/>
                <a:cs typeface="Arabic11 BT" pitchFamily="2" charset="-78"/>
              </a:rPr>
              <a:t>• </a:t>
            </a:r>
            <a:r>
              <a:rPr lang="ar-SA" sz="3600" dirty="0" smtClean="0">
                <a:latin typeface="Simplified Arabic" pitchFamily="18" charset="-78"/>
                <a:cs typeface="Simplified Arabic" pitchFamily="18" charset="-78"/>
              </a:rPr>
              <a:t>ان يقول مرادف الكلمات من النص.</a:t>
            </a:r>
            <a:endParaRPr lang="en-US" sz="3600"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33600"/>
            <a:ext cx="8534400" cy="4524315"/>
          </a:xfrm>
          <a:prstGeom prst="rect">
            <a:avLst/>
          </a:prstGeom>
          <a:solidFill>
            <a:schemeClr val="accent3">
              <a:lumMod val="75000"/>
            </a:schemeClr>
          </a:solidFill>
          <a:ln w="57150">
            <a:solidFill>
              <a:schemeClr val="tx1"/>
            </a:solidFill>
          </a:ln>
        </p:spPr>
        <p:txBody>
          <a:bodyPr wrap="square" rtlCol="0">
            <a:spAutoFit/>
          </a:bodyPr>
          <a:lstStyle/>
          <a:p>
            <a:pPr algn="just" rtl="1"/>
            <a:r>
              <a:rPr lang="ar-SA" sz="3600" dirty="0" smtClean="0">
                <a:latin typeface="Simplified Arabic" pitchFamily="18" charset="-78"/>
                <a:cs typeface="Simplified Arabic" pitchFamily="18" charset="-78"/>
              </a:rPr>
              <a:t>عن اسماء بنت يزيد الأنصارية انها أتت النبى صلى الله عليه وسلم وهو بين أصحابه، فقالت : بأبى أنت وأمى، انى وافدة النساء اليك، واعلم- نفسى لك الفداء. اما إنه ما من امرأة كائنة فى شرق ولا غرب سمعت بمخرجى هذا أو لم تسمع إلا وهى على مثل رأيى، إن الله بعثك بالحق إلى الرجال والنساء، فآمنا بك وبإلهك الذى أرسلك، وإنا معشر النساء محصورات مقصورات، قواعد بيوبكم، ومقضى شهواتكم، وحاملات أولادكم</a:t>
            </a:r>
            <a:endParaRPr lang="ar-SA" sz="3600" dirty="0" smtClean="0">
              <a:latin typeface="Arial" pitchFamily="34" charset="0"/>
              <a:cs typeface="Arabic11 BT" pitchFamily="2" charset="-78"/>
            </a:endParaRPr>
          </a:p>
        </p:txBody>
      </p:sp>
      <p:sp>
        <p:nvSpPr>
          <p:cNvPr id="6" name="Rounded Rectangle 5"/>
          <p:cNvSpPr/>
          <p:nvPr/>
        </p:nvSpPr>
        <p:spPr>
          <a:xfrm>
            <a:off x="3124200" y="228600"/>
            <a:ext cx="3124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المدروس</a:t>
            </a:r>
            <a:endParaRPr lang="en-US" sz="4000" dirty="0">
              <a:solidFill>
                <a:srgbClr val="FF0000"/>
              </a:solidFill>
              <a:latin typeface="Simplified Arabic" pitchFamily="18" charset="-78"/>
              <a:cs typeface="Simplified Arabic" pitchFamily="18" charset="-78"/>
            </a:endParaRPr>
          </a:p>
        </p:txBody>
      </p:sp>
      <p:pic>
        <p:nvPicPr>
          <p:cNvPr id="5" name="Picture 4" descr="hhggh.jpg"/>
          <p:cNvPicPr>
            <a:picLocks noChangeAspect="1"/>
          </p:cNvPicPr>
          <p:nvPr/>
        </p:nvPicPr>
        <p:blipFill>
          <a:blip r:embed="rId2"/>
          <a:stretch>
            <a:fillRect/>
          </a:stretch>
        </p:blipFill>
        <p:spPr>
          <a:xfrm>
            <a:off x="533400" y="381000"/>
            <a:ext cx="2533650" cy="1676400"/>
          </a:xfrm>
          <a:prstGeom prst="rect">
            <a:avLst/>
          </a:prstGeom>
        </p:spPr>
      </p:pic>
      <p:pic>
        <p:nvPicPr>
          <p:cNvPr id="9" name="Picture 8" descr="download নননসস.jpg"/>
          <p:cNvPicPr>
            <a:picLocks noChangeAspect="1"/>
          </p:cNvPicPr>
          <p:nvPr/>
        </p:nvPicPr>
        <p:blipFill>
          <a:blip r:embed="rId3"/>
          <a:stretch>
            <a:fillRect/>
          </a:stretch>
        </p:blipFill>
        <p:spPr>
          <a:xfrm>
            <a:off x="6172200" y="457200"/>
            <a:ext cx="2514600" cy="1600201"/>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1" name="Picture 10" descr="images নননসম.jpg"/>
          <p:cNvPicPr>
            <a:picLocks noChangeAspect="1"/>
          </p:cNvPicPr>
          <p:nvPr/>
        </p:nvPicPr>
        <p:blipFill>
          <a:blip r:embed="rId4"/>
          <a:srcRect l="42424"/>
          <a:stretch>
            <a:fillRect/>
          </a:stretch>
        </p:blipFill>
        <p:spPr>
          <a:xfrm>
            <a:off x="3581400" y="819276"/>
            <a:ext cx="2209800" cy="1314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2"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514600"/>
            <a:ext cx="8458200" cy="3970318"/>
          </a:xfrm>
          <a:prstGeom prst="rect">
            <a:avLst/>
          </a:prstGeom>
          <a:solidFill>
            <a:schemeClr val="accent3">
              <a:lumMod val="60000"/>
              <a:lumOff val="40000"/>
            </a:schemeClr>
          </a:solidFill>
          <a:ln w="76200">
            <a:solidFill>
              <a:schemeClr val="tx1"/>
            </a:solidFill>
          </a:ln>
        </p:spPr>
        <p:txBody>
          <a:bodyPr wrap="square" rtlCol="0">
            <a:spAutoFit/>
          </a:bodyPr>
          <a:lstStyle/>
          <a:p>
            <a:pPr marL="0" lvl="1" algn="just" rtl="1"/>
            <a:r>
              <a:rPr lang="ar-SA" sz="3600" dirty="0" smtClean="0">
                <a:latin typeface="Simplified Arabic" pitchFamily="18" charset="-78"/>
                <a:cs typeface="Simplified Arabic" pitchFamily="18" charset="-78"/>
              </a:rPr>
              <a:t>وإنكم معاشر الرجال فضلتم علينا بالجمعة والجماعة، وعيادة المرضى، وشهود الجنائز، والحج بعد الحج، وأفضل من ذالك الجهاد فى سبيل الله، وإن الرجل منكم إذا أخرج حاجا أو معتمرا ومرابطا حفظنا لكم أموالكم، وغزلنا لكم اثوابا، وربينا لكم أولادكم، فما نشارككم فى الأجر يا رسول الله؟ قال: فالتفت النبى صلى الله عليه وسلم إلى أصحابه بوجهه كله، </a:t>
            </a:r>
            <a:endParaRPr lang="en-US" dirty="0">
              <a:latin typeface="Simplified Arabic" pitchFamily="18" charset="-78"/>
              <a:cs typeface="Simplified Arabic" pitchFamily="18" charset="-78"/>
            </a:endParaRPr>
          </a:p>
        </p:txBody>
      </p:sp>
      <p:sp>
        <p:nvSpPr>
          <p:cNvPr id="6" name="Rounded Rectangle 5"/>
          <p:cNvSpPr/>
          <p:nvPr/>
        </p:nvSpPr>
        <p:spPr>
          <a:xfrm>
            <a:off x="3124200" y="381000"/>
            <a:ext cx="3124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latin typeface="Simplified Arabic" pitchFamily="18" charset="-78"/>
                <a:cs typeface="Simplified Arabic" pitchFamily="18" charset="-78"/>
              </a:rPr>
              <a:t>النص المدروس</a:t>
            </a:r>
            <a:endParaRPr lang="en-US" sz="4000" dirty="0">
              <a:solidFill>
                <a:srgbClr val="FF0000"/>
              </a:solidFill>
              <a:latin typeface="Simplified Arabic" pitchFamily="18" charset="-78"/>
              <a:cs typeface="Simplified Arabic" pitchFamily="18" charset="-78"/>
            </a:endParaRPr>
          </a:p>
        </p:txBody>
      </p:sp>
      <p:pic>
        <p:nvPicPr>
          <p:cNvPr id="9" name="Picture 8" descr="nbh.jpg"/>
          <p:cNvPicPr>
            <a:picLocks noChangeAspect="1"/>
          </p:cNvPicPr>
          <p:nvPr/>
        </p:nvPicPr>
        <p:blipFill>
          <a:blip r:embed="rId2"/>
          <a:stretch>
            <a:fillRect/>
          </a:stretch>
        </p:blipFill>
        <p:spPr>
          <a:xfrm>
            <a:off x="6324600" y="685800"/>
            <a:ext cx="2429933" cy="1752600"/>
          </a:xfrm>
          <a:prstGeom prst="rect">
            <a:avLst/>
          </a:prstGeom>
        </p:spPr>
      </p:pic>
      <p:pic>
        <p:nvPicPr>
          <p:cNvPr id="10" name="Picture 9" descr="jhnjhn.jpg"/>
          <p:cNvPicPr>
            <a:picLocks noChangeAspect="1"/>
          </p:cNvPicPr>
          <p:nvPr/>
        </p:nvPicPr>
        <p:blipFill>
          <a:blip r:embed="rId3"/>
          <a:stretch>
            <a:fillRect/>
          </a:stretch>
        </p:blipFill>
        <p:spPr>
          <a:xfrm>
            <a:off x="457200" y="762000"/>
            <a:ext cx="2578102" cy="1676400"/>
          </a:xfrm>
          <a:prstGeom prst="rect">
            <a:avLst/>
          </a:prstGeom>
        </p:spPr>
      </p:pic>
      <p:pic>
        <p:nvPicPr>
          <p:cNvPr id="11" name="Picture 10" descr="ন৭.jpg"/>
          <p:cNvPicPr>
            <a:picLocks noChangeAspect="1"/>
          </p:cNvPicPr>
          <p:nvPr/>
        </p:nvPicPr>
        <p:blipFill>
          <a:blip r:embed="rId4"/>
          <a:stretch>
            <a:fillRect/>
          </a:stretch>
        </p:blipFill>
        <p:spPr>
          <a:xfrm>
            <a:off x="3048000" y="1066800"/>
            <a:ext cx="3238500" cy="140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1926</TotalTime>
  <Words>575</Words>
  <Application>Microsoft Office PowerPoint</Application>
  <PresentationFormat>On-screen Show (4:3)</PresentationFormat>
  <Paragraphs>124</Paragraphs>
  <Slides>17</Slides>
  <Notes>0</Notes>
  <HiddenSlides>0</HiddenSlides>
  <MMClips>0</MMClips>
  <ScaleCrop>false</ScaleCrop>
  <HeadingPairs>
    <vt:vector size="4" baseType="variant">
      <vt:variant>
        <vt:lpstr>Theme</vt:lpstr>
      </vt:variant>
      <vt:variant>
        <vt:i4>9</vt:i4>
      </vt:variant>
      <vt:variant>
        <vt:lpstr>Slide Titles</vt:lpstr>
      </vt:variant>
      <vt:variant>
        <vt:i4>17</vt:i4>
      </vt:variant>
    </vt:vector>
  </HeadingPairs>
  <TitlesOfParts>
    <vt:vector size="26" baseType="lpstr">
      <vt:lpstr>Aspect</vt:lpstr>
      <vt:lpstr>Horizon</vt:lpstr>
      <vt:lpstr>Flow</vt:lpstr>
      <vt:lpstr>Pushpin</vt:lpstr>
      <vt:lpstr>Austin</vt:lpstr>
      <vt:lpstr>Technic</vt:lpstr>
      <vt:lpstr>Verve</vt:lpstr>
      <vt:lpstr>Angles</vt:lpstr>
      <vt:lpstr>Thatch</vt:lpstr>
      <vt:lpstr>PowerPoint Presentation</vt:lpstr>
      <vt:lpstr>عزيزي الطالب.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JULESH</cp:lastModifiedBy>
  <cp:revision>226</cp:revision>
  <dcterms:created xsi:type="dcterms:W3CDTF">2006-08-16T00:00:00Z</dcterms:created>
  <dcterms:modified xsi:type="dcterms:W3CDTF">2020-10-26T16:09:02Z</dcterms:modified>
</cp:coreProperties>
</file>