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6" r:id="rId4"/>
    <p:sldId id="257" r:id="rId5"/>
    <p:sldId id="273" r:id="rId6"/>
    <p:sldId id="258" r:id="rId7"/>
    <p:sldId id="264" r:id="rId8"/>
    <p:sldId id="265" r:id="rId9"/>
    <p:sldId id="259" r:id="rId10"/>
    <p:sldId id="260" r:id="rId11"/>
    <p:sldId id="266" r:id="rId12"/>
    <p:sldId id="261" r:id="rId13"/>
    <p:sldId id="263" r:id="rId14"/>
    <p:sldId id="262" r:id="rId15"/>
    <p:sldId id="271" r:id="rId16"/>
    <p:sldId id="274" r:id="rId17"/>
    <p:sldId id="272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57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20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5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3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94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7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05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8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21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03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90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C069-6EFD-4ADA-934D-1B19027723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4450-3FB4-44E5-8D7A-F04835BE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4%E0%A7%8D%E0%A6%AC%E0%A6%B0%E0%A6%A3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792" y="147534"/>
            <a:ext cx="11940988" cy="6602505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0257" y="779929"/>
            <a:ext cx="2891119" cy="72614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60" y="623175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2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754" y="103735"/>
            <a:ext cx="11861075" cy="6583680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9" y="1530532"/>
            <a:ext cx="3291840" cy="3291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9772" y="587828"/>
            <a:ext cx="637467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Circular Motion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536" y="4822372"/>
            <a:ext cx="945750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সমদূরত্বে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69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0294" y="443753"/>
            <a:ext cx="3482788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6752" y="1595392"/>
            <a:ext cx="96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সরলরৈখিক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64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" y="52251"/>
            <a:ext cx="11939451" cy="6570617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61" y="1354960"/>
            <a:ext cx="4671060" cy="3485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0242" y="501947"/>
            <a:ext cx="786384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Translational Motion)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8" y="4985416"/>
            <a:ext cx="9980023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1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816" y="169817"/>
            <a:ext cx="11874137" cy="6557554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42" y="1255281"/>
            <a:ext cx="5146766" cy="3860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9874" y="547395"/>
            <a:ext cx="747195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Periodic Motion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432" y="5253854"/>
            <a:ext cx="10162903" cy="11387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92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182881"/>
            <a:ext cx="11874137" cy="6518366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93" y="1217661"/>
            <a:ext cx="1938510" cy="2680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87" y="521792"/>
            <a:ext cx="1013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Simple Harmonic Motion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3222" y="3715463"/>
            <a:ext cx="9653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গতিসম্পন্ন বস্তুর গতি যদি সরলরৈখিক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 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  <a:hlinkClick r:id="rId3" tooltip="ত্বরণ"/>
              </a:rPr>
              <a:t>ত্বরণ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 সাম্যাবস্থা থেকে সরণ এর সমানুপাতিক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দিক যদি সর্বদা সাম্যাবস্থান অভিমুখী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তবে ওই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বস্তুকণার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গতিকে সরল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69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0294" y="443753"/>
            <a:ext cx="3482788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40" y="1413518"/>
            <a:ext cx="3675764" cy="2700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353446"/>
            <a:ext cx="3700054" cy="2760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1783" y="4585063"/>
            <a:ext cx="991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33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817" y="91441"/>
            <a:ext cx="11887200" cy="6557554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9383" y="496389"/>
            <a:ext cx="239050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3406" y="1570035"/>
            <a:ext cx="10202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রৈখিক গতিশীল বস্তু কোন পথে চলে?</a:t>
            </a:r>
            <a:b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বক্রপথে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বৃত্তাকার 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সরল পথে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পর্যাবৃত্ত পথে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126" y="2767199"/>
            <a:ext cx="1000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ঘূর্ণন গতির ক্ষেত্রে নির্দিষ্টি বিন্দু থেকে গতিশীল বস্তুর দূরত্ব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হ্রাস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) বৃদ্ধি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) অপরিবর্তিত 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) বর্গের সমানুপাতিক হারে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10342" y="4523301"/>
            <a:ext cx="10620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। কোন গতির ক্ষেত্রে বস্তুর সকল কণা একই সময়ে সমান দূরত্ব 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ঘূর্ণন গতি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চলন 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রৈখিক গতি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স্পন্দন গতি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87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817" y="130629"/>
            <a:ext cx="11887200" cy="6557554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5507" y="755856"/>
            <a:ext cx="216843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801" y="385354"/>
            <a:ext cx="1448889" cy="144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4034" y="2116183"/>
            <a:ext cx="998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31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2879"/>
            <a:ext cx="11887200" cy="6439988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5691" y="886744"/>
            <a:ext cx="2521131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96" y="1938287"/>
            <a:ext cx="7011008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7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365" y="147918"/>
            <a:ext cx="11846860" cy="6548718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39700" cap="rnd" cmpd="tri">
                  <a:solidFill>
                    <a:schemeClr val="accent5">
                      <a:lumMod val="50000"/>
                      <a:alpha val="0"/>
                    </a:schemeClr>
                  </a:solidFill>
                  <a:prstDash val="solid"/>
                  <a:round/>
                </a:ln>
              </a:rPr>
              <a:t>প</a:t>
            </a:r>
            <a:endParaRPr lang="en-US" sz="4000" dirty="0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3" y="614972"/>
            <a:ext cx="194982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096" y="3102045"/>
            <a:ext cx="4518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2390" y="2930074"/>
            <a:ext cx="3792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৯ম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   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…………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07" y="1157832"/>
            <a:ext cx="1419434" cy="1772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175A9-5E26-4E78-BD7B-CA3990C34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4695" r="1621" b="24745"/>
          <a:stretch/>
        </p:blipFill>
        <p:spPr>
          <a:xfrm>
            <a:off x="8196043" y="807844"/>
            <a:ext cx="1804763" cy="2122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308" y="1542989"/>
            <a:ext cx="1522398" cy="42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5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575" y="160338"/>
            <a:ext cx="11830099" cy="6593159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08" y="1426730"/>
            <a:ext cx="4572000" cy="2571750"/>
          </a:xfrm>
          <a:prstGeom prst="rect">
            <a:avLst/>
          </a:prstGeom>
        </p:spPr>
      </p:pic>
      <p:sp>
        <p:nvSpPr>
          <p:cNvPr id="8" name="AutoShape 2" descr="Baushi A C High School &amp; Colleg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628" y="1426730"/>
            <a:ext cx="4250426" cy="2486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6" y="535577"/>
            <a:ext cx="4702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301" y="4191557"/>
            <a:ext cx="766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3301" y="4165972"/>
            <a:ext cx="766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97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691" y="130629"/>
            <a:ext cx="11887200" cy="6609805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595" y="744583"/>
            <a:ext cx="4428308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331" y="1750423"/>
            <a:ext cx="357922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14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817" y="130629"/>
            <a:ext cx="11887200" cy="6557554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280" y="666206"/>
            <a:ext cx="423236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759" y="1826972"/>
            <a:ext cx="75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1759" y="2492669"/>
            <a:ext cx="75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1759" y="3158366"/>
            <a:ext cx="75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13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59" y="24603"/>
            <a:ext cx="11900263" cy="6570617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37" y="633730"/>
            <a:ext cx="5799908" cy="3526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96982" y="4703791"/>
            <a:ext cx="1058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82" y="4703792"/>
            <a:ext cx="7802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6982" y="4572000"/>
            <a:ext cx="10284823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পরিবর্তনের সঙ্গে পারিপার্শ্বিকের সাপেক্ষে যখন কোনো বস্তুর অবস্থানের পরিবর্তন ঘটে না, তখন ওই বস্তুকে স্থিতিশীল বা স্থির বস্তু বলে। আর এই অবস্থান অপরিবর্তিত থাকাকে বলে স্থিতি।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80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0" y="134471"/>
            <a:ext cx="11900647" cy="6615953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759" y="4416025"/>
            <a:ext cx="10569389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s-IN" dirty="0"/>
              <a:t> 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পরিবর্তনের সঙ্গে পারিপার্শ্বিকের সাপেক্ষে যখন কোনো বস্তুর অবস্থানের পরিবর্তন ঘটে তখন তাকে গতিশীল বস্তু বলে। আর অবস্থানের এ পরিবর্তনের ঘটনাকে গতি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22" y="833717"/>
            <a:ext cx="5796265" cy="3260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588" y="4692997"/>
            <a:ext cx="9762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7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365" y="134470"/>
            <a:ext cx="11873753" cy="6548717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9918" y="524435"/>
            <a:ext cx="2702858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1941" y="1680882"/>
            <a:ext cx="969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27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17418"/>
            <a:ext cx="11952514" cy="6557554"/>
          </a:xfrm>
          <a:prstGeom prst="rect">
            <a:avLst/>
          </a:prstGeom>
          <a:solidFill>
            <a:schemeClr val="bg1"/>
          </a:solidFill>
          <a:ln w="206375" cap="rnd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39700" cap="rnd" cmpd="tri">
                <a:solidFill>
                  <a:schemeClr val="accent5">
                    <a:lumMod val="50000"/>
                    <a:alpha val="0"/>
                  </a:schemeClr>
                </a:solidFill>
                <a:prstDash val="solid"/>
                <a:round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67" y="1383674"/>
            <a:ext cx="2310493" cy="3192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376" y="346603"/>
            <a:ext cx="774627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সরলরৈখিক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 Linear Motion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725" y="5055326"/>
            <a:ext cx="900030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সরলরৈখিক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2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389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2020-11-11T01:37:16Z</dcterms:created>
  <dcterms:modified xsi:type="dcterms:W3CDTF">2020-11-16T16:16:05Z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6772541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