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2" r:id="rId18"/>
    <p:sldId id="276" r:id="rId19"/>
    <p:sldId id="277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B8E92-2EAC-4AD6-BE3F-D0447C32E97C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40C3F-BDAD-40E0-AC36-5C7C81E3E8F9}">
      <dgm:prSet custT="1"/>
      <dgm:spPr/>
      <dgm:t>
        <a:bodyPr/>
        <a:lstStyle/>
        <a:p>
          <a:pPr rtl="0"/>
          <a:r>
            <a:rPr lang="en-US" sz="2800" dirty="0" smtClean="0"/>
            <a:t>Dear Students</a:t>
          </a:r>
          <a:br>
            <a:rPr lang="en-US" sz="2800" dirty="0" smtClean="0"/>
          </a:br>
          <a:r>
            <a:rPr lang="en-US" sz="2800" dirty="0" smtClean="0"/>
            <a:t>Let’s enjoy a historical video </a:t>
          </a:r>
          <a:endParaRPr lang="en-US" sz="2800" dirty="0"/>
        </a:p>
      </dgm:t>
    </dgm:pt>
    <dgm:pt modelId="{CCC86CC5-98A8-421A-A9F6-9F16BD72AF35}" type="parTrans" cxnId="{73E19E54-DAC3-4CE2-A87F-53149E495784}">
      <dgm:prSet/>
      <dgm:spPr/>
      <dgm:t>
        <a:bodyPr/>
        <a:lstStyle/>
        <a:p>
          <a:endParaRPr lang="en-US"/>
        </a:p>
      </dgm:t>
    </dgm:pt>
    <dgm:pt modelId="{9515FF21-233B-45D3-BD01-F30E112F8431}" type="sibTrans" cxnId="{73E19E54-DAC3-4CE2-A87F-53149E495784}">
      <dgm:prSet/>
      <dgm:spPr/>
      <dgm:t>
        <a:bodyPr/>
        <a:lstStyle/>
        <a:p>
          <a:endParaRPr lang="en-US"/>
        </a:p>
      </dgm:t>
    </dgm:pt>
    <dgm:pt modelId="{CEAB6726-3120-4A57-81F8-44D2743B3267}" type="pres">
      <dgm:prSet presAssocID="{2CEB8E92-2EAC-4AD6-BE3F-D0447C32E97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711FEE6-3AD9-4BDC-A4F4-882175C660FF}" type="pres">
      <dgm:prSet presAssocID="{2CEB8E92-2EAC-4AD6-BE3F-D0447C32E97C}" presName="pyramid" presStyleLbl="node1" presStyleIdx="0" presStyleCnt="1" custScaleX="175000" custLinFactNeighborY="6667"/>
      <dgm:spPr/>
    </dgm:pt>
    <dgm:pt modelId="{2213B244-B03C-4619-8B03-0A5064F48C51}" type="pres">
      <dgm:prSet presAssocID="{2CEB8E92-2EAC-4AD6-BE3F-D0447C32E97C}" presName="theList" presStyleCnt="0"/>
      <dgm:spPr/>
    </dgm:pt>
    <dgm:pt modelId="{BB2C9702-A8DF-4B80-A524-A893CEF6AE5D}" type="pres">
      <dgm:prSet presAssocID="{21C40C3F-BDAD-40E0-AC36-5C7C81E3E8F9}" presName="aNode" presStyleLbl="fgAcc1" presStyleIdx="0" presStyleCnt="1" custScaleX="758974" custLinFactY="2345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29BD3-690C-4C1C-B6F1-96EA0BC2C097}" type="pres">
      <dgm:prSet presAssocID="{21C40C3F-BDAD-40E0-AC36-5C7C81E3E8F9}" presName="aSpace" presStyleCnt="0"/>
      <dgm:spPr/>
    </dgm:pt>
  </dgm:ptLst>
  <dgm:cxnLst>
    <dgm:cxn modelId="{73E19E54-DAC3-4CE2-A87F-53149E495784}" srcId="{2CEB8E92-2EAC-4AD6-BE3F-D0447C32E97C}" destId="{21C40C3F-BDAD-40E0-AC36-5C7C81E3E8F9}" srcOrd="0" destOrd="0" parTransId="{CCC86CC5-98A8-421A-A9F6-9F16BD72AF35}" sibTransId="{9515FF21-233B-45D3-BD01-F30E112F8431}"/>
    <dgm:cxn modelId="{00E6CF17-453C-403D-9202-91FB623FA0A0}" type="presOf" srcId="{2CEB8E92-2EAC-4AD6-BE3F-D0447C32E97C}" destId="{CEAB6726-3120-4A57-81F8-44D2743B3267}" srcOrd="0" destOrd="0" presId="urn:microsoft.com/office/officeart/2005/8/layout/pyramid2"/>
    <dgm:cxn modelId="{60E1FCC8-222B-46D2-AE02-BF50BAE29DF4}" type="presOf" srcId="{21C40C3F-BDAD-40E0-AC36-5C7C81E3E8F9}" destId="{BB2C9702-A8DF-4B80-A524-A893CEF6AE5D}" srcOrd="0" destOrd="0" presId="urn:microsoft.com/office/officeart/2005/8/layout/pyramid2"/>
    <dgm:cxn modelId="{04082859-CF4D-4725-8CF8-0CB233DC7B72}" type="presParOf" srcId="{CEAB6726-3120-4A57-81F8-44D2743B3267}" destId="{E711FEE6-3AD9-4BDC-A4F4-882175C660FF}" srcOrd="0" destOrd="0" presId="urn:microsoft.com/office/officeart/2005/8/layout/pyramid2"/>
    <dgm:cxn modelId="{E75514D0-13F2-4C24-8AE9-1F434C8F3F1E}" type="presParOf" srcId="{CEAB6726-3120-4A57-81F8-44D2743B3267}" destId="{2213B244-B03C-4619-8B03-0A5064F48C51}" srcOrd="1" destOrd="0" presId="urn:microsoft.com/office/officeart/2005/8/layout/pyramid2"/>
    <dgm:cxn modelId="{3FEF4A4E-BCA5-4F74-BC32-6B758D7BF4A9}" type="presParOf" srcId="{2213B244-B03C-4619-8B03-0A5064F48C51}" destId="{BB2C9702-A8DF-4B80-A524-A893CEF6AE5D}" srcOrd="0" destOrd="0" presId="urn:microsoft.com/office/officeart/2005/8/layout/pyramid2"/>
    <dgm:cxn modelId="{F9381C73-472C-425E-8AD1-99DCDBEFE01C}" type="presParOf" srcId="{2213B244-B03C-4619-8B03-0A5064F48C51}" destId="{62E29BD3-690C-4C1C-B6F1-96EA0BC2C09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1FEE6-3AD9-4BDC-A4F4-882175C660FF}">
      <dsp:nvSpPr>
        <dsp:cNvPr id="0" name=""/>
        <dsp:cNvSpPr/>
      </dsp:nvSpPr>
      <dsp:spPr>
        <a:xfrm>
          <a:off x="2743200" y="0"/>
          <a:ext cx="2000250" cy="1143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2C9702-A8DF-4B80-A524-A893CEF6AE5D}">
      <dsp:nvSpPr>
        <dsp:cNvPr id="0" name=""/>
        <dsp:cNvSpPr/>
      </dsp:nvSpPr>
      <dsp:spPr>
        <a:xfrm>
          <a:off x="1295401" y="330398"/>
          <a:ext cx="5638797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Dear Students</a:t>
          </a:r>
          <a:br>
            <a:rPr lang="en-US" sz="2800" kern="1200" dirty="0" smtClean="0"/>
          </a:br>
          <a:r>
            <a:rPr lang="en-US" sz="2800" kern="1200" dirty="0" smtClean="0"/>
            <a:t>Let’s enjoy a historical video </a:t>
          </a:r>
          <a:endParaRPr lang="en-US" sz="2800" kern="1200" dirty="0"/>
        </a:p>
      </dsp:txBody>
      <dsp:txXfrm>
        <a:off x="1335069" y="370066"/>
        <a:ext cx="5559461" cy="73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9292-0733-4881-A5E1-CF3745A4DEE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B2105-C9F6-410E-9364-5A442B08DB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B2105-C9F6-410E-9364-5A442B08DB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B2105-C9F6-410E-9364-5A442B08DB4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8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2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7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1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6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2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4916-9AF2-4716-BD8E-314B281FC7EE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984F-9FBE-4B6F-B865-0B47A3B5C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19077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onir\Desktop\flower\018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920037" y="5338762"/>
            <a:ext cx="1066800" cy="1362075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990600" y="1066800"/>
            <a:ext cx="7467600" cy="1447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stellar" pitchFamily="18" charset="0"/>
              </a:rPr>
              <a:t>welcome</a:t>
            </a:r>
            <a:endParaRPr lang="en-US" sz="8000" b="1" dirty="0">
              <a:solidFill>
                <a:schemeClr val="tx1"/>
              </a:solidFill>
              <a:latin typeface="Castellar" pitchFamily="18" charset="0"/>
            </a:endParaRPr>
          </a:p>
        </p:txBody>
      </p:sp>
      <p:pic>
        <p:nvPicPr>
          <p:cNvPr id="2050" name="Picture 2" descr="C:\Users\Moni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828800" y="2667000"/>
            <a:ext cx="5943599" cy="914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 English  Class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914400" y="1524000"/>
            <a:ext cx="2514600" cy="990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Wreath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838200" y="2514600"/>
            <a:ext cx="2514600" cy="990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garland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838200" y="3581400"/>
            <a:ext cx="2514600" cy="990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bouquet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09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sz="2400" b="1" dirty="0"/>
          </a:p>
        </p:txBody>
      </p:sp>
      <p:pic>
        <p:nvPicPr>
          <p:cNvPr id="6146" name="Picture 2" descr="C:\Users\Monir\Desktop\33333333333333333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524000"/>
            <a:ext cx="36322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4953000"/>
            <a:ext cx="78486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President and the Prime Minister on behalf of the nation place floral </a:t>
            </a:r>
            <a:r>
              <a:rPr lang="en-US" sz="2400" b="1" dirty="0" smtClean="0">
                <a:solidFill>
                  <a:schemeClr val="tx1"/>
                </a:solidFill>
              </a:rPr>
              <a:t>wreaths</a:t>
            </a:r>
            <a:r>
              <a:rPr lang="en-US" sz="2400" dirty="0" smtClean="0">
                <a:solidFill>
                  <a:schemeClr val="tx1"/>
                </a:solidFill>
              </a:rPr>
              <a:t> at the National Mausoleum at Saver.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382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33400" y="1600200"/>
            <a:ext cx="16764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Exciting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40326" y="2344882"/>
            <a:ext cx="1669473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thrilling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40326" y="3200400"/>
            <a:ext cx="1669474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stimulating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38862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4191000"/>
            <a:ext cx="76962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 Rounded MT Bold" pitchFamily="34" charset="0"/>
              </a:rPr>
              <a:t>The exciting boat race  in the river </a:t>
            </a:r>
            <a:r>
              <a:rPr lang="en-US" sz="2400" b="1" dirty="0" err="1" smtClean="0">
                <a:latin typeface="Arial Rounded MT Bold" pitchFamily="34" charset="0"/>
              </a:rPr>
              <a:t>Buriganga</a:t>
            </a:r>
            <a:endParaRPr lang="en-US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382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685800" y="1447800"/>
            <a:ext cx="16764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Display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300470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192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2192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Callout 9"/>
          <p:cNvSpPr/>
          <p:nvPr/>
        </p:nvSpPr>
        <p:spPr>
          <a:xfrm>
            <a:off x="741218" y="2286000"/>
            <a:ext cx="16764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Parade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685800" y="3200400"/>
            <a:ext cx="16764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March-past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741218" y="4038600"/>
            <a:ext cx="16764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School </a:t>
            </a:r>
            <a:r>
              <a:rPr lang="en-US" sz="2400" b="1" dirty="0" err="1" smtClean="0"/>
              <a:t>childrens,scouts</a:t>
            </a:r>
            <a:r>
              <a:rPr lang="en-US" sz="2400" b="1" dirty="0"/>
              <a:t> </a:t>
            </a:r>
            <a:r>
              <a:rPr lang="en-US" sz="2400" b="1" dirty="0" smtClean="0"/>
              <a:t>and girl guides take part in various </a:t>
            </a:r>
            <a:r>
              <a:rPr lang="en-US" sz="2800" b="1" dirty="0" smtClean="0"/>
              <a:t>display</a:t>
            </a:r>
            <a:r>
              <a:rPr lang="en-US" sz="2400" b="1" dirty="0" smtClean="0"/>
              <a:t> to entertain thousands of spectators.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55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9762"/>
            <a:ext cx="8382000" cy="118903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3600" b="1" dirty="0">
                <a:solidFill>
                  <a:srgbClr val="002060"/>
                </a:solidFill>
              </a:rPr>
              <a:t>Now read the following words and try to understand the meaning---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41069"/>
              </p:ext>
            </p:extLst>
          </p:nvPr>
        </p:nvGraphicFramePr>
        <p:xfrm>
          <a:off x="381000" y="2042160"/>
          <a:ext cx="8534400" cy="4206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900039"/>
                <a:gridCol w="5634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Freedom</a:t>
                      </a:r>
                      <a:r>
                        <a:rPr lang="en-US" sz="2000" baseline="0" dirty="0" smtClean="0"/>
                        <a:t> from political control by other countries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Celebrate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To show that a day or an event is  important by doing something on it 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Enthusiasm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strong feeling of excitement and interest in something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Illuminate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shine light on something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Martyr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One who dies or suffers for his faith or any great cause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6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43800" cy="1143000"/>
          </a:xfr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en-US" sz="4000" b="1" i="1" dirty="0" smtClean="0"/>
              <a:t>Open at page 36-37 from EFT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544763"/>
          </a:xfrm>
        </p:spPr>
        <p:txBody>
          <a:bodyPr/>
          <a:lstStyle/>
          <a:p>
            <a:r>
              <a:rPr lang="en-US" b="1" i="1" dirty="0" smtClean="0"/>
              <a:t>Read the text silently within 7 minutes to know about Independence Day</a:t>
            </a: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09" y="4267200"/>
            <a:ext cx="396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34" y="1600200"/>
            <a:ext cx="2266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57200"/>
            <a:ext cx="2305050" cy="1981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57150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Mach the words with their meanings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10385"/>
              </p:ext>
            </p:extLst>
          </p:nvPr>
        </p:nvGraphicFramePr>
        <p:xfrm>
          <a:off x="304800" y="1767840"/>
          <a:ext cx="6934200" cy="24688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184748"/>
                <a:gridCol w="4749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Meanings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Fervour</a:t>
                      </a:r>
                      <a:endParaRPr lang="en-US" sz="2400" dirty="0" smtClean="0"/>
                    </a:p>
                    <a:p>
                      <a:endParaRPr lang="en-US" sz="200" dirty="0" smtClean="0"/>
                    </a:p>
                    <a:p>
                      <a:r>
                        <a:rPr lang="en-US" sz="2400" dirty="0" smtClean="0"/>
                        <a:t>Alike</a:t>
                      </a:r>
                    </a:p>
                    <a:p>
                      <a:endParaRPr lang="en-US" sz="100" dirty="0" smtClean="0"/>
                    </a:p>
                    <a:p>
                      <a:r>
                        <a:rPr lang="en-US" sz="2400" dirty="0" smtClean="0"/>
                        <a:t>Spectator</a:t>
                      </a:r>
                    </a:p>
                    <a:p>
                      <a:endParaRPr lang="en-US" sz="100" dirty="0" smtClean="0"/>
                    </a:p>
                    <a:p>
                      <a:r>
                        <a:rPr lang="en-US" sz="2400" dirty="0" smtClean="0"/>
                        <a:t>Displays</a:t>
                      </a:r>
                    </a:p>
                    <a:p>
                      <a:endParaRPr lang="en-US" sz="100" dirty="0" smtClean="0"/>
                    </a:p>
                    <a:p>
                      <a:r>
                        <a:rPr lang="en-US" sz="2400" dirty="0" smtClean="0"/>
                        <a:t>illuminate</a:t>
                      </a:r>
                      <a:endParaRPr lang="en-US" sz="2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600" dirty="0" smtClean="0"/>
                    </a:p>
                    <a:p>
                      <a:endParaRPr lang="en-US" sz="1000" dirty="0" smtClean="0"/>
                    </a:p>
                    <a:p>
                      <a:endParaRPr lang="en-US" sz="2400" dirty="0" smtClean="0"/>
                    </a:p>
                    <a:p>
                      <a:endParaRPr lang="en-US" sz="90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900" baseline="0" dirty="0" smtClean="0"/>
                    </a:p>
                    <a:p>
                      <a:endParaRPr lang="en-US" sz="2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Oval Callout 6"/>
          <p:cNvSpPr/>
          <p:nvPr/>
        </p:nvSpPr>
        <p:spPr>
          <a:xfrm>
            <a:off x="1219200" y="381000"/>
            <a:ext cx="5562600" cy="685800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Now work in pair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267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Fervour</a:t>
            </a:r>
            <a:r>
              <a:rPr lang="en-US" dirty="0" smtClean="0"/>
              <a:t>             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9344" y="3276600"/>
            <a:ext cx="390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strong feeling of excitement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3741003"/>
            <a:ext cx="452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person who is watching an event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7444" y="2902803"/>
            <a:ext cx="271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 similar way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510135"/>
            <a:ext cx="19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light up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2133600"/>
            <a:ext cx="326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Acts of performing skills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3124200" y="4419600"/>
            <a:ext cx="76200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Ans</a:t>
            </a:r>
            <a:r>
              <a:rPr lang="en-US" sz="2400" b="1" dirty="0" smtClean="0"/>
              <a:t> :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472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Alike</a:t>
            </a:r>
            <a:endParaRPr lang="en-US" sz="2400" b="1" dirty="0"/>
          </a:p>
        </p:txBody>
      </p:sp>
      <p:sp>
        <p:nvSpPr>
          <p:cNvPr id="19" name="Right Arrow 18"/>
          <p:cNvSpPr/>
          <p:nvPr/>
        </p:nvSpPr>
        <p:spPr>
          <a:xfrm>
            <a:off x="3124200" y="4839815"/>
            <a:ext cx="76200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5181600"/>
            <a:ext cx="150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Spectator</a:t>
            </a:r>
            <a:endParaRPr lang="en-US" sz="2400" b="1" dirty="0"/>
          </a:p>
        </p:txBody>
      </p:sp>
      <p:sp>
        <p:nvSpPr>
          <p:cNvPr id="22" name="Right Arrow 21"/>
          <p:cNvSpPr/>
          <p:nvPr/>
        </p:nvSpPr>
        <p:spPr>
          <a:xfrm>
            <a:off x="3124200" y="5297015"/>
            <a:ext cx="76200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42209" y="56432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Display</a:t>
            </a:r>
            <a:endParaRPr lang="en-US" sz="2400" b="1" dirty="0"/>
          </a:p>
        </p:txBody>
      </p:sp>
      <p:sp>
        <p:nvSpPr>
          <p:cNvPr id="24" name="Right Arrow 23"/>
          <p:cNvSpPr/>
          <p:nvPr/>
        </p:nvSpPr>
        <p:spPr>
          <a:xfrm>
            <a:off x="3124200" y="6220345"/>
            <a:ext cx="76200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6104930"/>
            <a:ext cx="165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illuminate</a:t>
            </a:r>
            <a:endParaRPr lang="en-US" sz="2400" b="1" dirty="0"/>
          </a:p>
        </p:txBody>
      </p:sp>
      <p:sp>
        <p:nvSpPr>
          <p:cNvPr id="26" name="Right Arrow 25"/>
          <p:cNvSpPr/>
          <p:nvPr/>
        </p:nvSpPr>
        <p:spPr>
          <a:xfrm>
            <a:off x="3124200" y="5758680"/>
            <a:ext cx="76200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3837 0.144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17378 0.260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3576 0.205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7152 0.510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18507 0.522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7" grpId="0"/>
      <p:bldP spid="21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Dear students now work in group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4267200"/>
            <a:ext cx="72390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Write in brief , how you have celebrated this year’s Independence Day at your school 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667000" y="838200"/>
            <a:ext cx="3886200" cy="1371600"/>
          </a:xfrm>
          <a:prstGeom prst="star6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Evaluation</a:t>
            </a:r>
            <a:endParaRPr lang="en-US" sz="3600" b="1" dirty="0"/>
          </a:p>
        </p:txBody>
      </p:sp>
      <p:sp>
        <p:nvSpPr>
          <p:cNvPr id="5" name="Down Arrow Callout 4"/>
          <p:cNvSpPr/>
          <p:nvPr/>
        </p:nvSpPr>
        <p:spPr>
          <a:xfrm>
            <a:off x="1371600" y="2286000"/>
            <a:ext cx="6553200" cy="12192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Answer the following questions.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81400"/>
            <a:ext cx="7924800" cy="2209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sz="2400" dirty="0" smtClean="0">
                <a:solidFill>
                  <a:schemeClr val="tx1"/>
                </a:solidFill>
              </a:rPr>
              <a:t>1.   What do you know about VDP 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  2 .  What is Independence Day 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  3 .  Who place the floral wreaths on behalf of the nation ?</a:t>
            </a:r>
          </a:p>
        </p:txBody>
      </p:sp>
    </p:spTree>
    <p:extLst>
      <p:ext uri="{BB962C8B-B14F-4D97-AF65-F5344CB8AC3E}">
        <p14:creationId xmlns:p14="http://schemas.microsoft.com/office/powerpoint/2010/main" val="23870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onir\Desktop\100000000000000000000000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0596"/>
            <a:ext cx="2895600" cy="37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7526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The seven pairs of walls of the National Memorial mark the seven successive stages of Bangladesh's independence movement .</a:t>
            </a:r>
          </a:p>
          <a:p>
            <a:endParaRPr lang="en-US" dirty="0"/>
          </a:p>
        </p:txBody>
      </p:sp>
      <p:sp>
        <p:nvSpPr>
          <p:cNvPr id="8" name="16-Point Star 7"/>
          <p:cNvSpPr/>
          <p:nvPr/>
        </p:nvSpPr>
        <p:spPr>
          <a:xfrm>
            <a:off x="-304800" y="609600"/>
            <a:ext cx="9829800" cy="9906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Black" pitchFamily="34" charset="0"/>
              </a:rPr>
              <a:t>Dear students, remember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35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1971  Liberation </a:t>
            </a:r>
            <a:r>
              <a:rPr lang="en-US" sz="2400" b="1" dirty="0"/>
              <a:t>war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9998" y="5567294"/>
            <a:ext cx="29718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3500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1969  Mass uprising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3957935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1966  Six point movement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38935"/>
            <a:ext cx="351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1962 Education movement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796135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1956  Constitutional movement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0272" y="5257800"/>
            <a:ext cx="358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1954 United front election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3344" y="5717232"/>
            <a:ext cx="358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1952 Language movement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962398" y="5943600"/>
            <a:ext cx="25146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5026968"/>
            <a:ext cx="2286002" cy="116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3"/>
          </p:cNvCxnSpPr>
          <p:nvPr/>
        </p:nvCxnSpPr>
        <p:spPr>
          <a:xfrm>
            <a:off x="3969327" y="4569768"/>
            <a:ext cx="3200400" cy="116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62400" y="4188767"/>
            <a:ext cx="3505200" cy="116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17273" y="3810000"/>
            <a:ext cx="45789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69673" y="3288222"/>
            <a:ext cx="45789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onir\Desktop\flower\12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667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onir\Desktop\flower\5252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3505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95525"/>
            <a:ext cx="26765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33528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Refresh…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90500" y="1152525"/>
            <a:ext cx="6200775" cy="136207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/>
              <a:t>Bangabandhu</a:t>
            </a:r>
            <a:r>
              <a:rPr lang="en-US" sz="2000" dirty="0"/>
              <a:t> Sheikh </a:t>
            </a:r>
            <a:r>
              <a:rPr lang="en-US" sz="2000" dirty="0" err="1"/>
              <a:t>Mujibur</a:t>
            </a:r>
            <a:r>
              <a:rPr lang="en-US" sz="2000" dirty="0"/>
              <a:t> </a:t>
            </a:r>
            <a:r>
              <a:rPr lang="en-US" sz="2000" dirty="0" err="1"/>
              <a:t>Rahman</a:t>
            </a:r>
            <a:r>
              <a:rPr lang="en-US" sz="2000" dirty="0"/>
              <a:t>, the great hero </a:t>
            </a:r>
            <a:r>
              <a:rPr lang="en-US" sz="2000" dirty="0" smtClean="0"/>
              <a:t>of</a:t>
            </a:r>
            <a:r>
              <a:rPr lang="bn-IN" sz="2000" dirty="0" smtClean="0"/>
              <a:t> </a:t>
            </a:r>
            <a:r>
              <a:rPr lang="en-US" sz="2000" dirty="0" smtClean="0"/>
              <a:t>independence </a:t>
            </a:r>
            <a:r>
              <a:rPr lang="en-US" sz="2000" dirty="0"/>
              <a:t>and the architect of independent Bangladesh, in his historic speech on March 7, 1971, called for a great war of liberation</a:t>
            </a:r>
            <a:r>
              <a:rPr lang="en-US" dirty="0"/>
              <a:t>.</a:t>
            </a:r>
          </a:p>
        </p:txBody>
      </p:sp>
      <p:sp>
        <p:nvSpPr>
          <p:cNvPr id="11" name="Pentagon 10"/>
          <p:cNvSpPr/>
          <p:nvPr/>
        </p:nvSpPr>
        <p:spPr>
          <a:xfrm>
            <a:off x="190501" y="2667000"/>
            <a:ext cx="61341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Three million Bengalis were martyred in a long and bloody 9-month war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11" y="3581400"/>
            <a:ext cx="271808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entagon 11"/>
          <p:cNvSpPr/>
          <p:nvPr/>
        </p:nvSpPr>
        <p:spPr>
          <a:xfrm>
            <a:off x="190501" y="3505200"/>
            <a:ext cx="6134100" cy="1295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With 93,000 Pakistani troops, General </a:t>
            </a:r>
            <a:r>
              <a:rPr lang="en-US" sz="2000" dirty="0" err="1"/>
              <a:t>Niazi</a:t>
            </a:r>
            <a:r>
              <a:rPr lang="en-US" sz="2000" dirty="0"/>
              <a:t> was forced to surrender unconditionally to the joint forces</a:t>
            </a:r>
            <a:r>
              <a:rPr lang="en-US" dirty="0"/>
              <a:t>.</a:t>
            </a:r>
          </a:p>
        </p:txBody>
      </p:sp>
      <p:sp>
        <p:nvSpPr>
          <p:cNvPr id="13" name="Pentagon 12"/>
          <p:cNvSpPr/>
          <p:nvPr/>
        </p:nvSpPr>
        <p:spPr>
          <a:xfrm>
            <a:off x="190501" y="5029201"/>
            <a:ext cx="5905499" cy="1600199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exchange for the blood of millions of martyrs and the honor of thousands of mothers and sisters in the war of liberation, we have today's independent map and red-green flag.</a:t>
            </a:r>
          </a:p>
        </p:txBody>
      </p:sp>
    </p:spTree>
    <p:extLst>
      <p:ext uri="{BB962C8B-B14F-4D97-AF65-F5344CB8AC3E}">
        <p14:creationId xmlns:p14="http://schemas.microsoft.com/office/powerpoint/2010/main" val="24276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046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Introduction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482096"/>
            <a:ext cx="5715000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Md. </a:t>
            </a:r>
            <a:r>
              <a:rPr lang="en-US" sz="5400" dirty="0" err="1" smtClean="0"/>
              <a:t>Monirul</a:t>
            </a:r>
            <a:r>
              <a:rPr lang="en-US" sz="5400" dirty="0" smtClean="0"/>
              <a:t> Islam</a:t>
            </a:r>
          </a:p>
          <a:p>
            <a:pPr algn="ctr"/>
            <a:r>
              <a:rPr lang="en-US" sz="3200" dirty="0" smtClean="0"/>
              <a:t>Assistant Teacher </a:t>
            </a:r>
          </a:p>
          <a:p>
            <a:pPr algn="ctr"/>
            <a:r>
              <a:rPr lang="en-US" sz="2000" dirty="0" smtClean="0">
                <a:hlinkClick r:id="rId3"/>
              </a:rPr>
              <a:t>monir19077@gmail.com</a:t>
            </a:r>
            <a:endParaRPr lang="en-US" sz="2000" dirty="0" smtClean="0"/>
          </a:p>
          <a:p>
            <a:pPr algn="ctr"/>
            <a:r>
              <a:rPr lang="en-US" sz="2000" dirty="0" smtClean="0"/>
              <a:t>Mobile -01761714820</a:t>
            </a:r>
            <a:endParaRPr lang="en-US" sz="2000" dirty="0"/>
          </a:p>
        </p:txBody>
      </p:sp>
      <p:pic>
        <p:nvPicPr>
          <p:cNvPr id="6" name="Picture 6" descr="C:\Users\Monir\Desktop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1905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418034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Azimnagor</a:t>
            </a:r>
            <a:r>
              <a:rPr lang="en-US" sz="2800" dirty="0" smtClean="0"/>
              <a:t> Computer Technical School &amp; Commercial College</a:t>
            </a:r>
          </a:p>
          <a:p>
            <a:pPr algn="ctr"/>
            <a:r>
              <a:rPr lang="en-US" sz="2800" dirty="0" smtClean="0"/>
              <a:t>Subject – English 1st paper</a:t>
            </a:r>
          </a:p>
          <a:p>
            <a:pPr algn="ctr"/>
            <a:r>
              <a:rPr lang="en-US" sz="2800" dirty="0" smtClean="0"/>
              <a:t>Class – Ten</a:t>
            </a:r>
          </a:p>
          <a:p>
            <a:pPr algn="ctr"/>
            <a:r>
              <a:rPr lang="en-US" sz="2800" dirty="0" smtClean="0"/>
              <a:t>                                                             </a:t>
            </a:r>
            <a:r>
              <a:rPr lang="en-US" sz="3200" dirty="0" smtClean="0"/>
              <a:t> Time – 45 </a:t>
            </a:r>
            <a:r>
              <a:rPr lang="en-US" sz="3200" dirty="0" err="1" smtClean="0"/>
              <a:t>mins</a:t>
            </a:r>
            <a:endParaRPr lang="en-US" sz="3200" dirty="0" smtClean="0"/>
          </a:p>
          <a:p>
            <a:pPr algn="ctr"/>
            <a:r>
              <a:rPr lang="en-US" sz="2800" dirty="0" smtClean="0"/>
              <a:t>              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4550"/>
            <a:ext cx="3124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1143000" y="676275"/>
            <a:ext cx="6934200" cy="1685925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Wide Latin" pitchFamily="18" charset="0"/>
              </a:rPr>
              <a:t>Home Work</a:t>
            </a:r>
            <a:endParaRPr lang="en-US" sz="2800" dirty="0">
              <a:solidFill>
                <a:schemeClr val="tx1"/>
              </a:solidFill>
              <a:latin typeface="Wide Lati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191000"/>
            <a:ext cx="65532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write a short paragraph  about independence day.</a:t>
            </a:r>
          </a:p>
        </p:txBody>
      </p:sp>
    </p:spTree>
    <p:extLst>
      <p:ext uri="{BB962C8B-B14F-4D97-AF65-F5344CB8AC3E}">
        <p14:creationId xmlns:p14="http://schemas.microsoft.com/office/powerpoint/2010/main" val="42624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838200"/>
            <a:ext cx="3581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Thanks to all</a:t>
            </a:r>
            <a:endParaRPr lang="en-US" sz="4800" b="1" i="1" dirty="0"/>
          </a:p>
        </p:txBody>
      </p:sp>
      <p:pic>
        <p:nvPicPr>
          <p:cNvPr id="9219" name="Picture 3" descr="C:\Users\Monir\Desktop\flower\images1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124">
            <a:off x="6909150" y="689173"/>
            <a:ext cx="1872909" cy="23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onir\Desktop\flower\images1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471929" y="529099"/>
            <a:ext cx="1872909" cy="23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onir\Desktop\animated-flower-image-00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8674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nir\Desktop\images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6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9242639"/>
              </p:ext>
            </p:extLst>
          </p:nvPr>
        </p:nvGraphicFramePr>
        <p:xfrm>
          <a:off x="457200" y="838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6014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7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en-US" dirty="0" smtClean="0"/>
              <a:t>Tyranny of </a:t>
            </a:r>
            <a:r>
              <a:rPr lang="en-US" dirty="0" err="1" smtClean="0"/>
              <a:t>pakistani</a:t>
            </a:r>
            <a:r>
              <a:rPr lang="en-US" dirty="0" smtClean="0"/>
              <a:t> military</a:t>
            </a:r>
            <a:endParaRPr lang="en-US" dirty="0"/>
          </a:p>
        </p:txBody>
      </p:sp>
      <p:pic>
        <p:nvPicPr>
          <p:cNvPr id="6147" name="Picture 3" descr="C:\Users\Monir\Desktop\index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14474"/>
            <a:ext cx="29718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onir\Desktop\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4475"/>
            <a:ext cx="3733800" cy="23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619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Look at the picture.</a:t>
            </a:r>
            <a:br>
              <a:rPr lang="en-US" b="1" dirty="0" smtClean="0"/>
            </a:br>
            <a:r>
              <a:rPr lang="en-US" sz="4000" b="1" dirty="0" smtClean="0">
                <a:solidFill>
                  <a:srgbClr val="002060"/>
                </a:solidFill>
              </a:rPr>
              <a:t>What  can you see in the pictures ?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endParaRPr lang="en-US" sz="4000" dirty="0"/>
          </a:p>
        </p:txBody>
      </p:sp>
      <p:pic>
        <p:nvPicPr>
          <p:cNvPr id="4099" name="Picture 3" descr="C:\Users\Monir\Desktop\index9999999999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657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onir\Desktop\index88888888888888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7999"/>
            <a:ext cx="35623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2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you see in the picture ?</a:t>
            </a:r>
            <a:br>
              <a:rPr lang="en-US" dirty="0" smtClean="0"/>
            </a:br>
            <a:r>
              <a:rPr lang="en-US" dirty="0" smtClean="0"/>
              <a:t>Why was it built  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Monir\Desktop\00000000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57500"/>
            <a:ext cx="5867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Elephant" pitchFamily="18" charset="0"/>
              </a:rPr>
              <a:t>So, today we’ll read  about</a:t>
            </a:r>
            <a:br>
              <a:rPr lang="en-US" dirty="0" smtClean="0">
                <a:solidFill>
                  <a:srgbClr val="002060"/>
                </a:solidFill>
                <a:latin typeface="Elephant" pitchFamily="18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590800"/>
            <a:ext cx="44819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Independence  Day</a:t>
            </a:r>
          </a:p>
          <a:p>
            <a:pPr algn="ctr"/>
            <a:r>
              <a:rPr lang="en-US" sz="2800" b="1" dirty="0" smtClean="0"/>
              <a:t>Unit – Three</a:t>
            </a:r>
          </a:p>
          <a:p>
            <a:pPr algn="ctr"/>
            <a:r>
              <a:rPr lang="en-US" sz="2800" b="1" dirty="0" smtClean="0"/>
              <a:t>Lesson-5</a:t>
            </a:r>
            <a:endParaRPr lang="en-US" sz="2800" b="1" dirty="0"/>
          </a:p>
        </p:txBody>
      </p:sp>
      <p:pic>
        <p:nvPicPr>
          <p:cNvPr id="5126" name="Picture 6" descr="C:\Users\Monir\Desktop\777777777777777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14" y="4114800"/>
            <a:ext cx="340178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Monir\Desktop\bangladesh-flag-pole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3450"/>
            <a:ext cx="2286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3056453"/>
            <a:ext cx="7543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After completing the lesson , we will be able to—</a:t>
            </a:r>
          </a:p>
          <a:p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bn-IN" sz="2000" b="1" dirty="0" smtClean="0">
                <a:latin typeface="Book Antiqua" pitchFamily="18" charset="0"/>
              </a:rPr>
              <a:t>     </a:t>
            </a:r>
            <a:r>
              <a:rPr lang="en-US" sz="2000" b="1" dirty="0" smtClean="0">
                <a:latin typeface="Book Antiqua" pitchFamily="18" charset="0"/>
              </a:rPr>
              <a:t>1 .  Describing the history of our independence;</a:t>
            </a:r>
          </a:p>
          <a:p>
            <a:r>
              <a:rPr lang="bn-IN" sz="2000" b="1" dirty="0" smtClean="0">
                <a:latin typeface="Book Antiqua" pitchFamily="18" charset="0"/>
              </a:rPr>
              <a:t>     </a:t>
            </a:r>
            <a:r>
              <a:rPr lang="en-US" sz="2000" b="1" dirty="0" smtClean="0">
                <a:latin typeface="Book Antiqua" pitchFamily="18" charset="0"/>
              </a:rPr>
              <a:t>2 .</a:t>
            </a:r>
            <a:r>
              <a:rPr lang="bn-IN" sz="2000" b="1" dirty="0" smtClean="0">
                <a:latin typeface="Book Antiqua" pitchFamily="18" charset="0"/>
              </a:rPr>
              <a:t>   </a:t>
            </a:r>
            <a:r>
              <a:rPr lang="en-US" sz="2000" b="1" dirty="0" smtClean="0">
                <a:latin typeface="Book Antiqua" pitchFamily="18" charset="0"/>
              </a:rPr>
              <a:t>Ask and answer questions;</a:t>
            </a:r>
          </a:p>
          <a:p>
            <a:r>
              <a:rPr lang="bn-IN" sz="2000" b="1" dirty="0" smtClean="0">
                <a:latin typeface="Book Antiqua" pitchFamily="18" charset="0"/>
              </a:rPr>
              <a:t>   </a:t>
            </a:r>
            <a:r>
              <a:rPr lang="en-US" sz="2000" b="1" dirty="0" smtClean="0">
                <a:latin typeface="Book Antiqua" pitchFamily="18" charset="0"/>
              </a:rPr>
              <a:t>  3 .  </a:t>
            </a:r>
            <a:r>
              <a:rPr lang="bn-IN" sz="2000" b="1" dirty="0" smtClean="0">
                <a:latin typeface="Book Antiqua" pitchFamily="18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Read and analysis text through silent reading.</a:t>
            </a:r>
          </a:p>
          <a:p>
            <a:r>
              <a:rPr lang="bn-IN" sz="2000" b="1" dirty="0" smtClean="0">
                <a:latin typeface="Book Antiqua" pitchFamily="18" charset="0"/>
              </a:rPr>
              <a:t>     </a:t>
            </a:r>
            <a:r>
              <a:rPr lang="en-US" sz="2000" b="1" dirty="0" smtClean="0">
                <a:latin typeface="Book Antiqua" pitchFamily="18" charset="0"/>
              </a:rPr>
              <a:t>4 .   write a short paragraph</a:t>
            </a:r>
            <a:r>
              <a:rPr lang="bn-IN" sz="2000" b="1" dirty="0" smtClean="0">
                <a:latin typeface="Book Antiqua" pitchFamily="18" charset="0"/>
              </a:rPr>
              <a:t>  </a:t>
            </a:r>
            <a:r>
              <a:rPr lang="en-US" sz="2000" b="1" dirty="0" smtClean="0">
                <a:latin typeface="Book Antiqua" pitchFamily="18" charset="0"/>
              </a:rPr>
              <a:t>about independence day.</a:t>
            </a:r>
          </a:p>
          <a:p>
            <a:endParaRPr lang="bn-IN" sz="2000" b="1" dirty="0" smtClean="0">
              <a:latin typeface="Book Antiqua" pitchFamily="18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286000" y="762000"/>
            <a:ext cx="4648200" cy="1752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Learning Outcomes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us introduce with some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key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words.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609600" y="1905000"/>
            <a:ext cx="28956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Gun salute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609600" y="2895600"/>
            <a:ext cx="2971800" cy="762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gunfire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09600" y="3733800"/>
            <a:ext cx="29718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shot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AutoShape 2" descr="21-gun salute - Wikipedia"/>
          <p:cNvSpPr>
            <a:spLocks noChangeAspect="1" noChangeArrowheads="1"/>
          </p:cNvSpPr>
          <p:nvPr/>
        </p:nvSpPr>
        <p:spPr bwMode="auto">
          <a:xfrm>
            <a:off x="155575" y="-746125"/>
            <a:ext cx="2333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3219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4953000"/>
            <a:ext cx="79248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26 March , our Independence day begins with a 31 </a:t>
            </a:r>
            <a:r>
              <a:rPr lang="en-US" sz="2400" b="1" dirty="0" smtClean="0">
                <a:solidFill>
                  <a:schemeClr val="tx1"/>
                </a:solidFill>
              </a:rPr>
              <a:t>gun salute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04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547</Words>
  <Application>Microsoft Office PowerPoint</Application>
  <PresentationFormat>On-screen Show (4:3)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Tyranny of pakistani military</vt:lpstr>
      <vt:lpstr> Look at the picture. What  can you see in the pictures ? </vt:lpstr>
      <vt:lpstr>What can you see in the picture ? Why was it built  ? </vt:lpstr>
      <vt:lpstr>So, today we’ll read  about </vt:lpstr>
      <vt:lpstr>PowerPoint Presentation</vt:lpstr>
      <vt:lpstr> Let us introduce with some key words. </vt:lpstr>
      <vt:lpstr>PowerPoint Presentation</vt:lpstr>
      <vt:lpstr>PowerPoint Presentation</vt:lpstr>
      <vt:lpstr>PowerPoint Presentation</vt:lpstr>
      <vt:lpstr>Now read the following words and try to understand the meaning--- </vt:lpstr>
      <vt:lpstr>Open at page 36-37 from EFT</vt:lpstr>
      <vt:lpstr>PowerPoint Presentation</vt:lpstr>
      <vt:lpstr>Dear students now work in group</vt:lpstr>
      <vt:lpstr>PowerPoint Presentation</vt:lpstr>
      <vt:lpstr>PowerPoint Presentation</vt:lpstr>
      <vt:lpstr>PowerPoint Presentation</vt:lpstr>
      <vt:lpstr>PowerPoint Presentation</vt:lpstr>
      <vt:lpstr>Thanks to all</vt:lpstr>
    </vt:vector>
  </TitlesOfParts>
  <Company>CyberSpace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132</cp:revision>
  <dcterms:created xsi:type="dcterms:W3CDTF">2020-10-22T14:33:52Z</dcterms:created>
  <dcterms:modified xsi:type="dcterms:W3CDTF">2020-11-15T14:22:23Z</dcterms:modified>
</cp:coreProperties>
</file>