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55" autoAdjust="0"/>
  </p:normalViewPr>
  <p:slideViewPr>
    <p:cSldViewPr>
      <p:cViewPr varScale="1">
        <p:scale>
          <a:sx n="56" d="100"/>
          <a:sy n="56" d="100"/>
        </p:scale>
        <p:origin x="-67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E380-3845-0049-8AD6-C6CD4AF7AB3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5EACF-9DB6-D043-8DE5-3C21236F5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B2E3DBD5-2347-BE4A-B903-4610B0EBDE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9144000" cy="4135436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762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660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="" xmlns:a16="http://schemas.microsoft.com/office/drawing/2014/main" id="{E87860C7-A98B-5C4F-8AF6-A131F7DCF0BF}"/>
              </a:ext>
            </a:extLst>
          </p:cNvPr>
          <p:cNvSpPr/>
          <p:nvPr/>
        </p:nvSpPr>
        <p:spPr>
          <a:xfrm>
            <a:off x="3124200" y="609600"/>
            <a:ext cx="5486400" cy="4114800"/>
          </a:xfrm>
          <a:prstGeom prst="triangle">
            <a:avLst>
              <a:gd name="adj" fmla="val 47257"/>
            </a:avLst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5334000"/>
            <a:ext cx="5486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triangle</a:t>
            </a: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9188C9DB-877F-9346-8B60-B83D0339AF7A}"/>
              </a:ext>
            </a:extLst>
          </p:cNvPr>
          <p:cNvSpPr/>
          <p:nvPr/>
        </p:nvSpPr>
        <p:spPr>
          <a:xfrm>
            <a:off x="3581400" y="533400"/>
            <a:ext cx="4572000" cy="4419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3352800" y="5181600"/>
            <a:ext cx="571500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circle</a:t>
            </a:r>
            <a:endParaRPr lang="en-US" sz="5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="" xmlns:a16="http://schemas.microsoft.com/office/drawing/2014/main" id="{014D1945-5787-AB4D-A645-6F07925E9923}"/>
              </a:ext>
            </a:extLst>
          </p:cNvPr>
          <p:cNvSpPr/>
          <p:nvPr/>
        </p:nvSpPr>
        <p:spPr>
          <a:xfrm rot="10800000">
            <a:off x="2895600" y="990601"/>
            <a:ext cx="6451466" cy="32004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495800"/>
            <a:ext cx="6400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rectangle</a:t>
            </a:r>
            <a:endParaRPr lang="en-US" sz="5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="" xmlns:a16="http://schemas.microsoft.com/office/drawing/2014/main" id="{014D1945-5787-AB4D-A645-6F07925E9923}"/>
              </a:ext>
            </a:extLst>
          </p:cNvPr>
          <p:cNvSpPr/>
          <p:nvPr/>
        </p:nvSpPr>
        <p:spPr>
          <a:xfrm rot="10800000">
            <a:off x="2895600" y="999531"/>
            <a:ext cx="6451466" cy="32004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90678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Open your </a:t>
            </a:r>
            <a:r>
              <a:rPr lang="en-US" sz="4000" dirty="0" err="1" smtClean="0"/>
              <a:t>english</a:t>
            </a:r>
            <a:r>
              <a:rPr lang="en-US" sz="4000" dirty="0" smtClean="0"/>
              <a:t> book page no.38 and read 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5867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="" xmlns:a16="http://schemas.microsoft.com/office/drawing/2014/main" id="{E87860C7-A98B-5C4F-8AF6-A131F7DCF0BF}"/>
              </a:ext>
            </a:extLst>
          </p:cNvPr>
          <p:cNvSpPr/>
          <p:nvPr/>
        </p:nvSpPr>
        <p:spPr>
          <a:xfrm>
            <a:off x="6019800" y="304800"/>
            <a:ext cx="2121408" cy="1828800"/>
          </a:xfrm>
          <a:prstGeom prst="triangle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22B2981-23E5-B74D-B1C5-6DFAB0E2DC31}"/>
              </a:ext>
            </a:extLst>
          </p:cNvPr>
          <p:cNvSpPr/>
          <p:nvPr/>
        </p:nvSpPr>
        <p:spPr>
          <a:xfrm>
            <a:off x="838200" y="381000"/>
            <a:ext cx="1828800" cy="1828800"/>
          </a:xfrm>
          <a:prstGeom prst="rect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9188C9DB-877F-9346-8B60-B83D0339AF7A}"/>
              </a:ext>
            </a:extLst>
          </p:cNvPr>
          <p:cNvSpPr/>
          <p:nvPr/>
        </p:nvSpPr>
        <p:spPr>
          <a:xfrm>
            <a:off x="3505200" y="381000"/>
            <a:ext cx="1828800" cy="1828800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="" xmlns:a16="http://schemas.microsoft.com/office/drawing/2014/main" id="{014D1945-5787-AB4D-A645-6F07925E9923}"/>
              </a:ext>
            </a:extLst>
          </p:cNvPr>
          <p:cNvSpPr/>
          <p:nvPr/>
        </p:nvSpPr>
        <p:spPr>
          <a:xfrm rot="10800000">
            <a:off x="8991600" y="381000"/>
            <a:ext cx="2412867" cy="1533023"/>
          </a:xfrm>
          <a:prstGeom prst="flowChartProcess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 flipH="1">
            <a:off x="1480131" y="2743200"/>
            <a:ext cx="408246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one is circle?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 flipH="1">
            <a:off x="2775531" y="4191000"/>
            <a:ext cx="1010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1371600" y="6183868"/>
            <a:ext cx="408246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one is rectangle?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 flipH="1">
            <a:off x="1403931" y="5029200"/>
            <a:ext cx="408246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one is triangle?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 flipH="1">
            <a:off x="1480131" y="3886200"/>
            <a:ext cx="408246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one is square?</a:t>
            </a:r>
            <a:endParaRPr lang="en-US" sz="2800" dirty="0"/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822B2981-23E5-B74D-B1C5-6DFAB0E2DC31}"/>
              </a:ext>
            </a:extLst>
          </p:cNvPr>
          <p:cNvSpPr/>
          <p:nvPr/>
        </p:nvSpPr>
        <p:spPr>
          <a:xfrm>
            <a:off x="9144000" y="3581400"/>
            <a:ext cx="9906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square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9188C9DB-877F-9346-8B60-B83D0339AF7A}"/>
              </a:ext>
            </a:extLst>
          </p:cNvPr>
          <p:cNvSpPr/>
          <p:nvPr/>
        </p:nvSpPr>
        <p:spPr>
          <a:xfrm>
            <a:off x="9220200" y="2286000"/>
            <a:ext cx="11430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circle</a:t>
            </a:r>
            <a:endParaRPr lang="en-US" sz="1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="" xmlns:a16="http://schemas.microsoft.com/office/drawing/2014/main" id="{E87860C7-A98B-5C4F-8AF6-A131F7DCF0BF}"/>
              </a:ext>
            </a:extLst>
          </p:cNvPr>
          <p:cNvSpPr/>
          <p:nvPr/>
        </p:nvSpPr>
        <p:spPr>
          <a:xfrm>
            <a:off x="8915400" y="4648200"/>
            <a:ext cx="1524000" cy="1066800"/>
          </a:xfrm>
          <a:prstGeom prst="triangle">
            <a:avLst>
              <a:gd name="adj" fmla="val 481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triangle</a:t>
            </a:r>
            <a:endParaRPr lang="en-US" sz="1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6" name="Flowchart: Process 85">
            <a:extLst>
              <a:ext uri="{FF2B5EF4-FFF2-40B4-BE49-F238E27FC236}">
                <a16:creationId xmlns="" xmlns:a16="http://schemas.microsoft.com/office/drawing/2014/main" id="{014D1945-5787-AB4D-A645-6F07925E9923}"/>
              </a:ext>
            </a:extLst>
          </p:cNvPr>
          <p:cNvSpPr/>
          <p:nvPr/>
        </p:nvSpPr>
        <p:spPr>
          <a:xfrm>
            <a:off x="8915400" y="5867399"/>
            <a:ext cx="1371600" cy="914401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rectangle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Notched Right Arrow 86"/>
          <p:cNvSpPr/>
          <p:nvPr/>
        </p:nvSpPr>
        <p:spPr>
          <a:xfrm>
            <a:off x="6172200" y="2743200"/>
            <a:ext cx="2057400" cy="484632"/>
          </a:xfrm>
          <a:prstGeom prst="notched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Notched Right Arrow 87"/>
          <p:cNvSpPr/>
          <p:nvPr/>
        </p:nvSpPr>
        <p:spPr>
          <a:xfrm>
            <a:off x="6172200" y="3934968"/>
            <a:ext cx="2057400" cy="484632"/>
          </a:xfrm>
          <a:prstGeom prst="notched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Notched Right Arrow 88"/>
          <p:cNvSpPr/>
          <p:nvPr/>
        </p:nvSpPr>
        <p:spPr>
          <a:xfrm>
            <a:off x="6172200" y="5105400"/>
            <a:ext cx="2057400" cy="484632"/>
          </a:xfrm>
          <a:prstGeom prst="notched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Notched Right Arrow 89"/>
          <p:cNvSpPr/>
          <p:nvPr/>
        </p:nvSpPr>
        <p:spPr>
          <a:xfrm>
            <a:off x="6096000" y="6248400"/>
            <a:ext cx="2057400" cy="484632"/>
          </a:xfrm>
          <a:prstGeom prst="notched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6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81000"/>
            <a:ext cx="8915400" cy="6063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81627F-1D8D-DE43-A2B7-F296216EB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10515600" cy="1325563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rgbClr val="0070C0"/>
                </a:solidFill>
              </a:rPr>
              <a:t>Teacher’s</a:t>
            </a:r>
            <a:r>
              <a:rPr lang="en-GB" sz="6000" dirty="0">
                <a:solidFill>
                  <a:srgbClr val="0070C0"/>
                </a:solidFill>
              </a:rPr>
              <a:t> </a:t>
            </a:r>
            <a:r>
              <a:rPr lang="en-GB" sz="8000" dirty="0">
                <a:solidFill>
                  <a:srgbClr val="0070C0"/>
                </a:solidFill>
              </a:rPr>
              <a:t>Identity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354502-D98D-E742-94EC-3FC19A4E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487" y="2133600"/>
            <a:ext cx="7377113" cy="4208752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n-BD" sz="6000" dirty="0" smtClean="0">
                <a:latin typeface="Times New Roman" pitchFamily="18" charset="0"/>
              </a:rPr>
              <a:t/>
            </a:r>
            <a:br>
              <a:rPr lang="bn-BD" sz="6000" dirty="0" smtClean="0">
                <a:latin typeface="Times New Roman" pitchFamily="18" charset="0"/>
              </a:rPr>
            </a:b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Name: Md. </a:t>
            </a:r>
            <a:r>
              <a:rPr lang="en-GB" sz="6000" dirty="0" err="1" smtClean="0">
                <a:latin typeface="Times New Roman" pitchFamily="18" charset="0"/>
                <a:cs typeface="Times New Roman" pitchFamily="18" charset="0"/>
              </a:rPr>
              <a:t>Alamgir</a:t>
            </a: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 Islam </a:t>
            </a:r>
            <a:br>
              <a:rPr lang="en-GB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Title: Assistant teacher </a:t>
            </a:r>
            <a:br>
              <a:rPr lang="en-GB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Schools name: </a:t>
            </a:r>
            <a:r>
              <a:rPr lang="en-GB" sz="6000" dirty="0" err="1" smtClean="0">
                <a:latin typeface="Times New Roman" pitchFamily="18" charset="0"/>
                <a:cs typeface="Times New Roman" pitchFamily="18" charset="0"/>
              </a:rPr>
              <a:t>Khorakhai</a:t>
            </a: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dirty="0" err="1" smtClean="0">
                <a:latin typeface="Times New Roman" pitchFamily="18" charset="0"/>
                <a:cs typeface="Times New Roman" pitchFamily="18" charset="0"/>
              </a:rPr>
              <a:t>Boishnabpara</a:t>
            </a: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 G P S . </a:t>
            </a:r>
            <a:br>
              <a:rPr lang="en-GB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6000" dirty="0" err="1" smtClean="0">
                <a:latin typeface="Times New Roman" pitchFamily="18" charset="0"/>
                <a:cs typeface="Times New Roman" pitchFamily="18" charset="0"/>
              </a:rPr>
              <a:t>Parbatipur</a:t>
            </a: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GB" sz="6000" dirty="0" err="1" smtClean="0">
                <a:latin typeface="Times New Roman" pitchFamily="18" charset="0"/>
                <a:cs typeface="Times New Roman" pitchFamily="18" charset="0"/>
              </a:rPr>
              <a:t>Dinajpur</a:t>
            </a: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smtClean="0">
                <a:latin typeface="Times New Roman" pitchFamily="18" charset="0"/>
                <a:cs typeface="Times New Roman" pitchFamily="18" charset="0"/>
              </a:rPr>
            </a:b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7697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5E9C88-74B9-054E-A25D-B74A2643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258491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rgbClr val="C00000"/>
                </a:solidFill>
              </a:rPr>
              <a:t>Lessons Identity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0A7B7-31E8-5144-BAC6-1CF755F2E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495360" cy="4154091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 smtClean="0"/>
              <a:t>Class:Two</a:t>
            </a:r>
            <a:endParaRPr lang="en-GB" sz="4000" dirty="0"/>
          </a:p>
          <a:p>
            <a:pPr marL="0" indent="0" algn="ctr">
              <a:buNone/>
            </a:pPr>
            <a:r>
              <a:rPr lang="en-GB" sz="4000" dirty="0" smtClean="0"/>
              <a:t>Subject :English</a:t>
            </a:r>
          </a:p>
          <a:p>
            <a:pPr marL="0" indent="0" algn="ctr">
              <a:buNone/>
            </a:pPr>
            <a:r>
              <a:rPr lang="en-GB" sz="4000" dirty="0" smtClean="0"/>
              <a:t>Unit:19</a:t>
            </a:r>
            <a:endParaRPr lang="en-US" sz="4000" dirty="0" smtClean="0"/>
          </a:p>
          <a:p>
            <a:pPr marL="0" indent="0" algn="ctr">
              <a:buNone/>
            </a:pPr>
            <a:r>
              <a:rPr lang="en-GB" sz="4000" dirty="0" smtClean="0"/>
              <a:t>Lesson:1</a:t>
            </a:r>
          </a:p>
          <a:p>
            <a:pPr marL="0" indent="0" algn="ctr">
              <a:buNone/>
            </a:pPr>
            <a:r>
              <a:rPr lang="en-GB" sz="4000" dirty="0" smtClean="0"/>
              <a:t>Part of Lesson: A  Look, Listen and Say.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5877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19AAF-7724-8947-A300-3CDD8E13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28600"/>
            <a:ext cx="8229600" cy="1096963"/>
          </a:xfr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>
                <a:solidFill>
                  <a:srgbClr val="C00000"/>
                </a:solidFill>
              </a:rPr>
              <a:t>Learning Outcomes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BC9537-ACD1-C141-8068-E4FA6AB5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1600200"/>
            <a:ext cx="10791824" cy="525780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At the end of the lessons students </a:t>
            </a:r>
            <a:r>
              <a:rPr lang="en-GB" sz="4400" dirty="0"/>
              <a:t>will be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400" dirty="0"/>
              <a:t>able to-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FF0000"/>
                </a:solidFill>
              </a:rPr>
              <a:t>Listening:1.1.1</a:t>
            </a:r>
            <a:r>
              <a:rPr lang="en-GB" sz="4400" dirty="0"/>
              <a:t> become familiar with </a:t>
            </a:r>
            <a:r>
              <a:rPr lang="en-GB" sz="4400" dirty="0" err="1" smtClean="0"/>
              <a:t>english</a:t>
            </a:r>
            <a:r>
              <a:rPr lang="en-GB" sz="4400" dirty="0" smtClean="0"/>
              <a:t> sounds </a:t>
            </a:r>
            <a:r>
              <a:rPr lang="en-GB" sz="4400" dirty="0"/>
              <a:t>by listening to common </a:t>
            </a:r>
            <a:r>
              <a:rPr lang="en-GB" sz="4400" dirty="0" err="1"/>
              <a:t>english</a:t>
            </a:r>
            <a:r>
              <a:rPr lang="en-GB" sz="4400" dirty="0"/>
              <a:t> words.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FF0000"/>
                </a:solidFill>
              </a:rPr>
              <a:t>Speaking:1.1.1</a:t>
            </a:r>
            <a:r>
              <a:rPr lang="en-GB" sz="4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4400" dirty="0"/>
              <a:t>repeat after the teacher simple words </a:t>
            </a:r>
            <a:r>
              <a:rPr lang="en-GB" sz="4400" dirty="0" smtClean="0"/>
              <a:t>and say simple words and </a:t>
            </a:r>
            <a:r>
              <a:rPr lang="en-GB" sz="4400" dirty="0"/>
              <a:t>phrases with proper </a:t>
            </a:r>
            <a:r>
              <a:rPr lang="en-GB" sz="4400" dirty="0" smtClean="0"/>
              <a:t>sounds </a:t>
            </a:r>
            <a:r>
              <a:rPr lang="en-GB" sz="4400" dirty="0"/>
              <a:t>and stress.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72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133EA-F15E-5D46-99D7-ADB3A39E83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6000" dirty="0">
                <a:solidFill>
                  <a:srgbClr val="C00000"/>
                </a:solidFill>
              </a:rPr>
              <a:t>Warm up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47C7FF-8C01-F44D-91AD-1480D747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1600200"/>
            <a:ext cx="4495800" cy="838200"/>
          </a:xfr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800" dirty="0"/>
              <a:t>By showing picture</a:t>
            </a:r>
            <a:endParaRPr lang="en-US" sz="4800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71858C53-39E3-F04A-9D0C-57816DC3EA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733636"/>
            <a:ext cx="6400800" cy="4124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49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F5A580-02F1-F843-9804-4683043E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A547A3B-04FD-AE42-A24E-01B757F65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6155" y="365125"/>
            <a:ext cx="10859690" cy="61178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660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0D5117AB-C2DF-2240-83AB-34BB1D415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10820400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8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15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051209"/>
            <a:ext cx="8763000" cy="2215991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</a:rPr>
              <a:t>Shapes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91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="" xmlns:a16="http://schemas.microsoft.com/office/drawing/2014/main" id="{E87860C7-A98B-5C4F-8AF6-A131F7DCF0BF}"/>
              </a:ext>
            </a:extLst>
          </p:cNvPr>
          <p:cNvSpPr/>
          <p:nvPr/>
        </p:nvSpPr>
        <p:spPr>
          <a:xfrm>
            <a:off x="7924800" y="304800"/>
            <a:ext cx="2121408" cy="1828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22B2981-23E5-B74D-B1C5-6DFAB0E2DC31}"/>
              </a:ext>
            </a:extLst>
          </p:cNvPr>
          <p:cNvSpPr/>
          <p:nvPr/>
        </p:nvSpPr>
        <p:spPr>
          <a:xfrm>
            <a:off x="2133600" y="304800"/>
            <a:ext cx="18288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9188C9DB-877F-9346-8B60-B83D0339AF7A}"/>
              </a:ext>
            </a:extLst>
          </p:cNvPr>
          <p:cNvSpPr/>
          <p:nvPr/>
        </p:nvSpPr>
        <p:spPr>
          <a:xfrm>
            <a:off x="2362200" y="3810000"/>
            <a:ext cx="1828800" cy="1828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="" xmlns:a16="http://schemas.microsoft.com/office/drawing/2014/main" id="{014D1945-5787-AB4D-A645-6F07925E9923}"/>
              </a:ext>
            </a:extLst>
          </p:cNvPr>
          <p:cNvSpPr/>
          <p:nvPr/>
        </p:nvSpPr>
        <p:spPr>
          <a:xfrm rot="10800000">
            <a:off x="7696200" y="4038600"/>
            <a:ext cx="2412867" cy="1533023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96200" y="2590800"/>
            <a:ext cx="2590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triangle</a:t>
            </a: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5997714"/>
            <a:ext cx="2590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rectangle</a:t>
            </a: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5921514"/>
            <a:ext cx="2590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circle</a:t>
            </a: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2438400"/>
            <a:ext cx="25146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square</a:t>
            </a: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87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 animBg="1"/>
      <p:bldP spid="7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2B2981-23E5-B74D-B1C5-6DFAB0E2DC31}"/>
              </a:ext>
            </a:extLst>
          </p:cNvPr>
          <p:cNvSpPr/>
          <p:nvPr/>
        </p:nvSpPr>
        <p:spPr>
          <a:xfrm>
            <a:off x="3733800" y="457200"/>
            <a:ext cx="4343400" cy="411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5181600"/>
            <a:ext cx="44196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square</a:t>
            </a:r>
            <a:endParaRPr lang="en-US" sz="40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112</Words>
  <Application>Microsoft Office PowerPoint</Application>
  <PresentationFormat>Custom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Teacher’s Identity</vt:lpstr>
      <vt:lpstr>Lessons Identity</vt:lpstr>
      <vt:lpstr>Learning Outcomes</vt:lpstr>
      <vt:lpstr>Warm up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DPE</cp:lastModifiedBy>
  <cp:revision>102</cp:revision>
  <dcterms:modified xsi:type="dcterms:W3CDTF">2020-11-16T01:58:33Z</dcterms:modified>
</cp:coreProperties>
</file>