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5" r:id="rId3"/>
    <p:sldId id="344" r:id="rId4"/>
    <p:sldId id="330" r:id="rId5"/>
    <p:sldId id="334" r:id="rId6"/>
    <p:sldId id="342" r:id="rId7"/>
    <p:sldId id="341" r:id="rId8"/>
    <p:sldId id="278" r:id="rId9"/>
    <p:sldId id="333" r:id="rId10"/>
    <p:sldId id="343" r:id="rId11"/>
    <p:sldId id="259" r:id="rId12"/>
    <p:sldId id="322" r:id="rId13"/>
    <p:sldId id="258" r:id="rId14"/>
    <p:sldId id="261" r:id="rId15"/>
    <p:sldId id="336" r:id="rId16"/>
    <p:sldId id="337" r:id="rId17"/>
    <p:sldId id="338" r:id="rId18"/>
    <p:sldId id="339" r:id="rId19"/>
    <p:sldId id="340" r:id="rId20"/>
    <p:sldId id="291" r:id="rId21"/>
    <p:sldId id="2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0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47611-2B3E-470B-A2D2-EFC0F911D86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74911-A84E-408C-9DE1-A8BD1D0F0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78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74911-A84E-408C-9DE1-A8BD1D0F0D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40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74911-A84E-408C-9DE1-A8BD1D0F0D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0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74911-A84E-408C-9DE1-A8BD1D0F0D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58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0FA7-B704-49BA-AD79-41C4625E7C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24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60FA7-B704-49BA-AD79-41C4625E7C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59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0FA7-B704-49BA-AD79-41C4625E7C4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54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60FA7-B704-49BA-AD79-41C4625E7C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46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F6EFA4-1C87-49E5-8914-206B5920EF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39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74911-A84E-408C-9DE1-A8BD1D0F0D5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68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00D24-CA67-41ED-A79F-E186B5D52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1BBA53-28CA-4FF1-951E-0B593CBFF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97F03-C05B-47FE-BBB4-3A628A3DF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5F4FC-9F07-469D-9386-0EA7874AF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D5330-B638-40BB-AA6D-F4842BA05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42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09B4E-DA80-4520-94D6-766BD0244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D8E6EF-2516-40BF-8749-CBB41157AE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0CA73-511C-4936-A56C-F1DFB7866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E1C81-A9D7-4ED4-9CB8-850B60A11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20AB7-54BB-4331-8AB6-0C94038AB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5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DF09AE-921D-4952-B88A-F66F4AE35D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EA52A4-20DC-4200-ADBC-78CF5A700D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76EE1-2923-41CE-8700-167529D38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F1845-70D8-4ED6-B2BD-6F61ECADF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F2128-673A-42DC-9F6A-F1BF08A39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32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879AB-3CCB-4003-B109-3CA9BABCD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EB04A-0C31-43F8-B577-004ED3C68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0A943-46FF-4CBC-9770-3AADBC4B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8B28B-11B1-4E0E-B423-05BB23E62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2ED9A-B075-49BC-B440-04505B223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4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9E6AE-A966-4CF4-9E06-70D9DF894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91F12-B74C-4E45-BA44-FBCB26522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E1595-2DC5-4F2A-A440-CC83FEA91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D04B6-9E80-43B5-AF41-C1FAFC33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2DD7-B17F-4211-91FC-FEE558392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92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824B9-B436-4044-8B50-EE5E152F4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C0BFA-6ABB-41D6-9220-FE3E89BABE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82A015-C96B-4E46-BC57-7A6B9B883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EC1AD-94F5-40EF-82D2-A12C16A8F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D91E15-5CCF-4DE5-AABE-AC6B1F3CD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880D57-4A77-4CF5-A306-69D65326B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5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0D04B-9C30-475A-9DFD-9912546D8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93A31-391E-43A2-918F-24A4BD271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A670B6-B9E7-4516-98E0-BB0D5C2B2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0569A4-A294-459A-8E82-988B63D60F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601B5D-D3A1-4602-8A0C-6545655E86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AE00AC-F8AA-406E-87A3-90EDA2CDD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A2790B-FD80-46E7-82B9-8C4E7238F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69F2C6-0C2A-45D2-A3BE-D86ED4633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8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19CFC-0FCD-4D8B-858C-35BCF0BCE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5D35BB-7DD1-4F14-8AB3-C1AB472FC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390D0B-DE3F-4823-93B3-7A373277B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092FE2-9866-4137-961E-3ED341242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5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0A35AE-124D-41D1-BD7F-88E19926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A87819-88F2-4114-BF62-31E7E9C37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E8D5C4-3513-46D6-AD8E-83CB5C195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70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EF703-9618-4126-A01E-F948FE480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5E32D-6A70-453D-B0A5-1F65BF505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3ADA9-73B2-483F-8331-C47A307D8C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622375-04DF-4FA0-A99D-1E9B77D92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46071-72AF-4AD5-BF23-39B9A8D09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2007E2-C5CB-4068-A70D-E5C404098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8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7D2F4-168B-4356-AF57-91DDC811C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926EF1-F9E3-4117-9D35-0A5C06780D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B10D7-A42B-4BA7-807F-816A9DD31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6EF40C-1D48-4F7C-BF2B-B10E75187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46A74-BFFA-4F33-88F5-71F50CF8A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DF115-8F1F-4D1E-8FCA-1D8D95A5B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99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B8C1FD-E9AE-4EF6-8216-ACEE2B3C9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A7D9D-2B3B-4F80-B754-30B5ADE4C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173D5-0D1C-40FC-B8F5-1B727EDEC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63143-48AE-48FC-9128-E0B9235EFBD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6E2AE-7F16-4A71-8CEB-6B2F1E9DF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E299E-2A0F-4BEA-B58F-A3A1B7B5C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DEC05-657E-40A7-B11D-EEAE916A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4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580D5C-1E22-49D4-A3F7-A314837A0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4" y="590843"/>
            <a:ext cx="11929403" cy="6267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62028D-3102-4A18-85C1-24F886CA44CE}"/>
              </a:ext>
            </a:extLst>
          </p:cNvPr>
          <p:cNvSpPr txBox="1"/>
          <p:nvPr/>
        </p:nvSpPr>
        <p:spPr>
          <a:xfrm>
            <a:off x="3402036" y="-240154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latin typeface="Bodoni MT Black" panose="02070A03080606020203" pitchFamily="18" charset="0"/>
              </a:rPr>
              <a:t>GOOD MORNING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E390F1-5A75-4FB2-B979-C4101CA2E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3" y="707886"/>
            <a:ext cx="11887200" cy="5442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1955B1-92DC-4E4A-97B4-76A37A33F99B}"/>
              </a:ext>
            </a:extLst>
          </p:cNvPr>
          <p:cNvSpPr txBox="1"/>
          <p:nvPr/>
        </p:nvSpPr>
        <p:spPr>
          <a:xfrm>
            <a:off x="2057400" y="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latin typeface="Bodoni MT Black" panose="02070A03080606020203" pitchFamily="18" charset="0"/>
              </a:rPr>
              <a:t>What is the picture about?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F74B75-3490-4B9F-B370-659308AD24D7}"/>
              </a:ext>
            </a:extLst>
          </p:cNvPr>
          <p:cNvSpPr txBox="1"/>
          <p:nvPr/>
        </p:nvSpPr>
        <p:spPr>
          <a:xfrm>
            <a:off x="140677" y="6150114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latin typeface="Bodoni MT Black" panose="02070A03080606020203" pitchFamily="18" charset="0"/>
              </a:rPr>
              <a:t>Local foods of </a:t>
            </a:r>
            <a:r>
              <a:rPr lang="en-US" sz="4000" b="1" i="1" dirty="0" err="1">
                <a:latin typeface="Bodoni MT Black" panose="02070A03080606020203" pitchFamily="18" charset="0"/>
              </a:rPr>
              <a:t>Thakha</a:t>
            </a:r>
            <a:r>
              <a:rPr lang="en-US" sz="4000" b="1" i="1" dirty="0">
                <a:latin typeface="Bodoni MT Black" panose="02070A03080606020203" pitchFamily="18" charset="0"/>
              </a:rPr>
              <a:t> Floating Market.</a:t>
            </a:r>
          </a:p>
        </p:txBody>
      </p:sp>
    </p:spTree>
    <p:extLst>
      <p:ext uri="{BB962C8B-B14F-4D97-AF65-F5344CB8AC3E}">
        <p14:creationId xmlns:p14="http://schemas.microsoft.com/office/powerpoint/2010/main" val="110559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E325B5-6A55-4F50-B39F-0D2D3E55B166}"/>
              </a:ext>
            </a:extLst>
          </p:cNvPr>
          <p:cNvSpPr txBox="1"/>
          <p:nvPr/>
        </p:nvSpPr>
        <p:spPr>
          <a:xfrm>
            <a:off x="2682875" y="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latin typeface="Bodoni MT Black" panose="02070A03080606020203" pitchFamily="18" charset="0"/>
              </a:rPr>
              <a:t>Let’s enjoy the video</a:t>
            </a:r>
          </a:p>
        </p:txBody>
      </p:sp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A8281659-4F1C-436D-9DFA-5D60C71D96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943116"/>
              </p:ext>
            </p:extLst>
          </p:nvPr>
        </p:nvGraphicFramePr>
        <p:xfrm>
          <a:off x="4659313" y="3167063"/>
          <a:ext cx="28733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Packager Shell Object" showAsIcon="1" r:id="rId3" imgW="2873520" imgH="521280" progId="Package">
                  <p:embed/>
                </p:oleObj>
              </mc:Choice>
              <mc:Fallback>
                <p:oleObj name="Packager Shell Object" showAsIcon="1" r:id="rId3" imgW="2873520" imgH="521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59313" y="3167063"/>
                        <a:ext cx="2873375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79D74F-CD9D-44E2-8B8A-D052E846F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34" y="860918"/>
            <a:ext cx="11873132" cy="5849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072D3C-BD89-4223-BC0E-63A4F3986283}"/>
              </a:ext>
            </a:extLst>
          </p:cNvPr>
          <p:cNvSpPr txBox="1"/>
          <p:nvPr/>
        </p:nvSpPr>
        <p:spPr>
          <a:xfrm>
            <a:off x="1744394" y="-154745"/>
            <a:ext cx="7906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>
                <a:latin typeface="Bodoni MT Black" panose="02070A03080606020203" pitchFamily="18" charset="0"/>
              </a:rPr>
              <a:t>Standard reading</a:t>
            </a:r>
          </a:p>
        </p:txBody>
      </p:sp>
    </p:spTree>
    <p:extLst>
      <p:ext uri="{BB962C8B-B14F-4D97-AF65-F5344CB8AC3E}">
        <p14:creationId xmlns:p14="http://schemas.microsoft.com/office/powerpoint/2010/main" val="413186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0FFA20-C50B-4CA0-94A8-1F3214C51760}"/>
              </a:ext>
            </a:extLst>
          </p:cNvPr>
          <p:cNvSpPr txBox="1"/>
          <p:nvPr/>
        </p:nvSpPr>
        <p:spPr>
          <a:xfrm>
            <a:off x="2096085" y="-77372"/>
            <a:ext cx="7737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latin typeface="Bodoni MT Black" panose="02070A03080606020203" pitchFamily="18" charset="0"/>
              </a:rPr>
              <a:t>What is the picture about?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D6D623-CC54-40D6-95D7-06F5F6CCC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42" y="713936"/>
            <a:ext cx="11497993" cy="5430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6CA912-0EFD-4006-881D-9B6000975E66}"/>
              </a:ext>
            </a:extLst>
          </p:cNvPr>
          <p:cNvSpPr txBox="1"/>
          <p:nvPr/>
        </p:nvSpPr>
        <p:spPr>
          <a:xfrm>
            <a:off x="140677" y="6150114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latin typeface="Bodoni MT Black" panose="02070A03080606020203" pitchFamily="18" charset="0"/>
              </a:rPr>
              <a:t>Local foods of </a:t>
            </a:r>
            <a:r>
              <a:rPr lang="en-US" sz="4000" b="1" i="1" dirty="0" err="1">
                <a:latin typeface="Bodoni MT Black" panose="02070A03080606020203" pitchFamily="18" charset="0"/>
              </a:rPr>
              <a:t>Thakha</a:t>
            </a:r>
            <a:r>
              <a:rPr lang="en-US" sz="4000" b="1" i="1" dirty="0">
                <a:latin typeface="Bodoni MT Black" panose="02070A03080606020203" pitchFamily="18" charset="0"/>
              </a:rPr>
              <a:t> Floating Market.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2180493" y="6136306"/>
            <a:ext cx="8623494" cy="571637"/>
          </a:xfrm>
          <a:noFill/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8800" dirty="0">
                <a:solidFill>
                  <a:schemeClr val="accent2">
                    <a:lumMod val="75000"/>
                  </a:schemeClr>
                </a:solidFill>
                <a:latin typeface="Bodoni MT Black" panose="02070A03080606020203" pitchFamily="18" charset="0"/>
              </a:rPr>
              <a:t>The </a:t>
            </a:r>
            <a:r>
              <a:rPr lang="en-US" sz="8800" dirty="0" err="1">
                <a:solidFill>
                  <a:schemeClr val="accent2">
                    <a:lumMod val="75000"/>
                  </a:schemeClr>
                </a:solidFill>
                <a:latin typeface="Bodoni MT Black" panose="02070A03080606020203" pitchFamily="18" charset="0"/>
              </a:rPr>
              <a:t>Thakha</a:t>
            </a:r>
            <a:r>
              <a:rPr lang="en-US" sz="8800" dirty="0">
                <a:solidFill>
                  <a:schemeClr val="accent2">
                    <a:lumMod val="75000"/>
                  </a:schemeClr>
                </a:solidFill>
                <a:latin typeface="Bodoni MT Black" panose="02070A03080606020203" pitchFamily="18" charset="0"/>
              </a:rPr>
              <a:t> Floating Market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2C969C-E5C0-4692-A269-E9713FFB40F3}"/>
              </a:ext>
            </a:extLst>
          </p:cNvPr>
          <p:cNvSpPr txBox="1"/>
          <p:nvPr/>
        </p:nvSpPr>
        <p:spPr>
          <a:xfrm>
            <a:off x="2666999" y="-44099"/>
            <a:ext cx="7194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Bodoni MT Black" panose="02070A03080606020203" pitchFamily="18" charset="0"/>
              </a:rPr>
              <a:t>Lesson declaration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BBF016-B2AE-43C1-9045-3D6EFC49C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2" y="879231"/>
            <a:ext cx="11915335" cy="4905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4020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6810C0-6977-44D1-B554-3B163A7EFD74}"/>
              </a:ext>
            </a:extLst>
          </p:cNvPr>
          <p:cNvSpPr/>
          <p:nvPr/>
        </p:nvSpPr>
        <p:spPr>
          <a:xfrm>
            <a:off x="382000" y="1212125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7213" indent="-557213">
              <a:buFontTx/>
              <a:buAutoNum type="arabicPeriod"/>
            </a:pPr>
            <a:r>
              <a:rPr lang="en-US" sz="24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Why is </a:t>
            </a:r>
            <a:r>
              <a:rPr lang="en-US" sz="2400" b="1" i="1" dirty="0" err="1">
                <a:latin typeface="Bodoni MT Black" panose="02070A03080606020203" pitchFamily="18" charset="0"/>
                <a:cs typeface="Times New Roman" panose="02020603050405020304" pitchFamily="18" charset="0"/>
              </a:rPr>
              <a:t>Thakha</a:t>
            </a:r>
            <a:r>
              <a:rPr lang="en-US" sz="24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 floating market ‘traditional’?</a:t>
            </a:r>
          </a:p>
          <a:p>
            <a:pPr marL="557213" indent="-557213">
              <a:buAutoNum type="arabicPeriod"/>
            </a:pPr>
            <a:r>
              <a:rPr lang="en-US" sz="24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How many days a week does the market sit?</a:t>
            </a:r>
          </a:p>
          <a:p>
            <a:pPr marL="557213" indent="-557213">
              <a:buAutoNum type="arabicPeriod"/>
            </a:pPr>
            <a:r>
              <a:rPr lang="en-US" sz="24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Why do you think people at the floating market know each other so well?</a:t>
            </a:r>
          </a:p>
          <a:p>
            <a:pPr marL="557213" indent="-557213">
              <a:buAutoNum type="arabicPeriod"/>
            </a:pPr>
            <a:r>
              <a:rPr lang="en-US" sz="24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What did they have at the market?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A2BB19-6B22-42F4-9D7F-041708B1FE08}"/>
              </a:ext>
            </a:extLst>
          </p:cNvPr>
          <p:cNvSpPr txBox="1"/>
          <p:nvPr/>
        </p:nvSpPr>
        <p:spPr>
          <a:xfrm>
            <a:off x="3505200" y="67777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latin typeface="Bodoni MT Black" panose="02070A03080606020203" pitchFamily="18" charset="0"/>
              </a:rPr>
              <a:t>Individual work: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6F9672-D7C6-42EA-A294-F4ABECE68B92}"/>
              </a:ext>
            </a:extLst>
          </p:cNvPr>
          <p:cNvSpPr txBox="1"/>
          <p:nvPr/>
        </p:nvSpPr>
        <p:spPr>
          <a:xfrm>
            <a:off x="1219201" y="3429000"/>
            <a:ext cx="91440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i="1" dirty="0">
                <a:latin typeface="Bodoni MT Black" panose="02070A03080606020203" pitchFamily="18" charset="0"/>
              </a:rPr>
              <a:t>Answers:</a:t>
            </a:r>
          </a:p>
          <a:p>
            <a:r>
              <a:rPr lang="en-US" sz="2100" b="1" i="1" dirty="0">
                <a:latin typeface="Bodoni MT Black" panose="02070A03080606020203" pitchFamily="18" charset="0"/>
              </a:rPr>
              <a:t>(1) It is traditional because a few people visit it than other floating market.</a:t>
            </a:r>
          </a:p>
          <a:p>
            <a:r>
              <a:rPr lang="en-US" sz="2100" b="1" i="1" dirty="0">
                <a:latin typeface="Bodoni MT Black" panose="02070A03080606020203" pitchFamily="18" charset="0"/>
              </a:rPr>
              <a:t>(2) The market used to sit six or seven days a month.</a:t>
            </a:r>
          </a:p>
          <a:p>
            <a:r>
              <a:rPr lang="en-US" sz="2100" b="1" i="1" dirty="0">
                <a:latin typeface="Bodoni MT Black" panose="02070A03080606020203" pitchFamily="18" charset="0"/>
              </a:rPr>
              <a:t>(3) I think they know each other well because they were seen smiling and calling by name.</a:t>
            </a:r>
          </a:p>
          <a:p>
            <a:r>
              <a:rPr lang="en-US" sz="2100" b="1" i="1" dirty="0">
                <a:latin typeface="Bodoni MT Black" panose="02070A03080606020203" pitchFamily="18" charset="0"/>
              </a:rPr>
              <a:t>(4) They had ‘Pad Thai’ and ‘</a:t>
            </a:r>
            <a:r>
              <a:rPr lang="en-US" sz="2100" b="1" i="1" dirty="0" err="1">
                <a:latin typeface="Bodoni MT Black" panose="02070A03080606020203" pitchFamily="18" charset="0"/>
              </a:rPr>
              <a:t>Kanom</a:t>
            </a:r>
            <a:r>
              <a:rPr lang="en-US" sz="2100" b="1" i="1" dirty="0">
                <a:latin typeface="Bodoni MT Black" panose="02070A03080606020203" pitchFamily="18" charset="0"/>
              </a:rPr>
              <a:t> </a:t>
            </a:r>
            <a:r>
              <a:rPr lang="en-US" sz="2100" b="1" i="1" dirty="0" err="1">
                <a:latin typeface="Bodoni MT Black" panose="02070A03080606020203" pitchFamily="18" charset="0"/>
              </a:rPr>
              <a:t>Krok</a:t>
            </a:r>
            <a:r>
              <a:rPr lang="en-US" sz="2100" b="1" i="1" dirty="0">
                <a:latin typeface="Bodoni MT Black" panose="02070A03080606020203" pitchFamily="18" charset="0"/>
              </a:rPr>
              <a:t>’.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CD8685-7506-441C-AF92-2E921369F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967" y="83014"/>
            <a:ext cx="1896033" cy="17983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5125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Right Arrow 1">
            <a:extLst>
              <a:ext uri="{FF2B5EF4-FFF2-40B4-BE49-F238E27FC236}">
                <a16:creationId xmlns:a16="http://schemas.microsoft.com/office/drawing/2014/main" id="{BA2BAFCD-7E59-4CCF-8D19-658BAF3BACBD}"/>
              </a:ext>
            </a:extLst>
          </p:cNvPr>
          <p:cNvSpPr/>
          <p:nvPr/>
        </p:nvSpPr>
        <p:spPr>
          <a:xfrm>
            <a:off x="1791913" y="2523850"/>
            <a:ext cx="7301132" cy="2937149"/>
          </a:xfrm>
          <a:prstGeom prst="right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rgbClr val="00206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Write a letter to your friend abut the about your experience after visiting The </a:t>
            </a:r>
            <a:r>
              <a:rPr lang="en-US" sz="2800" b="1" i="1" dirty="0" err="1">
                <a:solidFill>
                  <a:srgbClr val="00206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Thakha</a:t>
            </a:r>
            <a:r>
              <a:rPr lang="en-US" sz="2800" b="1" i="1" dirty="0">
                <a:solidFill>
                  <a:srgbClr val="00206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 Floating Market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4C318F-AD45-4511-A324-15BFDA429187}"/>
              </a:ext>
            </a:extLst>
          </p:cNvPr>
          <p:cNvSpPr txBox="1"/>
          <p:nvPr/>
        </p:nvSpPr>
        <p:spPr>
          <a:xfrm>
            <a:off x="2337329" y="620737"/>
            <a:ext cx="45169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 Black" panose="02070A03080606020203" pitchFamily="18" charset="0"/>
                <a:ea typeface="+mn-ea"/>
                <a:cs typeface="Times New Roman" panose="02020603050405020304" pitchFamily="18" charset="0"/>
              </a:rPr>
              <a:t>Pair 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9FE9ED-AA96-4BBE-8405-137A8E20A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069" y="203200"/>
            <a:ext cx="2147888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5777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9222" y="89557"/>
            <a:ext cx="6590129" cy="1569660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002060"/>
                </a:solidFill>
                <a:latin typeface="Bodoni MT Black" panose="02070A03080606020203" pitchFamily="18" charset="0"/>
              </a:rPr>
              <a:t>Group work:</a:t>
            </a:r>
            <a:endParaRPr lang="en-US" sz="4050" b="1" dirty="0">
              <a:solidFill>
                <a:srgbClr val="002060"/>
              </a:solidFill>
              <a:latin typeface="Bodoni MT Black" panose="02070A03080606020203" pitchFamily="18" charset="0"/>
              <a:cs typeface="Times New Roman" panose="02020603050405020304" pitchFamily="18" charset="0"/>
            </a:endParaRPr>
          </a:p>
          <a:p>
            <a:endParaRPr lang="en-US" sz="3000" dirty="0">
              <a:solidFill>
                <a:srgbClr val="FFC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F06CE1-7DF0-4279-BBF7-DC5097A8E922}"/>
              </a:ext>
            </a:extLst>
          </p:cNvPr>
          <p:cNvSpPr txBox="1"/>
          <p:nvPr/>
        </p:nvSpPr>
        <p:spPr>
          <a:xfrm>
            <a:off x="5710897" y="3653203"/>
            <a:ext cx="685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A3C3A7-EC38-4BDE-9F4E-8AADF893456A}"/>
              </a:ext>
            </a:extLst>
          </p:cNvPr>
          <p:cNvSpPr txBox="1"/>
          <p:nvPr/>
        </p:nvSpPr>
        <p:spPr>
          <a:xfrm>
            <a:off x="5710897" y="3653203"/>
            <a:ext cx="685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B7A465-3495-4074-AE04-07D2699ABB09}"/>
              </a:ext>
            </a:extLst>
          </p:cNvPr>
          <p:cNvSpPr txBox="1"/>
          <p:nvPr/>
        </p:nvSpPr>
        <p:spPr>
          <a:xfrm>
            <a:off x="0" y="1843883"/>
            <a:ext cx="1167618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Bodoni MT Black" panose="02070A03080606020203" pitchFamily="18" charset="0"/>
              </a:rPr>
              <a:t>Fill in the gaps with appropriate words from the box:</a:t>
            </a:r>
          </a:p>
          <a:p>
            <a:endParaRPr lang="en-US" sz="2800" b="1" i="1" dirty="0">
              <a:latin typeface="Bodoni MT Black" panose="02070A03080606020203" pitchFamily="18" charset="0"/>
            </a:endParaRPr>
          </a:p>
          <a:p>
            <a:endParaRPr lang="en-US" sz="2400" b="1" i="1" dirty="0"/>
          </a:p>
          <a:p>
            <a:r>
              <a:rPr lang="en-US" sz="2400" b="1" i="1" dirty="0"/>
              <a:t>         </a:t>
            </a:r>
          </a:p>
          <a:p>
            <a:endParaRPr lang="en-US" sz="2400" b="1" i="1" dirty="0"/>
          </a:p>
          <a:p>
            <a:r>
              <a:rPr lang="en-US" sz="2400" b="1" i="1" dirty="0"/>
              <a:t>The </a:t>
            </a:r>
            <a:r>
              <a:rPr lang="en-US" sz="2400" b="1" i="1" dirty="0" err="1"/>
              <a:t>Thakha</a:t>
            </a:r>
            <a:r>
              <a:rPr lang="en-US" sz="2400" b="1" i="1" dirty="0"/>
              <a:t>  floating market is  more (a) ------------------------ with a few (b) -------------- visiting than other floating markets. (c) -------------- the </a:t>
            </a:r>
            <a:r>
              <a:rPr lang="en-US" sz="2400" b="1" i="1" dirty="0" err="1"/>
              <a:t>Thakha</a:t>
            </a:r>
            <a:r>
              <a:rPr lang="en-US" sz="2400" b="1" i="1" dirty="0"/>
              <a:t>  floating market (d)----------- to sits only six or seven days a month depending on the (e)----------- of the moon. People seem to (f) ----------- each other very well. Every one (g) ------------ seen (h) ------------- and calling each other by name. The (</a:t>
            </a:r>
            <a:r>
              <a:rPr lang="en-US" sz="2400" b="1" i="1" dirty="0" err="1"/>
              <a:t>i</a:t>
            </a:r>
            <a:r>
              <a:rPr lang="en-US" sz="2400" b="1" i="1" dirty="0"/>
              <a:t>) -------------- did not notice </a:t>
            </a:r>
            <a:r>
              <a:rPr lang="en-US" sz="2400" b="1" i="1" dirty="0" err="1"/>
              <a:t>Mita</a:t>
            </a:r>
            <a:r>
              <a:rPr lang="en-US" sz="2400" b="1" i="1" dirty="0"/>
              <a:t> and others much. They were all (j) ---------- buying and selling.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6C9C693-34E2-47FA-A7AF-7F13C756CB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314772"/>
              </p:ext>
            </p:extLst>
          </p:nvPr>
        </p:nvGraphicFramePr>
        <p:xfrm>
          <a:off x="733858" y="2574648"/>
          <a:ext cx="8232729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5604">
                  <a:extLst>
                    <a:ext uri="{9D8B030D-6E8A-4147-A177-3AD203B41FA5}">
                      <a16:colId xmlns:a16="http://schemas.microsoft.com/office/drawing/2014/main" val="3744776656"/>
                    </a:ext>
                  </a:extLst>
                </a:gridCol>
                <a:gridCol w="1665264">
                  <a:extLst>
                    <a:ext uri="{9D8B030D-6E8A-4147-A177-3AD203B41FA5}">
                      <a16:colId xmlns:a16="http://schemas.microsoft.com/office/drawing/2014/main" val="581819729"/>
                    </a:ext>
                  </a:extLst>
                </a:gridCol>
                <a:gridCol w="1905668">
                  <a:extLst>
                    <a:ext uri="{9D8B030D-6E8A-4147-A177-3AD203B41FA5}">
                      <a16:colId xmlns:a16="http://schemas.microsoft.com/office/drawing/2014/main" val="272642497"/>
                    </a:ext>
                  </a:extLst>
                </a:gridCol>
                <a:gridCol w="1221343">
                  <a:extLst>
                    <a:ext uri="{9D8B030D-6E8A-4147-A177-3AD203B41FA5}">
                      <a16:colId xmlns:a16="http://schemas.microsoft.com/office/drawing/2014/main" val="1874825828"/>
                    </a:ext>
                  </a:extLst>
                </a:gridCol>
                <a:gridCol w="1597425">
                  <a:extLst>
                    <a:ext uri="{9D8B030D-6E8A-4147-A177-3AD203B41FA5}">
                      <a16:colId xmlns:a16="http://schemas.microsoft.com/office/drawing/2014/main" val="3488415751"/>
                    </a:ext>
                  </a:extLst>
                </a:gridCol>
                <a:gridCol w="1597425">
                  <a:extLst>
                    <a:ext uri="{9D8B030D-6E8A-4147-A177-3AD203B41FA5}">
                      <a16:colId xmlns:a16="http://schemas.microsoft.com/office/drawing/2014/main" val="11055195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travelers</a:t>
                      </a:r>
                      <a:endParaRPr lang="en-US" i="1" dirty="0">
                        <a:solidFill>
                          <a:srgbClr val="FF000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actually</a:t>
                      </a:r>
                      <a:endParaRPr lang="en-US" i="1" dirty="0">
                        <a:solidFill>
                          <a:srgbClr val="FF000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used</a:t>
                      </a:r>
                      <a:endParaRPr lang="en-US" i="1" dirty="0">
                        <a:solidFill>
                          <a:srgbClr val="FF000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phase</a:t>
                      </a:r>
                      <a:endParaRPr lang="en-US" b="1" i="1" dirty="0">
                        <a:solidFill>
                          <a:srgbClr val="FF000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know</a:t>
                      </a:r>
                      <a:endParaRPr lang="en-US" b="1" i="1" dirty="0">
                        <a:solidFill>
                          <a:srgbClr val="FF000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143584"/>
                  </a:ext>
                </a:extLst>
              </a:tr>
              <a:tr h="3564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</a:t>
                      </a:r>
                      <a:endParaRPr lang="en-US" b="1" i="1" dirty="0">
                        <a:solidFill>
                          <a:srgbClr val="FF000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conventional</a:t>
                      </a:r>
                      <a:endParaRPr lang="en-US" b="1" i="1" dirty="0">
                        <a:solidFill>
                          <a:srgbClr val="FF000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busy</a:t>
                      </a:r>
                      <a:endParaRPr lang="en-US" b="1" i="1" dirty="0">
                        <a:solidFill>
                          <a:srgbClr val="FF000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natives</a:t>
                      </a:r>
                      <a:endParaRPr lang="en-US" b="1" i="1" dirty="0">
                        <a:solidFill>
                          <a:srgbClr val="FF000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laughing</a:t>
                      </a:r>
                      <a:endParaRPr lang="en-US" b="1" i="1" dirty="0">
                        <a:solidFill>
                          <a:srgbClr val="FF000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70271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3C69F0E-CF5F-435F-8E33-A75D07979E90}"/>
              </a:ext>
            </a:extLst>
          </p:cNvPr>
          <p:cNvSpPr txBox="1"/>
          <p:nvPr/>
        </p:nvSpPr>
        <p:spPr>
          <a:xfrm>
            <a:off x="5425442" y="3732465"/>
            <a:ext cx="216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Bodoni MT Black" panose="02070A03080606020203" pitchFamily="18" charset="0"/>
              </a:rPr>
              <a:t>conventional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CE160C-FDFE-4DEA-8352-3FD35A704D1D}"/>
              </a:ext>
            </a:extLst>
          </p:cNvPr>
          <p:cNvSpPr txBox="1"/>
          <p:nvPr/>
        </p:nvSpPr>
        <p:spPr>
          <a:xfrm>
            <a:off x="1527125" y="5686103"/>
            <a:ext cx="88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Bodoni MT Black" panose="02070A03080606020203" pitchFamily="18" charset="0"/>
              </a:rPr>
              <a:t>busy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61AA72-CF67-4E78-8B6B-6282DCD656E8}"/>
              </a:ext>
            </a:extLst>
          </p:cNvPr>
          <p:cNvSpPr txBox="1"/>
          <p:nvPr/>
        </p:nvSpPr>
        <p:spPr>
          <a:xfrm>
            <a:off x="4579225" y="5226914"/>
            <a:ext cx="1191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Bodoni MT Black" panose="02070A03080606020203" pitchFamily="18" charset="0"/>
              </a:rPr>
              <a:t>natives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2B12D1-6C82-40DF-8AFA-33E3CC708DAF}"/>
              </a:ext>
            </a:extLst>
          </p:cNvPr>
          <p:cNvSpPr txBox="1"/>
          <p:nvPr/>
        </p:nvSpPr>
        <p:spPr>
          <a:xfrm>
            <a:off x="7315201" y="4895870"/>
            <a:ext cx="945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Bodoni MT Black" panose="02070A03080606020203" pitchFamily="18" charset="0"/>
              </a:rPr>
              <a:t>was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27E10D-45F4-41B1-8426-14F511FEF814}"/>
              </a:ext>
            </a:extLst>
          </p:cNvPr>
          <p:cNvSpPr txBox="1"/>
          <p:nvPr/>
        </p:nvSpPr>
        <p:spPr>
          <a:xfrm>
            <a:off x="7513903" y="4488250"/>
            <a:ext cx="945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Bodoni MT Black" panose="02070A03080606020203" pitchFamily="18" charset="0"/>
              </a:rPr>
              <a:t>phase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F7C1E7-D6BE-4E99-8687-A43601D2CF54}"/>
              </a:ext>
            </a:extLst>
          </p:cNvPr>
          <p:cNvSpPr txBox="1"/>
          <p:nvPr/>
        </p:nvSpPr>
        <p:spPr>
          <a:xfrm>
            <a:off x="9244037" y="4899274"/>
            <a:ext cx="1364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Bodoni MT Black" panose="02070A03080606020203" pitchFamily="18" charset="0"/>
              </a:rPr>
              <a:t>laughing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BA7C0B-38B9-4C1C-8527-6984F990C64F}"/>
              </a:ext>
            </a:extLst>
          </p:cNvPr>
          <p:cNvSpPr txBox="1"/>
          <p:nvPr/>
        </p:nvSpPr>
        <p:spPr>
          <a:xfrm>
            <a:off x="9399169" y="3760650"/>
            <a:ext cx="1505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Bodoni MT Black" panose="02070A03080606020203" pitchFamily="18" charset="0"/>
              </a:rPr>
              <a:t>travelers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E1A0CD-854F-499E-9A0E-138FC71347A8}"/>
              </a:ext>
            </a:extLst>
          </p:cNvPr>
          <p:cNvSpPr txBox="1"/>
          <p:nvPr/>
        </p:nvSpPr>
        <p:spPr>
          <a:xfrm>
            <a:off x="5180621" y="4101797"/>
            <a:ext cx="1610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Bodoni MT Black" panose="02070A03080606020203" pitchFamily="18" charset="0"/>
              </a:rPr>
              <a:t>actually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5E1794-D01E-459C-A4DE-F1E581976428}"/>
              </a:ext>
            </a:extLst>
          </p:cNvPr>
          <p:cNvSpPr txBox="1"/>
          <p:nvPr/>
        </p:nvSpPr>
        <p:spPr>
          <a:xfrm>
            <a:off x="10608604" y="4098538"/>
            <a:ext cx="865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Bodoni MT Black" panose="02070A03080606020203" pitchFamily="18" charset="0"/>
              </a:rPr>
              <a:t>used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E07441-24D5-4A95-A616-BD8261D5A344}"/>
              </a:ext>
            </a:extLst>
          </p:cNvPr>
          <p:cNvSpPr txBox="1"/>
          <p:nvPr/>
        </p:nvSpPr>
        <p:spPr>
          <a:xfrm>
            <a:off x="1495472" y="485758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Bodoni MT Black" panose="02070A03080606020203" pitchFamily="18" charset="0"/>
              </a:rPr>
              <a:t>know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AA054E9-AC1D-420A-BE64-D7D0BE7EA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351" y="174772"/>
            <a:ext cx="1617937" cy="14214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2095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F47BA9-EA60-416C-BD26-EC3B546C5E49}"/>
              </a:ext>
            </a:extLst>
          </p:cNvPr>
          <p:cNvSpPr txBox="1"/>
          <p:nvPr/>
        </p:nvSpPr>
        <p:spPr>
          <a:xfrm>
            <a:off x="0" y="728680"/>
            <a:ext cx="12084148" cy="6209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Bodoni MT Black" panose="02070A03080606020203" pitchFamily="18" charset="0"/>
              </a:rPr>
              <a:t>Choose the best answer from the alternatives:</a:t>
            </a:r>
          </a:p>
          <a:p>
            <a:pPr marL="257175" indent="-257175">
              <a:buAutoNum type="alphaLcParenBoth"/>
            </a:pPr>
            <a:r>
              <a:rPr lang="en-US" sz="1500" dirty="0">
                <a:latin typeface="Bodoni MT Black" panose="02070A03080606020203" pitchFamily="18" charset="0"/>
              </a:rPr>
              <a:t> </a:t>
            </a:r>
            <a:r>
              <a:rPr lang="en-US" sz="2400" b="1" i="1" dirty="0">
                <a:latin typeface="Bodoni MT Black" panose="02070A03080606020203" pitchFamily="18" charset="0"/>
              </a:rPr>
              <a:t>The people of </a:t>
            </a:r>
            <a:r>
              <a:rPr lang="en-US" sz="2400" b="1" i="1" dirty="0" err="1">
                <a:latin typeface="Bodoni MT Black" panose="02070A03080606020203" pitchFamily="18" charset="0"/>
              </a:rPr>
              <a:t>Thakha</a:t>
            </a:r>
            <a:r>
              <a:rPr lang="en-US" sz="2400" b="1" i="1" dirty="0">
                <a:latin typeface="Bodoni MT Black" panose="02070A03080606020203" pitchFamily="18" charset="0"/>
              </a:rPr>
              <a:t> are---- (</a:t>
            </a:r>
            <a:r>
              <a:rPr lang="en-US" sz="2400" b="1" i="1" dirty="0" err="1">
                <a:latin typeface="Bodoni MT Black" panose="02070A03080606020203" pitchFamily="18" charset="0"/>
              </a:rPr>
              <a:t>i</a:t>
            </a:r>
            <a:r>
              <a:rPr lang="en-US" sz="2400" b="1" i="1" dirty="0">
                <a:latin typeface="Bodoni MT Black" panose="02070A03080606020203" pitchFamily="18" charset="0"/>
              </a:rPr>
              <a:t>) friendly and polite (ii) very narrow minded (iii) educated (iv)  uneducated</a:t>
            </a:r>
          </a:p>
          <a:p>
            <a:pPr marL="257175" indent="-257175">
              <a:buAutoNum type="alphaLcParenBoth"/>
            </a:pPr>
            <a:endParaRPr lang="en-US" sz="2000" dirty="0">
              <a:latin typeface="Bodoni MT Black" panose="02070A03080606020203" pitchFamily="18" charset="0"/>
            </a:endParaRPr>
          </a:p>
          <a:p>
            <a:pPr marL="257175" indent="-257175">
              <a:buAutoNum type="alphaLcParenBoth"/>
            </a:pPr>
            <a:r>
              <a:rPr lang="en-US" sz="2000" dirty="0">
                <a:latin typeface="Bodoni MT Black" panose="02070A03080606020203" pitchFamily="18" charset="0"/>
              </a:rPr>
              <a:t> </a:t>
            </a:r>
            <a:r>
              <a:rPr lang="en-US" sz="2400" b="1" i="1" dirty="0">
                <a:latin typeface="Bodoni MT Black" panose="02070A03080606020203" pitchFamily="18" charset="0"/>
              </a:rPr>
              <a:t>The food was served in a bowl made from----.   (</a:t>
            </a:r>
            <a:r>
              <a:rPr lang="en-US" sz="2400" b="1" i="1" dirty="0" err="1">
                <a:latin typeface="Bodoni MT Black" panose="02070A03080606020203" pitchFamily="18" charset="0"/>
              </a:rPr>
              <a:t>i</a:t>
            </a:r>
            <a:r>
              <a:rPr lang="en-US" sz="2400" b="1" i="1" dirty="0">
                <a:latin typeface="Bodoni MT Black" panose="02070A03080606020203" pitchFamily="18" charset="0"/>
              </a:rPr>
              <a:t>)  battle leaf  (ii)  banana leaf (iii) coconut leaf (iv) none of them.</a:t>
            </a:r>
          </a:p>
          <a:p>
            <a:pPr marL="257175" indent="-257175">
              <a:buAutoNum type="alphaLcParenBoth"/>
            </a:pPr>
            <a:endParaRPr lang="en-US" sz="2400" b="1" i="1" dirty="0">
              <a:latin typeface="Bodoni MT Black" panose="02070A03080606020203" pitchFamily="18" charset="0"/>
            </a:endParaRPr>
          </a:p>
          <a:p>
            <a:pPr marL="257175" indent="-257175">
              <a:buAutoNum type="alphaLcParenBoth"/>
            </a:pPr>
            <a:r>
              <a:rPr lang="en-US" sz="2400" b="1" i="1" dirty="0">
                <a:latin typeface="Bodoni MT Black" panose="02070A03080606020203" pitchFamily="18" charset="0"/>
              </a:rPr>
              <a:t> The main buyers were ---- women .(</a:t>
            </a:r>
            <a:r>
              <a:rPr lang="en-US" sz="2400" b="1" i="1" dirty="0" err="1">
                <a:latin typeface="Bodoni MT Black" panose="02070A03080606020203" pitchFamily="18" charset="0"/>
              </a:rPr>
              <a:t>i</a:t>
            </a:r>
            <a:r>
              <a:rPr lang="en-US" sz="2400" b="1" i="1" dirty="0">
                <a:latin typeface="Bodoni MT Black" panose="02070A03080606020203" pitchFamily="18" charset="0"/>
              </a:rPr>
              <a:t>) old (ii) young (iii) aged (iv) both (</a:t>
            </a:r>
            <a:r>
              <a:rPr lang="en-US" sz="2400" b="1" i="1" dirty="0" err="1">
                <a:latin typeface="Bodoni MT Black" panose="02070A03080606020203" pitchFamily="18" charset="0"/>
              </a:rPr>
              <a:t>i</a:t>
            </a:r>
            <a:r>
              <a:rPr lang="en-US" sz="2400" b="1" i="1" dirty="0">
                <a:latin typeface="Bodoni MT Black" panose="02070A03080606020203" pitchFamily="18" charset="0"/>
              </a:rPr>
              <a:t>) and (iii)</a:t>
            </a:r>
          </a:p>
          <a:p>
            <a:pPr marL="257175" indent="-257175">
              <a:buAutoNum type="alphaLcParenBoth"/>
            </a:pPr>
            <a:endParaRPr lang="en-US" sz="2400" b="1" i="1" dirty="0">
              <a:latin typeface="Bodoni MT Black" panose="02070A03080606020203" pitchFamily="18" charset="0"/>
            </a:endParaRPr>
          </a:p>
          <a:p>
            <a:pPr marL="257175" indent="-257175">
              <a:buAutoNum type="alphaLcParenBoth"/>
            </a:pPr>
            <a:r>
              <a:rPr lang="en-US" sz="2400" b="1" i="1" dirty="0">
                <a:latin typeface="Bodoni MT Black" panose="02070A03080606020203" pitchFamily="18" charset="0"/>
              </a:rPr>
              <a:t> Pad Thai is kind of -----  (</a:t>
            </a:r>
            <a:r>
              <a:rPr lang="en-US" sz="2400" b="1" i="1" dirty="0" err="1">
                <a:latin typeface="Bodoni MT Black" panose="02070A03080606020203" pitchFamily="18" charset="0"/>
              </a:rPr>
              <a:t>i</a:t>
            </a:r>
            <a:r>
              <a:rPr lang="en-US" sz="2400" b="1" i="1" dirty="0">
                <a:latin typeface="Bodoni MT Black" panose="02070A03080606020203" pitchFamily="18" charset="0"/>
              </a:rPr>
              <a:t>) noodles  (ii) vegetable (iii) sweet (iv) curry</a:t>
            </a:r>
          </a:p>
          <a:p>
            <a:pPr marL="257175" indent="-257175">
              <a:buAutoNum type="alphaLcParenBoth"/>
            </a:pPr>
            <a:endParaRPr lang="en-US" sz="2400" b="1" i="1" dirty="0">
              <a:latin typeface="Bodoni MT Black" panose="02070A03080606020203" pitchFamily="18" charset="0"/>
            </a:endParaRPr>
          </a:p>
          <a:p>
            <a:pPr marL="257175" indent="-257175">
              <a:buAutoNum type="alphaLcParenBoth"/>
            </a:pPr>
            <a:r>
              <a:rPr lang="en-US" sz="2400" b="1" i="1" dirty="0">
                <a:latin typeface="Bodoni MT Black" panose="02070A03080606020203" pitchFamily="18" charset="0"/>
              </a:rPr>
              <a:t> They ate ------ (</a:t>
            </a:r>
            <a:r>
              <a:rPr lang="en-US" sz="2400" b="1" i="1" dirty="0" err="1">
                <a:latin typeface="Bodoni MT Black" panose="02070A03080606020203" pitchFamily="18" charset="0"/>
              </a:rPr>
              <a:t>i</a:t>
            </a:r>
            <a:r>
              <a:rPr lang="en-US" sz="2400" b="1" i="1" dirty="0">
                <a:latin typeface="Bodoni MT Black" panose="02070A03080606020203" pitchFamily="18" charset="0"/>
              </a:rPr>
              <a:t>) mutton chop (ii)  </a:t>
            </a:r>
            <a:r>
              <a:rPr lang="en-US" sz="2400" b="1" i="1" dirty="0" err="1">
                <a:latin typeface="Bodoni MT Black" panose="02070A03080606020203" pitchFamily="18" charset="0"/>
              </a:rPr>
              <a:t>Kanom</a:t>
            </a:r>
            <a:r>
              <a:rPr lang="en-US" sz="2400" b="1" i="1" dirty="0">
                <a:latin typeface="Bodoni MT Black" panose="02070A03080606020203" pitchFamily="18" charset="0"/>
              </a:rPr>
              <a:t> </a:t>
            </a:r>
            <a:r>
              <a:rPr lang="en-US" sz="2400" b="1" i="1" dirty="0" err="1">
                <a:latin typeface="Bodoni MT Black" panose="02070A03080606020203" pitchFamily="18" charset="0"/>
              </a:rPr>
              <a:t>Krok</a:t>
            </a:r>
            <a:r>
              <a:rPr lang="en-US" sz="2400" b="1" i="1" dirty="0">
                <a:latin typeface="Bodoni MT Black" panose="02070A03080606020203" pitchFamily="18" charset="0"/>
              </a:rPr>
              <a:t> (iii) Pad Thai (iv) both (ii) and (iii) </a:t>
            </a:r>
          </a:p>
          <a:p>
            <a:endParaRPr lang="en-US" sz="2400" b="1" i="1" dirty="0">
              <a:latin typeface="Bodoni MT Black" panose="02070A03080606020203" pitchFamily="18" charset="0"/>
            </a:endParaRPr>
          </a:p>
          <a:p>
            <a:endParaRPr lang="en-US" sz="1350" dirty="0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6DD145A5-1BAD-4EF6-8641-1D09E6536653}"/>
              </a:ext>
            </a:extLst>
          </p:cNvPr>
          <p:cNvSpPr/>
          <p:nvPr/>
        </p:nvSpPr>
        <p:spPr>
          <a:xfrm flipH="1" flipV="1">
            <a:off x="11083510" y="3420588"/>
            <a:ext cx="381001" cy="32093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09B36E95-492F-47AD-97FD-089612353ABB}"/>
              </a:ext>
            </a:extLst>
          </p:cNvPr>
          <p:cNvSpPr/>
          <p:nvPr/>
        </p:nvSpPr>
        <p:spPr>
          <a:xfrm>
            <a:off x="10887076" y="2245593"/>
            <a:ext cx="392869" cy="31527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0FD8E1A9-373E-4C49-B8F6-A035C1840E18}"/>
              </a:ext>
            </a:extLst>
          </p:cNvPr>
          <p:cNvSpPr/>
          <p:nvPr/>
        </p:nvSpPr>
        <p:spPr>
          <a:xfrm>
            <a:off x="11007311" y="5606940"/>
            <a:ext cx="4572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1EE0A084-85E5-42C1-890C-725F9CF23BDF}"/>
              </a:ext>
            </a:extLst>
          </p:cNvPr>
          <p:cNvSpPr/>
          <p:nvPr/>
        </p:nvSpPr>
        <p:spPr>
          <a:xfrm>
            <a:off x="5241193" y="1208710"/>
            <a:ext cx="3810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F6C14D88-CE01-4932-8EB2-BBEF5366F05B}"/>
              </a:ext>
            </a:extLst>
          </p:cNvPr>
          <p:cNvSpPr/>
          <p:nvPr/>
        </p:nvSpPr>
        <p:spPr>
          <a:xfrm>
            <a:off x="4819020" y="4455735"/>
            <a:ext cx="422173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43A63C-0798-492F-9AC3-7D49975A9D2C}"/>
              </a:ext>
            </a:extLst>
          </p:cNvPr>
          <p:cNvSpPr txBox="1"/>
          <p:nvPr/>
        </p:nvSpPr>
        <p:spPr>
          <a:xfrm>
            <a:off x="3962400" y="0"/>
            <a:ext cx="36419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i="1" dirty="0">
                <a:latin typeface="Bodoni MT Black" panose="02070A03080606020203" pitchFamily="18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30193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308794-DD10-4321-BD5C-E449F8DF70D9}"/>
              </a:ext>
            </a:extLst>
          </p:cNvPr>
          <p:cNvSpPr/>
          <p:nvPr/>
        </p:nvSpPr>
        <p:spPr>
          <a:xfrm>
            <a:off x="492369" y="186397"/>
            <a:ext cx="10175632" cy="586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rgbClr val="FF000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Say whether the following sentences are true or false. If false give the right answer</a:t>
            </a:r>
            <a:r>
              <a:rPr lang="en-US" sz="2800" i="1" dirty="0">
                <a:solidFill>
                  <a:srgbClr val="FF000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i="1" dirty="0">
              <a:solidFill>
                <a:srgbClr val="FF0000"/>
              </a:solidFill>
              <a:latin typeface="Bodoni MT Black" panose="02070A03080606020203" pitchFamily="18" charset="0"/>
              <a:cs typeface="Times New Roman" panose="02020603050405020304" pitchFamily="18" charset="0"/>
            </a:endParaRPr>
          </a:p>
          <a:p>
            <a:pPr marL="257175" indent="-257175">
              <a:buAutoNum type="alphaLcParenBoth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The </a:t>
            </a:r>
            <a:r>
              <a:rPr lang="en-US" sz="2400" i="1" dirty="0" err="1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Tha</a:t>
            </a:r>
            <a:r>
              <a:rPr lang="en-US" sz="2400" i="1" dirty="0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 Kha floating market is a tourist place.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257175" indent="-257175">
              <a:buAutoNum type="alphaLcParenBoth"/>
            </a:pP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It sits only six or seven days a month. </a:t>
            </a:r>
          </a:p>
          <a:p>
            <a:pPr marL="257175" indent="-257175">
              <a:buAutoNum type="alphaLcParenBoth"/>
            </a:pPr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AutoNum type="alphaLcParenBoth"/>
            </a:pP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The buyers and sellers are the local people living near </a:t>
            </a:r>
            <a:r>
              <a:rPr lang="en-US" sz="2400" i="1" dirty="0" err="1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Thakha</a:t>
            </a:r>
            <a:r>
              <a:rPr lang="en-US" sz="2400" i="1" dirty="0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 river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(d) </a:t>
            </a:r>
            <a:r>
              <a:rPr lang="en-US" sz="2400" i="1" dirty="0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They all knew each other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(e)</a:t>
            </a:r>
            <a:r>
              <a:rPr lang="en-US" sz="2400" i="1" dirty="0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 They reached at the market just at 5.</a:t>
            </a:r>
          </a:p>
          <a:p>
            <a:r>
              <a:rPr lang="en-US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78B965-D90D-465C-86E8-DC3737B46D8C}"/>
              </a:ext>
            </a:extLst>
          </p:cNvPr>
          <p:cNvSpPr txBox="1"/>
          <p:nvPr/>
        </p:nvSpPr>
        <p:spPr>
          <a:xfrm>
            <a:off x="9115279" y="2032741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DC6438-089C-46AE-B567-9CCCA0D7A30B}"/>
              </a:ext>
            </a:extLst>
          </p:cNvPr>
          <p:cNvSpPr txBox="1"/>
          <p:nvPr/>
        </p:nvSpPr>
        <p:spPr>
          <a:xfrm>
            <a:off x="7794674" y="2494406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B21138-4FDA-4A74-B480-EAC37A3A4BCA}"/>
              </a:ext>
            </a:extLst>
          </p:cNvPr>
          <p:cNvSpPr txBox="1"/>
          <p:nvPr/>
        </p:nvSpPr>
        <p:spPr>
          <a:xfrm>
            <a:off x="3467980" y="3678262"/>
            <a:ext cx="1237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CC8186-025B-4206-9578-2128CC8E9A2A}"/>
              </a:ext>
            </a:extLst>
          </p:cNvPr>
          <p:cNvSpPr txBox="1"/>
          <p:nvPr/>
        </p:nvSpPr>
        <p:spPr>
          <a:xfrm>
            <a:off x="5790028" y="3104563"/>
            <a:ext cx="685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867625-8837-46B4-ABB1-4FF570D16471}"/>
              </a:ext>
            </a:extLst>
          </p:cNvPr>
          <p:cNvSpPr txBox="1"/>
          <p:nvPr/>
        </p:nvSpPr>
        <p:spPr>
          <a:xfrm>
            <a:off x="5602605" y="4276735"/>
            <a:ext cx="119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1B7093-C643-41FC-A26B-2B4E4451EDA2}"/>
              </a:ext>
            </a:extLst>
          </p:cNvPr>
          <p:cNvSpPr txBox="1"/>
          <p:nvPr/>
        </p:nvSpPr>
        <p:spPr>
          <a:xfrm>
            <a:off x="7599632" y="4738400"/>
            <a:ext cx="3031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False. Just at 7</a:t>
            </a:r>
          </a:p>
        </p:txBody>
      </p:sp>
    </p:spTree>
    <p:extLst>
      <p:ext uri="{BB962C8B-B14F-4D97-AF65-F5344CB8AC3E}">
        <p14:creationId xmlns:p14="http://schemas.microsoft.com/office/powerpoint/2010/main" val="69211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9F791C-73E0-418F-9F27-566412C19A98}"/>
              </a:ext>
            </a:extLst>
          </p:cNvPr>
          <p:cNvSpPr txBox="1"/>
          <p:nvPr/>
        </p:nvSpPr>
        <p:spPr>
          <a:xfrm>
            <a:off x="4234134" y="320881"/>
            <a:ext cx="372373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i="1" dirty="0">
                <a:latin typeface="Bodoni MT Black" panose="02070A03080606020203" pitchFamily="18" charset="0"/>
              </a:rPr>
              <a:t>Introducing: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FAF108-3587-4F1E-808E-949931200B21}"/>
              </a:ext>
            </a:extLst>
          </p:cNvPr>
          <p:cNvSpPr txBox="1"/>
          <p:nvPr/>
        </p:nvSpPr>
        <p:spPr>
          <a:xfrm>
            <a:off x="6639951" y="2765226"/>
            <a:ext cx="53316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Bodoni MT Black" panose="02070A03080606020203" pitchFamily="18" charset="0"/>
              </a:rPr>
              <a:t>Class: Eight</a:t>
            </a:r>
          </a:p>
          <a:p>
            <a:r>
              <a:rPr lang="en-US" sz="2800" b="1" i="1" dirty="0">
                <a:latin typeface="Bodoni MT Black" panose="02070A03080606020203" pitchFamily="18" charset="0"/>
              </a:rPr>
              <a:t>Subject: English for today</a:t>
            </a:r>
          </a:p>
          <a:p>
            <a:r>
              <a:rPr lang="en-US" sz="2800" b="1" i="1" dirty="0">
                <a:latin typeface="Bodoni MT Black" panose="02070A03080606020203" pitchFamily="18" charset="0"/>
              </a:rPr>
              <a:t>Unit: 06</a:t>
            </a:r>
          </a:p>
          <a:p>
            <a:r>
              <a:rPr lang="en-US" sz="2800" b="1" i="1" dirty="0">
                <a:latin typeface="Bodoni MT Black" panose="02070A03080606020203" pitchFamily="18" charset="0"/>
              </a:rPr>
              <a:t>Lesson: 09</a:t>
            </a:r>
          </a:p>
          <a:p>
            <a:r>
              <a:rPr lang="en-US" sz="2800" b="1" i="1" dirty="0">
                <a:latin typeface="Bodoni MT Black" panose="02070A03080606020203" pitchFamily="18" charset="0"/>
              </a:rPr>
              <a:t>Time: 50 Minutes</a:t>
            </a:r>
          </a:p>
          <a:p>
            <a:r>
              <a:rPr lang="en-US" sz="2800" b="1" i="1" dirty="0">
                <a:latin typeface="Bodoni MT Black" panose="02070A03080606020203" pitchFamily="18" charset="0"/>
              </a:rPr>
              <a:t>Date</a:t>
            </a:r>
            <a:r>
              <a:rPr lang="en-US" sz="2800" b="1" i="1">
                <a:latin typeface="Bodoni MT Black" panose="02070A03080606020203" pitchFamily="18" charset="0"/>
              </a:rPr>
              <a:t>: 14-11-2020</a:t>
            </a:r>
            <a:endParaRPr lang="en-US" sz="2800" b="1" i="1" dirty="0">
              <a:latin typeface="Bodoni MT Black" panose="02070A030806060202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639FA3-44F9-421D-928F-0DA6A41EC85A}"/>
              </a:ext>
            </a:extLst>
          </p:cNvPr>
          <p:cNvSpPr txBox="1"/>
          <p:nvPr/>
        </p:nvSpPr>
        <p:spPr>
          <a:xfrm>
            <a:off x="220394" y="2823072"/>
            <a:ext cx="63867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Bodoni MT Black" panose="02070A03080606020203" pitchFamily="18" charset="0"/>
              </a:rPr>
              <a:t>Md. Saiful Islam</a:t>
            </a:r>
          </a:p>
          <a:p>
            <a:r>
              <a:rPr lang="en-US" sz="2800" b="1" i="1" dirty="0">
                <a:latin typeface="Bodoni MT Black" panose="02070A03080606020203" pitchFamily="18" charset="0"/>
              </a:rPr>
              <a:t>Assistant Teacher (English)</a:t>
            </a:r>
          </a:p>
          <a:p>
            <a:r>
              <a:rPr lang="en-US" sz="2800" b="1" i="1" dirty="0">
                <a:latin typeface="Bodoni MT Black" panose="02070A03080606020203" pitchFamily="18" charset="0"/>
              </a:rPr>
              <a:t>Bagbari </a:t>
            </a:r>
            <a:r>
              <a:rPr lang="en-US" sz="2800" b="1" i="1" dirty="0" err="1">
                <a:latin typeface="Bodoni MT Black" panose="02070A03080606020203" pitchFamily="18" charset="0"/>
              </a:rPr>
              <a:t>Chowbaria</a:t>
            </a:r>
            <a:r>
              <a:rPr lang="en-US" sz="2800" b="1" i="1" dirty="0">
                <a:latin typeface="Bodoni MT Black" panose="02070A03080606020203" pitchFamily="18" charset="0"/>
              </a:rPr>
              <a:t> High School,</a:t>
            </a:r>
          </a:p>
          <a:p>
            <a:r>
              <a:rPr lang="en-US" sz="2800" b="1" i="1" dirty="0">
                <a:latin typeface="Bodoni MT Black" panose="02070A03080606020203" pitchFamily="18" charset="0"/>
              </a:rPr>
              <a:t>Tangail </a:t>
            </a:r>
            <a:r>
              <a:rPr lang="en-US" sz="2800" b="1" i="1" dirty="0" err="1">
                <a:latin typeface="Bodoni MT Black" panose="02070A03080606020203" pitchFamily="18" charset="0"/>
              </a:rPr>
              <a:t>Sadar</a:t>
            </a:r>
            <a:r>
              <a:rPr lang="en-US" sz="2800" b="1" i="1" dirty="0">
                <a:latin typeface="Bodoni MT Black" panose="02070A03080606020203" pitchFamily="18" charset="0"/>
              </a:rPr>
              <a:t>, Tangail</a:t>
            </a:r>
          </a:p>
          <a:p>
            <a:r>
              <a:rPr lang="en-US" sz="2800" b="1" i="1" dirty="0">
                <a:latin typeface="Bodoni MT Black" panose="02070A03080606020203" pitchFamily="18" charset="0"/>
              </a:rPr>
              <a:t>E-mail: hridoy9555@gmail.com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79682C-4D3F-4B54-BD6B-C72B9E98CC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214" y="1036462"/>
            <a:ext cx="1389648" cy="13896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106E45-480B-4FF4-A588-5D599584C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786" y="172105"/>
            <a:ext cx="1838325" cy="2486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591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D51DDA-1845-41D3-9A85-EFECDA859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58"/>
            <a:ext cx="12192000" cy="6771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454794-9FAD-47F2-AC82-3D7489B2CFE5}"/>
              </a:ext>
            </a:extLst>
          </p:cNvPr>
          <p:cNvSpPr txBox="1"/>
          <p:nvPr/>
        </p:nvSpPr>
        <p:spPr>
          <a:xfrm>
            <a:off x="842210" y="86258"/>
            <a:ext cx="12192000" cy="2339102"/>
          </a:xfrm>
          <a:prstGeom prst="rect">
            <a:avLst/>
          </a:prstGeom>
          <a:blipFill>
            <a:blip/>
            <a:tile tx="0" ty="0" sx="100000" sy="100000" flip="none" algn="tl"/>
          </a:blip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000" b="1" u="sng" dirty="0">
              <a:solidFill>
                <a:srgbClr val="002060"/>
              </a:solidFill>
            </a:endParaRPr>
          </a:p>
          <a:p>
            <a:pPr algn="ctr"/>
            <a:r>
              <a:rPr lang="bn-BD" sz="5400" b="1" i="1" dirty="0">
                <a:solidFill>
                  <a:srgbClr val="FF0000"/>
                </a:solidFill>
                <a:latin typeface="Bodoni MT Black" panose="02070A03080606020203" pitchFamily="18" charset="0"/>
              </a:rPr>
              <a:t>Home work </a:t>
            </a:r>
            <a:endParaRPr lang="en-US" sz="5400" b="1" i="1" dirty="0">
              <a:solidFill>
                <a:srgbClr val="FF0000"/>
              </a:solidFill>
              <a:latin typeface="Bodoni MT Black" panose="02070A03080606020203" pitchFamily="18" charset="0"/>
            </a:endParaRPr>
          </a:p>
          <a:p>
            <a:pPr algn="just"/>
            <a:r>
              <a:rPr lang="bn-BD" sz="3200" b="1" i="1" dirty="0">
                <a:solidFill>
                  <a:srgbClr val="FF0000"/>
                </a:solidFill>
                <a:latin typeface="Bodoni MT Black" panose="02070A03080606020203" pitchFamily="18" charset="0"/>
              </a:rPr>
              <a:t>Write</a:t>
            </a:r>
            <a:r>
              <a:rPr lang="en-US" sz="3200" b="1" i="1" dirty="0">
                <a:solidFill>
                  <a:srgbClr val="FF0000"/>
                </a:solidFill>
                <a:latin typeface="Bodoni MT Black" panose="02070A03080606020203" pitchFamily="18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a paragraph about a floating market.</a:t>
            </a:r>
          </a:p>
        </p:txBody>
      </p:sp>
    </p:spTree>
    <p:extLst>
      <p:ext uri="{BB962C8B-B14F-4D97-AF65-F5344CB8AC3E}">
        <p14:creationId xmlns:p14="http://schemas.microsoft.com/office/powerpoint/2010/main" val="348687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05C9263-723C-4CA6-8E52-6246649B913B}"/>
              </a:ext>
            </a:extLst>
          </p:cNvPr>
          <p:cNvSpPr txBox="1"/>
          <p:nvPr/>
        </p:nvSpPr>
        <p:spPr>
          <a:xfrm>
            <a:off x="3000201" y="-154745"/>
            <a:ext cx="5974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/>
              <a:t>Thank you very much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17C525-3C9F-42AC-98E4-FF98BCE64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" y="676252"/>
            <a:ext cx="11929403" cy="6181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9512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AE4E7E-844F-4ADC-AB66-9EF6DF370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35" y="707886"/>
            <a:ext cx="11526129" cy="5219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8155A9-5E4B-4FAA-A7C4-2D21E62D0514}"/>
              </a:ext>
            </a:extLst>
          </p:cNvPr>
          <p:cNvSpPr txBox="1"/>
          <p:nvPr/>
        </p:nvSpPr>
        <p:spPr>
          <a:xfrm>
            <a:off x="2057400" y="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latin typeface="Bodoni MT Black" panose="02070A03080606020203" pitchFamily="18" charset="0"/>
              </a:rPr>
              <a:t>What is the picture about?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9862CE-60C3-477E-83A4-7DD44A1DAC84}"/>
              </a:ext>
            </a:extLst>
          </p:cNvPr>
          <p:cNvSpPr txBox="1"/>
          <p:nvPr/>
        </p:nvSpPr>
        <p:spPr>
          <a:xfrm>
            <a:off x="492369" y="6147583"/>
            <a:ext cx="10818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Bodoni MT Black" panose="02070A03080606020203" pitchFamily="18" charset="0"/>
              </a:rPr>
              <a:t>The </a:t>
            </a:r>
            <a:r>
              <a:rPr lang="en-US" sz="2800" b="1" i="1" dirty="0" err="1">
                <a:latin typeface="Bodoni MT Black" panose="02070A03080606020203" pitchFamily="18" charset="0"/>
              </a:rPr>
              <a:t>Thakha</a:t>
            </a:r>
            <a:r>
              <a:rPr lang="en-US" sz="2800" b="1" i="1" dirty="0">
                <a:latin typeface="Bodoni MT Black" panose="02070A03080606020203" pitchFamily="18" charset="0"/>
              </a:rPr>
              <a:t> river is surrounded by coconut palm trees</a:t>
            </a:r>
          </a:p>
        </p:txBody>
      </p:sp>
    </p:spTree>
    <p:extLst>
      <p:ext uri="{BB962C8B-B14F-4D97-AF65-F5344CB8AC3E}">
        <p14:creationId xmlns:p14="http://schemas.microsoft.com/office/powerpoint/2010/main" val="96277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5FA204-2ABE-4EEF-B98B-67CB964C7087}"/>
              </a:ext>
            </a:extLst>
          </p:cNvPr>
          <p:cNvSpPr txBox="1"/>
          <p:nvPr/>
        </p:nvSpPr>
        <p:spPr>
          <a:xfrm>
            <a:off x="520506" y="6216359"/>
            <a:ext cx="1105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Bodoni MT Black" panose="02070A03080606020203" pitchFamily="18" charset="0"/>
              </a:rPr>
              <a:t>The </a:t>
            </a:r>
            <a:r>
              <a:rPr lang="en-US" sz="2400" b="1" i="1" dirty="0" err="1">
                <a:latin typeface="Bodoni MT Black" panose="02070A03080606020203" pitchFamily="18" charset="0"/>
              </a:rPr>
              <a:t>Thakha</a:t>
            </a:r>
            <a:r>
              <a:rPr lang="en-US" sz="2400" b="1" i="1" dirty="0">
                <a:latin typeface="Bodoni MT Black" panose="02070A03080606020203" pitchFamily="18" charset="0"/>
              </a:rPr>
              <a:t> people are selling and buying their goods in boats.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D44EB2-0D9D-4CC9-B87F-EB8C027F5F84}"/>
              </a:ext>
            </a:extLst>
          </p:cNvPr>
          <p:cNvSpPr txBox="1"/>
          <p:nvPr/>
        </p:nvSpPr>
        <p:spPr>
          <a:xfrm>
            <a:off x="2057400" y="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latin typeface="Bodoni MT Black" panose="02070A03080606020203" pitchFamily="18" charset="0"/>
              </a:rPr>
              <a:t>What is the picture about?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BA01D2-FA1C-4ACA-A219-4AA7D4484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707887"/>
            <a:ext cx="11887200" cy="550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1780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91C7E6-861B-4C30-AC32-B7F398C4D3E2}"/>
              </a:ext>
            </a:extLst>
          </p:cNvPr>
          <p:cNvSpPr txBox="1"/>
          <p:nvPr/>
        </p:nvSpPr>
        <p:spPr>
          <a:xfrm>
            <a:off x="2057400" y="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latin typeface="Bodoni MT Black" panose="02070A03080606020203" pitchFamily="18" charset="0"/>
              </a:rPr>
              <a:t>What is the picture about?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F0832C-E3FD-4932-ACD6-D601314968EF}"/>
              </a:ext>
            </a:extLst>
          </p:cNvPr>
          <p:cNvSpPr txBox="1"/>
          <p:nvPr/>
        </p:nvSpPr>
        <p:spPr>
          <a:xfrm>
            <a:off x="261718" y="6334723"/>
            <a:ext cx="11668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Bodoni MT Black" panose="02070A03080606020203" pitchFamily="18" charset="0"/>
              </a:rPr>
              <a:t>The Thai elderly women are displaying their goods.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27792F-99C3-4950-8706-887EBA99C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87" y="707885"/>
            <a:ext cx="5877913" cy="5626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86FB3D-13C7-43C2-9FA3-F36E5FEE6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460" y="671165"/>
            <a:ext cx="5678453" cy="5700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9713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F5F141-D3AC-4672-93C8-6929CED41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647606"/>
            <a:ext cx="11408899" cy="5562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980AFE-BE53-4631-A11F-EA079592B398}"/>
              </a:ext>
            </a:extLst>
          </p:cNvPr>
          <p:cNvSpPr txBox="1"/>
          <p:nvPr/>
        </p:nvSpPr>
        <p:spPr>
          <a:xfrm>
            <a:off x="2057400" y="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latin typeface="Bodoni MT Black" panose="02070A03080606020203" pitchFamily="18" charset="0"/>
              </a:rPr>
              <a:t>What is the picture about?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6F8EAC-0D96-4365-A017-F52072D7670E}"/>
              </a:ext>
            </a:extLst>
          </p:cNvPr>
          <p:cNvSpPr txBox="1"/>
          <p:nvPr/>
        </p:nvSpPr>
        <p:spPr>
          <a:xfrm>
            <a:off x="905607" y="6150114"/>
            <a:ext cx="10380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latin typeface="Bodoni MT Black" panose="02070A03080606020203" pitchFamily="18" charset="0"/>
              </a:rPr>
              <a:t>The farm fresh coconut of Thailand.</a:t>
            </a:r>
          </a:p>
        </p:txBody>
      </p:sp>
    </p:spTree>
    <p:extLst>
      <p:ext uri="{BB962C8B-B14F-4D97-AF65-F5344CB8AC3E}">
        <p14:creationId xmlns:p14="http://schemas.microsoft.com/office/powerpoint/2010/main" val="97301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9C1C2B-078B-4D02-AB47-1036AD69D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09" y="573259"/>
            <a:ext cx="11633982" cy="5699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3F969F-7A05-4A8D-A8B8-07C78C280126}"/>
              </a:ext>
            </a:extLst>
          </p:cNvPr>
          <p:cNvSpPr txBox="1"/>
          <p:nvPr/>
        </p:nvSpPr>
        <p:spPr>
          <a:xfrm>
            <a:off x="2057400" y="-12056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latin typeface="Bodoni MT Black" panose="02070A03080606020203" pitchFamily="18" charset="0"/>
              </a:rPr>
              <a:t>What is the picture about?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36FB5E-EDE9-45A8-BE88-2C8377DE100F}"/>
              </a:ext>
            </a:extLst>
          </p:cNvPr>
          <p:cNvSpPr txBox="1"/>
          <p:nvPr/>
        </p:nvSpPr>
        <p:spPr>
          <a:xfrm>
            <a:off x="900332" y="6273225"/>
            <a:ext cx="10832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Bodoni MT Black" panose="02070A03080606020203" pitchFamily="18" charset="0"/>
              </a:rPr>
              <a:t>Different kinds of goods are displaying for sale.</a:t>
            </a:r>
          </a:p>
        </p:txBody>
      </p:sp>
    </p:spTree>
    <p:extLst>
      <p:ext uri="{BB962C8B-B14F-4D97-AF65-F5344CB8AC3E}">
        <p14:creationId xmlns:p14="http://schemas.microsoft.com/office/powerpoint/2010/main" val="31819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2514600"/>
            <a:ext cx="8419514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>
                <a:solidFill>
                  <a:srgbClr val="00B05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After finishing the lesson learners will be able to</a:t>
            </a:r>
            <a:r>
              <a:rPr lang="en-US" sz="2100" b="1" i="1" dirty="0">
                <a:solidFill>
                  <a:srgbClr val="00B0F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en-US" sz="21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1.</a:t>
            </a:r>
            <a:r>
              <a:rPr lang="bn-BD" sz="2100" b="1" i="1" dirty="0">
                <a:latin typeface="Bodoni MT Black" panose="02070A03080606020203" pitchFamily="18" charset="0"/>
              </a:rPr>
              <a:t> </a:t>
            </a:r>
            <a:r>
              <a:rPr lang="en-US" sz="2100" b="1" i="1" dirty="0">
                <a:latin typeface="Bodoni MT Black" panose="02070A03080606020203" pitchFamily="18" charset="0"/>
              </a:rPr>
              <a:t> </a:t>
            </a:r>
            <a:r>
              <a:rPr lang="en-US" sz="21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Answer the questions.</a:t>
            </a:r>
            <a:endParaRPr lang="bn-BD" sz="2100" b="1" i="1" dirty="0">
              <a:latin typeface="Bodoni MT Black" panose="02070A03080606020203" pitchFamily="18" charset="0"/>
            </a:endParaRPr>
          </a:p>
          <a:p>
            <a:r>
              <a:rPr lang="bn-BD" sz="2100" b="1" i="1" dirty="0">
                <a:latin typeface="Bodoni MT Black" panose="02070A03080606020203" pitchFamily="18" charset="0"/>
              </a:rPr>
              <a:t>2.</a:t>
            </a:r>
            <a:r>
              <a:rPr lang="en-US" sz="21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   Write a paragraph.</a:t>
            </a:r>
            <a:endParaRPr lang="bn-BD" sz="2100" b="1" i="1" dirty="0">
              <a:latin typeface="Bodoni MT Black" panose="02070A03080606020203" pitchFamily="18" charset="0"/>
            </a:endParaRPr>
          </a:p>
          <a:p>
            <a:r>
              <a:rPr lang="bn-BD" sz="2100" b="1" i="1" dirty="0">
                <a:latin typeface="Bodoni MT Black" panose="02070A03080606020203" pitchFamily="18" charset="0"/>
              </a:rPr>
              <a:t>3.</a:t>
            </a:r>
            <a:r>
              <a:rPr lang="en-US" sz="2100" b="1" i="1" dirty="0">
                <a:latin typeface="Bodoni MT Black" panose="02070A03080606020203" pitchFamily="18" charset="0"/>
              </a:rPr>
              <a:t> </a:t>
            </a:r>
            <a:r>
              <a:rPr lang="en-US" sz="21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 Say true or false</a:t>
            </a:r>
          </a:p>
          <a:p>
            <a:pPr marL="385763" indent="-385763">
              <a:buFontTx/>
              <a:buAutoNum type="arabicPeriod" startAt="4"/>
            </a:pPr>
            <a:r>
              <a:rPr lang="en-US" sz="21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Choose the best answer from the alternative </a:t>
            </a:r>
          </a:p>
          <a:p>
            <a:pPr marL="385763" indent="-385763">
              <a:buFontTx/>
              <a:buAutoNum type="arabicPeriod" startAt="4"/>
            </a:pPr>
            <a:r>
              <a:rPr lang="en-US" sz="21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 fill in the gaps.</a:t>
            </a:r>
          </a:p>
          <a:p>
            <a:pPr marL="385763" indent="-385763">
              <a:buFontTx/>
              <a:buAutoNum type="arabicPeriod" startAt="4"/>
            </a:pPr>
            <a:r>
              <a:rPr lang="en-US" sz="21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Write a letter about a floating market.</a:t>
            </a:r>
          </a:p>
          <a:p>
            <a:endParaRPr lang="en-US" sz="2100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F31A8A1-89C1-4C19-8CB1-567FE8ECA836}"/>
              </a:ext>
            </a:extLst>
          </p:cNvPr>
          <p:cNvSpPr/>
          <p:nvPr/>
        </p:nvSpPr>
        <p:spPr>
          <a:xfrm>
            <a:off x="3200400" y="108931"/>
            <a:ext cx="6117510" cy="13715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50" b="1" i="1" dirty="0">
                <a:solidFill>
                  <a:schemeClr val="tx1"/>
                </a:solidFill>
                <a:latin typeface="Bodoni MT Black" panose="02070A03080606020203" pitchFamily="18" charset="0"/>
              </a:rPr>
              <a:t>Learning out comes</a:t>
            </a:r>
            <a:endParaRPr lang="en-US" sz="1500" b="1" i="1" u="sng" dirty="0">
              <a:solidFill>
                <a:schemeClr val="tx1"/>
              </a:solidFill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98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5E8A11-2DB7-4A36-B8A8-E1901BE2D783}"/>
              </a:ext>
            </a:extLst>
          </p:cNvPr>
          <p:cNvSpPr txBox="1"/>
          <p:nvPr/>
        </p:nvSpPr>
        <p:spPr>
          <a:xfrm>
            <a:off x="2070296" y="-146351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latin typeface="Bodoni MT Black" panose="02070A03080606020203" pitchFamily="18" charset="0"/>
              </a:rPr>
              <a:t>What is the picture about?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36C49-0297-4478-ADE2-3BAD18882748}"/>
              </a:ext>
            </a:extLst>
          </p:cNvPr>
          <p:cNvSpPr txBox="1"/>
          <p:nvPr/>
        </p:nvSpPr>
        <p:spPr>
          <a:xfrm>
            <a:off x="384514" y="6296464"/>
            <a:ext cx="11122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Bodoni MT Black" panose="02070A03080606020203" pitchFamily="18" charset="0"/>
              </a:rPr>
              <a:t>The delicious Thai foods of the </a:t>
            </a:r>
            <a:r>
              <a:rPr lang="en-US" sz="2800" b="1" i="1" dirty="0" err="1">
                <a:latin typeface="Bodoni MT Black" panose="02070A03080606020203" pitchFamily="18" charset="0"/>
              </a:rPr>
              <a:t>Thakha</a:t>
            </a:r>
            <a:r>
              <a:rPr lang="en-US" sz="2800" b="1" i="1" dirty="0">
                <a:latin typeface="Bodoni MT Black" panose="02070A03080606020203" pitchFamily="18" charset="0"/>
              </a:rPr>
              <a:t> Floating Market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EB88F03-53CE-44CF-B4EB-2FD9C46F3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8" y="561536"/>
            <a:ext cx="11788726" cy="5768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6757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764</Words>
  <Application>Microsoft Office PowerPoint</Application>
  <PresentationFormat>Widescreen</PresentationFormat>
  <Paragraphs>119</Paragraphs>
  <Slides>21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Bodoni MT Black</vt:lpstr>
      <vt:lpstr>Calibri</vt:lpstr>
      <vt:lpstr>Calibri Light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468</cp:revision>
  <dcterms:created xsi:type="dcterms:W3CDTF">2019-08-16T11:01:47Z</dcterms:created>
  <dcterms:modified xsi:type="dcterms:W3CDTF">2020-11-16T05:50:05Z</dcterms:modified>
</cp:coreProperties>
</file>