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1" r:id="rId3"/>
    <p:sldId id="258" r:id="rId4"/>
    <p:sldId id="287" r:id="rId5"/>
    <p:sldId id="260" r:id="rId6"/>
    <p:sldId id="261" r:id="rId7"/>
    <p:sldId id="282" r:id="rId8"/>
    <p:sldId id="262" r:id="rId9"/>
    <p:sldId id="263" r:id="rId10"/>
    <p:sldId id="285" r:id="rId11"/>
    <p:sldId id="283" r:id="rId12"/>
    <p:sldId id="284" r:id="rId13"/>
    <p:sldId id="264" r:id="rId14"/>
    <p:sldId id="267" r:id="rId15"/>
    <p:sldId id="268" r:id="rId16"/>
    <p:sldId id="269" r:id="rId17"/>
    <p:sldId id="270" r:id="rId18"/>
    <p:sldId id="286" r:id="rId19"/>
    <p:sldId id="275" r:id="rId20"/>
    <p:sldId id="271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4" d="100"/>
          <a:sy n="64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B5A568-F4D8-4E66-9688-DF91C6D4C516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23E0C3-F838-455E-ABCA-60385F3B1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B5A568-F4D8-4E66-9688-DF91C6D4C516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23E0C3-F838-455E-ABCA-60385F3B1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B5A568-F4D8-4E66-9688-DF91C6D4C516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23E0C3-F838-455E-ABCA-60385F3B1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B5A568-F4D8-4E66-9688-DF91C6D4C516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23E0C3-F838-455E-ABCA-60385F3B1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B5A568-F4D8-4E66-9688-DF91C6D4C516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23E0C3-F838-455E-ABCA-60385F3B1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B5A568-F4D8-4E66-9688-DF91C6D4C516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23E0C3-F838-455E-ABCA-60385F3B1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B5A568-F4D8-4E66-9688-DF91C6D4C516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23E0C3-F838-455E-ABCA-60385F3B1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B5A568-F4D8-4E66-9688-DF91C6D4C516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23E0C3-F838-455E-ABCA-60385F3B1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B5A568-F4D8-4E66-9688-DF91C6D4C516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23E0C3-F838-455E-ABCA-60385F3B1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B5A568-F4D8-4E66-9688-DF91C6D4C516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23E0C3-F838-455E-ABCA-60385F3B1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B5A568-F4D8-4E66-9688-DF91C6D4C516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23E0C3-F838-455E-ABCA-60385F3B1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8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-11582400" y="6478409"/>
            <a:ext cx="8001000" cy="37959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baseline="-2500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মোহাম্মদ </a:t>
            </a:r>
            <a:r>
              <a:rPr lang="en-US" sz="2800" b="1" baseline="-25000" dirty="0" err="1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হোসেন,সহকারী</a:t>
            </a:r>
            <a:r>
              <a:rPr lang="en-US" sz="2800" b="1" baseline="-2500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baseline="-25000" dirty="0" err="1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শিক্ষক,পঞ্চগ্রাম</a:t>
            </a:r>
            <a:r>
              <a:rPr lang="en-US" sz="2800" b="1" baseline="-2500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baseline="-25000" dirty="0" err="1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আজিজুর</a:t>
            </a:r>
            <a:r>
              <a:rPr lang="en-US" sz="2800" b="1" baseline="-2500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baseline="-25000" dirty="0" err="1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2800" b="1" baseline="-2500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baseline="-25000" dirty="0" err="1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b="1" baseline="-2500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baseline="-25000" dirty="0" err="1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2800" b="1" baseline="-25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,নাওড়া</a:t>
            </a:r>
            <a:r>
              <a:rPr lang="en-US" sz="2800" b="1" baseline="-25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,শাহরাস্তি ,</a:t>
            </a:r>
            <a:r>
              <a:rPr lang="en-US" sz="2800" b="1" baseline="-25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2800" b="0" baseline="-25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b="0" baseline="-2500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381000" y="-152400"/>
            <a:ext cx="8001000" cy="37959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baseline="-2500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মোহাম্মদ </a:t>
            </a:r>
            <a:r>
              <a:rPr lang="en-US" sz="2800" b="1" baseline="-25000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হোসেন,সহকারী</a:t>
            </a:r>
            <a:r>
              <a:rPr lang="en-US" sz="2800" b="1" baseline="-2500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baseline="-25000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শিক্ষক,পঞ্চগ্রাম</a:t>
            </a:r>
            <a:r>
              <a:rPr lang="en-US" sz="2800" b="1" baseline="-2500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baseline="-25000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আজিজুর</a:t>
            </a:r>
            <a:r>
              <a:rPr lang="en-US" sz="2800" b="1" baseline="-2500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baseline="-25000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2800" b="1" baseline="-2500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baseline="-25000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b="1" baseline="-2500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baseline="-25000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2800" b="1" baseline="-25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,নাওড়া</a:t>
            </a:r>
            <a:r>
              <a:rPr lang="en-US" sz="2800" b="1" baseline="-25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,শাহরাস্তি ,</a:t>
            </a:r>
            <a:r>
              <a:rPr lang="en-US" sz="2800" b="1" baseline="-25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2800" b="0" baseline="-25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b="0" baseline="-2500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0" t="10698" r="6596"/>
          <a:stretch/>
        </p:blipFill>
        <p:spPr>
          <a:xfrm>
            <a:off x="152400" y="1676400"/>
            <a:ext cx="8686800" cy="4953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3400"/>
            <a:ext cx="86868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7716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4217263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বিক্রিত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পণ্যের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নমুনা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প্রস্তুত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6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71800" y="586818"/>
            <a:ext cx="32004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6248400" y="5410200"/>
            <a:ext cx="2438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সময়-৩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5089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680968"/>
              </p:ext>
            </p:extLst>
          </p:nvPr>
        </p:nvGraphicFramePr>
        <p:xfrm>
          <a:off x="666750" y="1686104"/>
          <a:ext cx="7376864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400"/>
                <a:gridCol w="921759"/>
                <a:gridCol w="1412591"/>
                <a:gridCol w="1334114"/>
              </a:tblGrid>
              <a:tr h="435628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16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36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060172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</a:p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যোগ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: </a:t>
                      </a:r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অলিখিত</a:t>
                      </a:r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বিক্রয়</a:t>
                      </a:r>
                    </a:p>
                    <a:p>
                      <a:endParaRPr lang="bn-BD" sz="2400" baseline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বাদ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: </a:t>
                      </a:r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বিক্রয় ফেরত</a:t>
                      </a:r>
                    </a:p>
                    <a:p>
                      <a:endParaRPr lang="bn-BD" sz="2400" baseline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বাদ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: </a:t>
                      </a:r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বিক্রয় বাট্টা</a:t>
                      </a:r>
                    </a:p>
                    <a:p>
                      <a:endParaRPr lang="bn-BD" sz="2400" baseline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দ : </a:t>
                      </a:r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মুনাফা বিহিন বিক্রয়</a:t>
                      </a:r>
                      <a:endParaRPr lang="bn-BD" sz="24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            </a:t>
                      </a:r>
                      <a:r>
                        <a:rPr lang="bn-BD" sz="3200" b="1" u="sng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নীট</a:t>
                      </a:r>
                      <a:r>
                        <a:rPr lang="bn-BD" sz="3200" b="1" u="sng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বিক্রয়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u="sng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u="sng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u="sng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u="sng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endParaRPr lang="bn-BD" sz="24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4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4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981200" y="457200"/>
            <a:ext cx="5562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নুসাইবা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সন্স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.......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শে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ডিসেম্বর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........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সমাপ্ত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বছরের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400" b="1" dirty="0">
                <a:latin typeface="NikoshBAN" pitchFamily="2" charset="0"/>
                <a:cs typeface="NikoshBAN" pitchFamily="2" charset="0"/>
              </a:rPr>
              <a:t>বিশদ আয় বিবরণী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623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432710"/>
              </p:ext>
            </p:extLst>
          </p:nvPr>
        </p:nvGraphicFramePr>
        <p:xfrm>
          <a:off x="1066800" y="274320"/>
          <a:ext cx="7079019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2388"/>
                <a:gridCol w="1090613"/>
                <a:gridCol w="1066800"/>
                <a:gridCol w="1059218"/>
              </a:tblGrid>
              <a:tr h="4697937">
                <a:tc>
                  <a:txBody>
                    <a:bodyPr/>
                    <a:lstStyle/>
                    <a:p>
                      <a:pPr algn="l"/>
                      <a:r>
                        <a:rPr lang="en-US" sz="2400" u="sng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বাদ</a:t>
                      </a:r>
                      <a:r>
                        <a:rPr lang="en-US" sz="2400" u="sng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: </a:t>
                      </a:r>
                      <a:r>
                        <a:rPr lang="bn-BD" sz="2400" u="sng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বিক্রয় যোগ্য পন্যের ব্যয়</a:t>
                      </a:r>
                      <a:endParaRPr lang="en-US" sz="2400" u="sng" baseline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প্রারম্ভিক </a:t>
                      </a:r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মজুদপন্য</a:t>
                      </a:r>
                    </a:p>
                    <a:p>
                      <a:pPr algn="l"/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</a:t>
                      </a:r>
                      <a:endParaRPr lang="bn-BD" sz="2400" baseline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যোগ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: </a:t>
                      </a:r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অলিখিত </a:t>
                      </a:r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</a:t>
                      </a:r>
                    </a:p>
                    <a:p>
                      <a:pPr algn="l"/>
                      <a:endParaRPr lang="bn-BD" sz="2400" baseline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বাদ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: </a:t>
                      </a:r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ফেরত</a:t>
                      </a:r>
                    </a:p>
                    <a:p>
                      <a:pPr algn="l"/>
                      <a:endParaRPr lang="bn-BD" sz="2400" baseline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বাদ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: </a:t>
                      </a:r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</a:t>
                      </a:r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বাট্টা</a:t>
                      </a:r>
                    </a:p>
                    <a:p>
                      <a:pPr algn="l"/>
                      <a:endParaRPr lang="bn-BD" sz="2400" baseline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বাদ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: </a:t>
                      </a:r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মুন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া</a:t>
                      </a:r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ফা </a:t>
                      </a:r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বিহীণ বিক্রয়</a:t>
                      </a:r>
                    </a:p>
                    <a:p>
                      <a:pPr algn="l"/>
                      <a:endParaRPr lang="bn-BD" sz="2400" baseline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বাদ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: </a:t>
                      </a:r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ব্যক্তিগত </a:t>
                      </a:r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প্রয়োজনে পন্য উত্তোলন</a:t>
                      </a:r>
                    </a:p>
                    <a:p>
                      <a:pPr algn="l"/>
                      <a:endParaRPr lang="bn-BD" sz="2400" baseline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বাদ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: </a:t>
                      </a:r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বিনামুল্যে </a:t>
                      </a:r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পন্য বিতরন</a:t>
                      </a:r>
                    </a:p>
                    <a:p>
                      <a:pPr algn="l"/>
                      <a:r>
                        <a:rPr lang="bn-BD" sz="24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                 </a:t>
                      </a:r>
                      <a:endParaRPr lang="en-US" sz="2400" b="1" baseline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bn-BD" sz="24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                   </a:t>
                      </a:r>
                      <a:r>
                        <a:rPr lang="bn-BD" sz="24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400" b="1" u="sng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নিট </a:t>
                      </a:r>
                      <a:r>
                        <a:rPr lang="bn-BD" sz="2400" b="1" u="sng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</a:t>
                      </a:r>
                    </a:p>
                    <a:p>
                      <a:pPr algn="l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bn-BD" sz="24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4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4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r>
                        <a:rPr lang="bn-BD" sz="2400" u="sng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r>
                        <a:rPr lang="bn-BD" sz="2400" u="sng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endParaRPr lang="bn-BD" sz="24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r>
                        <a:rPr lang="bn-BD" sz="2400" u="sng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400" u="sng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/>
                      </a:r>
                      <a:b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400" u="sng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******</a:t>
                      </a:r>
                    </a:p>
                    <a:p>
                      <a:r>
                        <a:rPr lang="bn-BD" sz="2400" u="sng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endParaRPr lang="en-US" sz="24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******</a:t>
                      </a:r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1044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654785"/>
              </p:ext>
            </p:extLst>
          </p:nvPr>
        </p:nvGraphicFramePr>
        <p:xfrm>
          <a:off x="405780" y="762000"/>
          <a:ext cx="8332440" cy="5625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8372"/>
                <a:gridCol w="1744076"/>
                <a:gridCol w="1585524"/>
                <a:gridCol w="1354468"/>
              </a:tblGrid>
              <a:tr h="56253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sng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যোগ : অন্যান্য </a:t>
                      </a:r>
                      <a:r>
                        <a:rPr lang="bn-BD" sz="2400" u="sng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প্রতক্ষ্য খরচ</a:t>
                      </a:r>
                      <a:endParaRPr lang="en-US" sz="24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endParaRPr lang="en-US" sz="24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পরিবহন/ক্রয়পরিবহন/অন্তর্মুখীবহন</a:t>
                      </a:r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খরচ</a:t>
                      </a:r>
                    </a:p>
                    <a:p>
                      <a:pPr algn="l"/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শুল্ক/আমদানি শুল্ক/ক্রয় শুল্ক/</a:t>
                      </a:r>
                    </a:p>
                    <a:p>
                      <a:pPr algn="l"/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আবগারিশুল্ক/নগরশুল্ক</a:t>
                      </a:r>
                    </a:p>
                    <a:p>
                      <a:pPr algn="l"/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জলোযানভাড়া/জাহাজভাড়া/নৌভাড়া</a:t>
                      </a:r>
                    </a:p>
                    <a:p>
                      <a:pPr algn="l"/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মজুরী/কুলির মজূরী</a:t>
                      </a:r>
                    </a:p>
                    <a:p>
                      <a:pPr algn="l"/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ডকচার্জ</a:t>
                      </a:r>
                    </a:p>
                    <a:p>
                      <a:pPr algn="l"/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গুদাম ভারা</a:t>
                      </a:r>
                    </a:p>
                    <a:p>
                      <a:pPr algn="l"/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বন্দোর খরচ</a:t>
                      </a:r>
                    </a:p>
                    <a:p>
                      <a:pPr algn="l"/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বিশেষ প্যকিংখরচ</a:t>
                      </a:r>
                    </a:p>
                    <a:p>
                      <a:pPr algn="l"/>
                      <a:endParaRPr lang="en-US" sz="2400" baseline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বাদ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: </a:t>
                      </a:r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সমাপনী মজুদপন্য</a:t>
                      </a:r>
                      <a:endParaRPr lang="en-US" sz="2400" baseline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             </a:t>
                      </a:r>
                      <a:r>
                        <a:rPr lang="bn-BD" sz="2400" b="1" u="sng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মোট মুনাফা</a:t>
                      </a:r>
                      <a:endParaRPr lang="bn-BD" sz="2400" b="1" u="sng" baseline="0" dirty="0" smtClean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/>
                      </a:r>
                      <a:b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/>
                      </a:r>
                      <a:b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400" u="sng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endParaRPr lang="bn-BD" sz="24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4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4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******</a:t>
                      </a:r>
                    </a:p>
                    <a:p>
                      <a:pPr algn="ctr"/>
                      <a:r>
                        <a:rPr lang="bn-BD" sz="2400" u="sng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(*****)</a:t>
                      </a:r>
                      <a:endParaRPr lang="bn-BD" sz="24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n-BD" sz="24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400" u="sng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</a:t>
                      </a:r>
                      <a:r>
                        <a:rPr lang="bn-BD" sz="2400" u="sng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*****)</a:t>
                      </a:r>
                      <a:endParaRPr lang="bn-BD" sz="24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400" u="sng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endParaRPr lang="bn-BD" sz="24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910722"/>
              </p:ext>
            </p:extLst>
          </p:nvPr>
        </p:nvGraphicFramePr>
        <p:xfrm>
          <a:off x="466973" y="495300"/>
          <a:ext cx="8077200" cy="586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1296144"/>
                <a:gridCol w="1224136"/>
                <a:gridCol w="1308448"/>
              </a:tblGrid>
              <a:tr h="5867400">
                <a:tc>
                  <a:txBody>
                    <a:bodyPr/>
                    <a:lstStyle/>
                    <a:p>
                      <a:pPr algn="l"/>
                      <a:r>
                        <a:rPr lang="bn-BD" sz="20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                         </a:t>
                      </a:r>
                      <a:r>
                        <a:rPr lang="bn-BD" sz="20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800" b="1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মোট</a:t>
                      </a:r>
                      <a:r>
                        <a:rPr lang="bn-BD" sz="2800" b="1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মুনাফা</a:t>
                      </a:r>
                      <a:r>
                        <a:rPr lang="en-US" sz="2800" b="1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---</a:t>
                      </a:r>
                      <a:endParaRPr lang="bn-BD" sz="2000" b="1" baseline="0" dirty="0" smtClean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bn-BD" sz="2800" b="1" u="sng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বাদ</a:t>
                      </a:r>
                      <a:r>
                        <a:rPr lang="en-US" sz="2800" b="1" u="sng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-</a:t>
                      </a:r>
                      <a:r>
                        <a:rPr lang="bn-BD" sz="2800" b="1" u="sng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পরিচালন </a:t>
                      </a:r>
                      <a:r>
                        <a:rPr lang="bn-BD" sz="2800" b="1" u="sng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ব্যয়ঃ</a:t>
                      </a:r>
                    </a:p>
                    <a:p>
                      <a:pPr algn="l"/>
                      <a: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বেতন</a:t>
                      </a:r>
                      <a:r>
                        <a:rPr lang="bn-BD" sz="200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ও ভাতা</a:t>
                      </a:r>
                    </a:p>
                    <a:p>
                      <a:pPr algn="l"/>
                      <a:r>
                        <a:rPr lang="bn-BD" sz="200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ভ্রমন ও যাতায়াত খরচ</a:t>
                      </a:r>
                    </a:p>
                    <a:p>
                      <a:pPr algn="l"/>
                      <a:r>
                        <a:rPr lang="bn-BD" sz="200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প্রশিক্ষন ভাতা</a:t>
                      </a:r>
                    </a:p>
                    <a:p>
                      <a:pPr algn="l"/>
                      <a:r>
                        <a:rPr lang="bn-BD" sz="200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ছাপা  ও মনিহারি</a:t>
                      </a:r>
                    </a:p>
                    <a:p>
                      <a:pPr algn="l"/>
                      <a:r>
                        <a:rPr lang="bn-BD" sz="200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ডাক ও তার খরচ</a:t>
                      </a:r>
                    </a:p>
                    <a:p>
                      <a:pPr algn="l"/>
                      <a:r>
                        <a:rPr lang="bn-BD" sz="200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বিদ্যুত,গ্যাস ওপানি/উপযোগ খরচ</a:t>
                      </a:r>
                    </a:p>
                    <a:p>
                      <a:pPr algn="l"/>
                      <a:r>
                        <a:rPr lang="bn-BD" sz="200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অফিস ওগোডাউন </a:t>
                      </a:r>
                      <a:r>
                        <a:rPr lang="bn-BD" sz="200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ভা</a:t>
                      </a:r>
                      <a:r>
                        <a:rPr lang="en-US" sz="2000" u="none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ড়া</a:t>
                      </a:r>
                      <a:endParaRPr lang="bn-BD" sz="2000" u="none" baseline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bn-BD" sz="200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ইজারা </a:t>
                      </a:r>
                      <a:r>
                        <a:rPr lang="bn-BD" sz="200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ভা</a:t>
                      </a:r>
                      <a:r>
                        <a:rPr lang="en-US" sz="2000" u="none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ড়া</a:t>
                      </a:r>
                      <a:endParaRPr lang="bn-BD" sz="2000" u="none" baseline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bn-BD" sz="200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ব্যাঙ্ক চার্জ</a:t>
                      </a:r>
                    </a:p>
                    <a:p>
                      <a:pPr algn="l"/>
                      <a:r>
                        <a:rPr lang="bn-BD" sz="200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বিপনন ওবিজ্ঞাপন খরচ</a:t>
                      </a:r>
                    </a:p>
                    <a:p>
                      <a:pPr algn="l"/>
                      <a:r>
                        <a:rPr lang="bn-BD" sz="200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প্যাকিং খরচ</a:t>
                      </a:r>
                    </a:p>
                    <a:p>
                      <a:pPr algn="l"/>
                      <a:r>
                        <a:rPr lang="bn-BD" sz="200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বিক্রয় পরিবহন</a:t>
                      </a:r>
                    </a:p>
                    <a:p>
                      <a:pPr algn="l"/>
                      <a:r>
                        <a:rPr lang="bn-BD" sz="200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বিক্রয় কমিশন</a:t>
                      </a:r>
                    </a:p>
                    <a:p>
                      <a:pPr algn="l"/>
                      <a:r>
                        <a:rPr lang="bn-BD" sz="200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বিমা খরচ/বীমাসেলামি</a:t>
                      </a:r>
                    </a:p>
                    <a:p>
                      <a:pPr algn="l"/>
                      <a:r>
                        <a:rPr lang="bn-BD" sz="200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আইন খরচ</a:t>
                      </a:r>
                    </a:p>
                    <a:p>
                      <a:pPr algn="l"/>
                      <a:r>
                        <a:rPr lang="bn-BD" sz="200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বাট্টাখরচ/প্রদত্ত বাট্টা</a:t>
                      </a:r>
                      <a:endParaRPr lang="en-US" sz="20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n-BD" sz="20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0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167992"/>
              </p:ext>
            </p:extLst>
          </p:nvPr>
        </p:nvGraphicFramePr>
        <p:xfrm>
          <a:off x="685800" y="426720"/>
          <a:ext cx="8077200" cy="600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1296144"/>
                <a:gridCol w="1224136"/>
                <a:gridCol w="1308448"/>
              </a:tblGrid>
              <a:tr h="5332514">
                <a:tc>
                  <a:txBody>
                    <a:bodyPr/>
                    <a:lstStyle/>
                    <a:p>
                      <a:pPr algn="l"/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বিক্রয় পরিবহন/বহিঃপরিবহন</a:t>
                      </a:r>
                    </a:p>
                    <a:p>
                      <a:pPr algn="l"/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রপ্তানি</a:t>
                      </a:r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শুল্ক</a:t>
                      </a:r>
                    </a:p>
                    <a:p>
                      <a:pPr algn="l"/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সাধারন খরচ</a:t>
                      </a:r>
                    </a:p>
                    <a:p>
                      <a:pPr algn="l"/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কর ও  অভিকর</a:t>
                      </a:r>
                    </a:p>
                    <a:p>
                      <a:pPr algn="l"/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আপ্যায়ন খরচ</a:t>
                      </a:r>
                    </a:p>
                    <a:p>
                      <a:pPr algn="l"/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নিরীক্ষা ফি</a:t>
                      </a:r>
                    </a:p>
                    <a:p>
                      <a:pPr algn="l"/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অফিস সাপ্লাইজ</a:t>
                      </a:r>
                    </a:p>
                    <a:p>
                      <a:pPr algn="l"/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স্থায়ী সম্পদের অবোচয়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স্থায়ী সম্পদের অবোলোপোণ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সুনামের অবলোপন</a:t>
                      </a:r>
                    </a:p>
                    <a:p>
                      <a:pPr algn="l"/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প্যাটেন্ট অবলোপন</a:t>
                      </a:r>
                    </a:p>
                    <a:p>
                      <a:pPr algn="l"/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ট্রেড মার্কের অবলোপন</a:t>
                      </a:r>
                    </a:p>
                    <a:p>
                      <a:pPr algn="l"/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সমাপনী কুঋণ ও সন্দেহজনকদেনা সঞ্ঝিতি</a:t>
                      </a:r>
                    </a:p>
                    <a:p>
                      <a:pPr algn="l"/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বাদঃকুঋণ ও সন্দেহজনকদেনা সঞ্ঝিতি উদ্বৃত্ত</a:t>
                      </a:r>
                    </a:p>
                    <a:p>
                      <a:pPr algn="l"/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(প্রারম্ভিক উদ্বৃত্ত – কুঋণ অবলোপন)</a:t>
                      </a:r>
                    </a:p>
                    <a:p>
                      <a:pPr algn="l"/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       অথবা</a:t>
                      </a:r>
                    </a:p>
                    <a:p>
                      <a:pPr algn="l"/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যোগঃকুঋণ ও </a:t>
                      </a:r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সন্দেহজনক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দেনা </a:t>
                      </a:r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সঞ্ঝিতি  ঘাটতি</a:t>
                      </a:r>
                    </a:p>
                    <a:p>
                      <a:pPr algn="l"/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(কুঋণ অবলোপন – প্রারম্ভিক উদ্বৃত্ত)</a:t>
                      </a:r>
                    </a:p>
                    <a:p>
                      <a:pPr algn="l"/>
                      <a:r>
                        <a:rPr lang="bn-BD" sz="2400" u="none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              </a:t>
                      </a:r>
                      <a:r>
                        <a:rPr lang="bn-BD" sz="2400" u="none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</a:t>
                      </a:r>
                      <a:r>
                        <a:rPr lang="bn-BD" sz="2800" b="1" u="none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পরিচালন</a:t>
                      </a:r>
                      <a:r>
                        <a:rPr lang="en-US" sz="2800" b="1" u="none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800" b="1" u="none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</a:t>
                      </a:r>
                      <a:r>
                        <a:rPr lang="en-US" sz="2800" b="1" u="none" baseline="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না</a:t>
                      </a:r>
                      <a:r>
                        <a:rPr lang="bn-BD" sz="2800" b="1" u="none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ফা</a:t>
                      </a:r>
                      <a:endParaRPr lang="bn-BD" sz="2000" u="none" baseline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bn-BD" sz="20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0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0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0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0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0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0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0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0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0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0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0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endParaRPr lang="bn-BD" sz="20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(*****)</a:t>
                      </a:r>
                    </a:p>
                    <a:p>
                      <a:endParaRPr lang="bn-BD" sz="20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0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000" u="sng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******</a:t>
                      </a:r>
                      <a:endParaRPr lang="en-US" sz="20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algn="ctr"/>
                      <a: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algn="ctr"/>
                      <a:endParaRPr lang="bn-BD" sz="20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0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0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0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000" u="sng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n-BD" sz="20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0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0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0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0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0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0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0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0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0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0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0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0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0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0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0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0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000" u="sng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(*****)</a:t>
                      </a:r>
                      <a:endParaRPr lang="bn-BD" sz="20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000" b="1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endParaRPr lang="bn-BD" sz="2000" b="1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72935"/>
              </p:ext>
            </p:extLst>
          </p:nvPr>
        </p:nvGraphicFramePr>
        <p:xfrm>
          <a:off x="395536" y="304800"/>
          <a:ext cx="8077200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1296144"/>
                <a:gridCol w="1224136"/>
                <a:gridCol w="1308448"/>
              </a:tblGrid>
              <a:tr h="5332514">
                <a:tc>
                  <a:txBody>
                    <a:bodyPr/>
                    <a:lstStyle/>
                    <a:p>
                      <a:pPr algn="l"/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</a:t>
                      </a:r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        </a:t>
                      </a:r>
                      <a:r>
                        <a:rPr lang="bn-BD" sz="2400" u="sng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</a:t>
                      </a:r>
                      <a:r>
                        <a:rPr lang="bn-BD" sz="2400" u="sng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রিচালন মুনাফা</a:t>
                      </a:r>
                    </a:p>
                    <a:p>
                      <a:pPr algn="l"/>
                      <a:r>
                        <a:rPr lang="bn-BD" sz="2400" b="1" u="sng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যোগ</a:t>
                      </a:r>
                      <a:r>
                        <a:rPr lang="en-US" sz="2400" b="1" u="sng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: </a:t>
                      </a:r>
                      <a:r>
                        <a:rPr lang="bn-BD" sz="2400" b="1" u="sng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অন্যান্য</a:t>
                      </a:r>
                      <a:r>
                        <a:rPr lang="en-US" sz="2400" b="1" u="sng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400" b="1" u="sng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আয়ঃ</a:t>
                      </a:r>
                      <a:endParaRPr lang="bn-BD" sz="2400" b="1" u="sng" baseline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bn-BD" sz="240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প্রাপ্ত বাট্টা</a:t>
                      </a:r>
                    </a:p>
                    <a:p>
                      <a:pPr algn="l"/>
                      <a:r>
                        <a:rPr lang="bn-BD" sz="240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প্রাপ্ত কমিশন/কমিশন আয়</a:t>
                      </a:r>
                    </a:p>
                    <a:p>
                      <a:pPr algn="l"/>
                      <a:r>
                        <a:rPr lang="bn-BD" sz="240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ভাড়া </a:t>
                      </a:r>
                      <a:r>
                        <a:rPr lang="bn-BD" sz="240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আয়/ভাড়া</a:t>
                      </a:r>
                      <a:r>
                        <a:rPr lang="en-US" sz="240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40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প্রাপ্তি</a:t>
                      </a:r>
                      <a:endParaRPr lang="bn-BD" sz="2400" u="none" baseline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bn-BD" sz="240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প্রাপ্ত লভাংশ</a:t>
                      </a:r>
                    </a:p>
                    <a:p>
                      <a:pPr algn="l"/>
                      <a:r>
                        <a:rPr lang="bn-BD" sz="240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বিনিয়োগের সুদ/লগ্নির সুদ</a:t>
                      </a:r>
                    </a:p>
                    <a:p>
                      <a:pPr algn="l"/>
                      <a:r>
                        <a:rPr lang="bn-BD" sz="240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ব্যাংকামানতের সুদ</a:t>
                      </a:r>
                    </a:p>
                    <a:p>
                      <a:pPr algn="l"/>
                      <a:r>
                        <a:rPr lang="bn-BD" sz="240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স্থায়ী সম্পদ বিক্রয় জনিত মুনফা</a:t>
                      </a:r>
                    </a:p>
                    <a:p>
                      <a:pPr algn="l"/>
                      <a:r>
                        <a:rPr lang="bn-BD" sz="240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উপভাড়া</a:t>
                      </a:r>
                    </a:p>
                    <a:p>
                      <a:pPr algn="l"/>
                      <a:r>
                        <a:rPr lang="bn-BD" sz="240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উত্তোলনের সুদ</a:t>
                      </a:r>
                    </a:p>
                    <a:p>
                      <a:pPr algn="l"/>
                      <a:r>
                        <a:rPr lang="bn-BD" sz="240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শিক্ষানবীস </a:t>
                      </a:r>
                      <a:r>
                        <a:rPr lang="bn-BD" sz="240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সেলামী</a:t>
                      </a:r>
                    </a:p>
                    <a:p>
                      <a:pPr algn="l"/>
                      <a:r>
                        <a:rPr lang="bn-BD" sz="240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অনাদায়ী পাওনা আদায়</a:t>
                      </a:r>
                    </a:p>
                    <a:p>
                      <a:pPr algn="l"/>
                      <a:r>
                        <a:rPr lang="bn-BD" sz="240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বিবিধ আয়</a:t>
                      </a:r>
                    </a:p>
                    <a:p>
                      <a:pPr algn="l"/>
                      <a:r>
                        <a:rPr lang="bn-BD" sz="240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প্রদত্ত ঋনের সুদ</a:t>
                      </a:r>
                    </a:p>
                    <a:p>
                      <a:pPr algn="l"/>
                      <a:endParaRPr lang="bn-BD" sz="2400" u="none" baseline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n-BD" sz="24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b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b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400" u="sng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400" u="sng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endParaRPr lang="bn-BD" sz="24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b="1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******</a:t>
                      </a:r>
                      <a:endParaRPr lang="bn-BD" sz="2400" b="1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400" u="sng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algn="ctr"/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93742"/>
              </p:ext>
            </p:extLst>
          </p:nvPr>
        </p:nvGraphicFramePr>
        <p:xfrm>
          <a:off x="533400" y="548640"/>
          <a:ext cx="80772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1296144"/>
                <a:gridCol w="1224136"/>
                <a:gridCol w="1308448"/>
              </a:tblGrid>
              <a:tr h="5332514">
                <a:tc>
                  <a:txBody>
                    <a:bodyPr/>
                    <a:lstStyle/>
                    <a:p>
                      <a:pPr algn="l"/>
                      <a:r>
                        <a:rPr lang="bn-BD" sz="2800" b="1" u="sng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বাদ</a:t>
                      </a:r>
                      <a:r>
                        <a:rPr lang="en-US" sz="2800" b="1" u="sng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: </a:t>
                      </a:r>
                      <a:r>
                        <a:rPr lang="bn-BD" sz="2800" b="1" u="sng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অন্যান্য</a:t>
                      </a:r>
                      <a:r>
                        <a:rPr lang="bn-BD" sz="2800" b="1" u="sng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ব্যয়ঃ</a:t>
                      </a:r>
                    </a:p>
                    <a:p>
                      <a:pPr algn="l"/>
                      <a:r>
                        <a:rPr lang="bn-BD" sz="240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ঋনের সুদ/ব্যাংক ঋনের সুদ</a:t>
                      </a:r>
                    </a:p>
                    <a:p>
                      <a:pPr algn="l"/>
                      <a:r>
                        <a:rPr lang="bn-BD" sz="240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ঋনপত্রের সুদ</a:t>
                      </a:r>
                    </a:p>
                    <a:p>
                      <a:pPr algn="l"/>
                      <a:r>
                        <a:rPr lang="bn-BD" sz="240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 জমাতিরিক্তের সুস</a:t>
                      </a:r>
                    </a:p>
                    <a:p>
                      <a:pPr algn="l"/>
                      <a:r>
                        <a:rPr lang="bn-BD" sz="240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স্থায়ী সম্পদ বিক্রয় জনিত ক্ষতি</a:t>
                      </a:r>
                    </a:p>
                    <a:p>
                      <a:pPr algn="l"/>
                      <a:r>
                        <a:rPr lang="bn-BD" sz="240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চুরি বা দুর্ঘটনা জনিত ক্ষতি</a:t>
                      </a:r>
                    </a:p>
                    <a:p>
                      <a:pPr algn="l"/>
                      <a:r>
                        <a:rPr lang="bn-BD" sz="240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বিবিধ ক্ষতি</a:t>
                      </a:r>
                    </a:p>
                    <a:p>
                      <a:pPr algn="l"/>
                      <a:r>
                        <a:rPr lang="bn-BD" sz="240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শিক্ষানবীস ভাতা</a:t>
                      </a:r>
                    </a:p>
                    <a:p>
                      <a:pPr algn="l"/>
                      <a:r>
                        <a:rPr lang="bn-BD" sz="240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মুলধনের সুদ</a:t>
                      </a:r>
                    </a:p>
                    <a:p>
                      <a:pPr algn="l"/>
                      <a:r>
                        <a:rPr lang="bn-BD" sz="240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ব্যাঙ্ক চার্জ</a:t>
                      </a:r>
                    </a:p>
                    <a:p>
                      <a:pPr algn="l"/>
                      <a:endParaRPr lang="bn-BD" sz="2400" u="none" baseline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endParaRPr lang="bn-BD" sz="2400" u="none" baseline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                     </a:t>
                      </a:r>
                      <a:endParaRPr lang="en-US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sz="240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                     </a:t>
                      </a:r>
                    </a:p>
                    <a:p>
                      <a:pPr algn="l"/>
                      <a:r>
                        <a:rPr lang="en-US" sz="240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                 </a:t>
                      </a:r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3200" b="1" u="sng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নিট মুন</a:t>
                      </a:r>
                      <a:r>
                        <a:rPr lang="en-US" sz="3200" b="1" u="sng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াফা</a:t>
                      </a:r>
                      <a:endParaRPr lang="en-US" sz="2400" b="1" u="sng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n-BD" sz="24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algn="ctr"/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400" u="sng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/>
                      </a:r>
                      <a:b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u="sng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******</a:t>
                      </a:r>
                    </a:p>
                    <a:p>
                      <a:pPr algn="ctr"/>
                      <a:r>
                        <a:rPr lang="bn-BD" sz="24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******</a:t>
                      </a: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400" u="sng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(****)</a:t>
                      </a:r>
                      <a:endParaRPr lang="bn-BD" sz="24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400" b="1" u="sng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endParaRPr lang="bn-BD" sz="2400" b="1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19375" y="182426"/>
            <a:ext cx="3276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গত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কাজ 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22851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14337" y="5134102"/>
            <a:ext cx="6096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দল-১-মোট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মুনাফা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নির্ণয়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দল-২-</a:t>
            </a:r>
            <a:r>
              <a:rPr lang="bn-BD" sz="4000" u="sng" dirty="0" smtClean="0"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4000" u="sng" dirty="0" err="1" smtClean="0">
                <a:latin typeface="NikoshBAN" pitchFamily="2" charset="0"/>
                <a:cs typeface="NikoshBAN" pitchFamily="2" charset="0"/>
              </a:rPr>
              <a:t>ক্রিত</a:t>
            </a:r>
            <a:r>
              <a:rPr lang="bn-BD" sz="4000" u="sng" dirty="0" smtClean="0">
                <a:latin typeface="NikoshBAN" pitchFamily="2" charset="0"/>
                <a:cs typeface="NikoshBAN" pitchFamily="2" charset="0"/>
              </a:rPr>
              <a:t> পন্যের ব্যয়</a:t>
            </a:r>
            <a:r>
              <a:rPr lang="en-US" sz="40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29400" y="5552539"/>
            <a:ext cx="2195512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সময়-8মি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864356"/>
            <a:ext cx="7924800" cy="426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209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196752"/>
            <a:ext cx="6696744" cy="2985433"/>
          </a:xfrm>
          <a:prstGeom prst="rect">
            <a:avLst/>
          </a:prstGeom>
          <a:noFill/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মুল্যায়ন</a:t>
            </a:r>
          </a:p>
          <a:p>
            <a:endParaRPr lang="bn-BD" sz="3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মোট 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মূনাফা নির্নয়  সূত্রটি কি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পরিচালন </a:t>
            </a: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মুনাফা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নিট 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মূনাফা নির্নয় করার সূত্রটি কি?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0" y="171623"/>
            <a:ext cx="4014800" cy="3028777"/>
          </a:xfrm>
        </p:spPr>
        <p:txBody>
          <a:bodyPr>
            <a:normAutofit fontScale="47500" lnSpcReduction="20000"/>
          </a:bodyPr>
          <a:lstStyle/>
          <a:p>
            <a:pPr algn="ctr">
              <a:defRPr/>
            </a:pPr>
            <a:r>
              <a:rPr lang="en-US" sz="6000" dirty="0">
                <a:solidFill>
                  <a:schemeClr val="accent6">
                    <a:lumMod val="25000"/>
                  </a:schemeClr>
                </a:solidFill>
                <a:latin typeface="NikoshBAN" panose="02000000000000000000" pitchFamily="2" charset="0"/>
                <a:cs typeface="NikoshBAN" pitchFamily="2" charset="0"/>
              </a:rPr>
              <a:t>  </a:t>
            </a:r>
          </a:p>
          <a:p>
            <a:pPr algn="ctr">
              <a:defRPr/>
            </a:pPr>
            <a:r>
              <a:rPr lang="en-US" sz="8600" b="1" baseline="-250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মোহাম্মদ </a:t>
            </a:r>
            <a:r>
              <a:rPr lang="en-US" sz="8600" b="1" baseline="-25000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হোসেন</a:t>
            </a:r>
            <a:endParaRPr lang="en-US" sz="8600" b="1" baseline="-250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8600" b="1" baseline="-25000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8600" b="1" baseline="-250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600" b="1" baseline="-25000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8600" b="1" baseline="-250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8600" b="1" baseline="-25000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আই.সি.টি</a:t>
            </a:r>
            <a:r>
              <a:rPr lang="en-US" sz="8600" b="1" baseline="-250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.)</a:t>
            </a:r>
          </a:p>
          <a:p>
            <a:pPr algn="ctr">
              <a:defRPr/>
            </a:pPr>
            <a:r>
              <a:rPr lang="en-US" sz="8600" b="1" baseline="-25000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পঞ্চগ্রাম</a:t>
            </a:r>
            <a:r>
              <a:rPr lang="en-US" sz="8600" b="1" baseline="-250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600" b="1" baseline="-25000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আজিজুর</a:t>
            </a:r>
            <a:r>
              <a:rPr lang="en-US" sz="8600" b="1" baseline="-250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600" b="1" baseline="-25000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8600" b="1" baseline="-250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600" b="1" baseline="-25000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8600" b="1" baseline="-250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600" b="1" baseline="-25000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8600" b="1" baseline="-250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8600" b="1" baseline="-25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নাওড়া</a:t>
            </a:r>
            <a:r>
              <a:rPr lang="en-US" sz="8600" b="1" baseline="-25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US" sz="8600" b="1" baseline="-25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শাহরাস্তি</a:t>
            </a:r>
            <a:r>
              <a:rPr lang="en-US" sz="8600" b="1" baseline="-25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US" sz="8600" b="1" baseline="-25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8600" b="1" baseline="-25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8600" b="1" baseline="-250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8600" b="1" baseline="-25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8600" b="1" baseline="-25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600" b="1" baseline="-25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নাম্বার</a:t>
            </a:r>
            <a:r>
              <a:rPr lang="en-US" sz="8600" b="1" baseline="-25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600" b="1" baseline="-250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: 01671-025599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24400" y="3476625"/>
            <a:ext cx="3962400" cy="304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৯ম</a:t>
            </a:r>
          </a:p>
          <a:p>
            <a:pPr lvl="0" algn="ctr"/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বিষয়: 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 বিজ্ঞান</a:t>
            </a:r>
          </a:p>
          <a:p>
            <a:pPr algn="ctr"/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অধ্যায়-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১০ম</a:t>
            </a:r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পাঠ- </a:t>
            </a:r>
            <a:r>
              <a:rPr lang="bn-BD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(আর্থীক বিবরনী)</a:t>
            </a:r>
          </a:p>
          <a:p>
            <a:pPr lvl="0" algn="ctr"/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50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তারিখ-16/11/2020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খ্রি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33375"/>
            <a:ext cx="4249528" cy="619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5140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077241"/>
              </p:ext>
            </p:extLst>
          </p:nvPr>
        </p:nvGraphicFramePr>
        <p:xfrm>
          <a:off x="359532" y="899366"/>
          <a:ext cx="8424936" cy="353231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816424"/>
                <a:gridCol w="780905"/>
                <a:gridCol w="1921967"/>
                <a:gridCol w="1905640"/>
              </a:tblGrid>
              <a:tr h="376628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বিবরন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খঃপৃঃ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ডেবিট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155684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প্রারম্ভিক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মজুদ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পণ্য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ক্রয়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আন্ত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পরিবহন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18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ফেরত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বাট্রা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18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ভাড়া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(৯ </a:t>
                      </a:r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মাস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) </a:t>
                      </a:r>
                    </a:p>
                    <a:p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আমদানি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শুল্ক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মনিহারি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বিজ্ঞাপন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দেনাদার</a:t>
                      </a:r>
                      <a:endParaRPr lang="en-US" sz="18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8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৩০,০০০ </a:t>
                      </a:r>
                    </a:p>
                    <a:p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২,৯০,০০০</a:t>
                      </a:r>
                    </a:p>
                    <a:p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৬,০০০ </a:t>
                      </a:r>
                    </a:p>
                    <a:p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১২,০০০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৭,০০০ </a:t>
                      </a:r>
                    </a:p>
                    <a:p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46,০০০ </a:t>
                      </a:r>
                      <a:endParaRPr lang="en-US" sz="18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৫,০০০ </a:t>
                      </a:r>
                    </a:p>
                    <a:p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8,০০০ </a:t>
                      </a:r>
                      <a:endParaRPr lang="en-US" sz="18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১২,০০০ </a:t>
                      </a:r>
                    </a:p>
                    <a:p>
                      <a:r>
                        <a:rPr lang="en-US" sz="18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25,০০০</a:t>
                      </a:r>
                    </a:p>
                    <a:p>
                      <a:r>
                        <a:rPr lang="en-US" sz="1800" b="1" u="sng" baseline="0" dirty="0" smtClean="0">
                          <a:latin typeface="NikoshBAN" pitchFamily="2" charset="0"/>
                          <a:cs typeface="NikoshBAN" pitchFamily="2" charset="0"/>
                        </a:rPr>
                        <a:t>4,35000 </a:t>
                      </a:r>
                      <a:endParaRPr lang="en-US" sz="1800" b="1" u="sng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৪,২০,০০০ </a:t>
                      </a:r>
                    </a:p>
                    <a:p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৫,০০০ </a:t>
                      </a:r>
                    </a:p>
                    <a:p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১০,০০০ </a:t>
                      </a:r>
                    </a:p>
                    <a:p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sng" baseline="0" dirty="0" smtClean="0">
                          <a:latin typeface="NikoshBAN" pitchFamily="2" charset="0"/>
                          <a:cs typeface="NikoshBAN" pitchFamily="2" charset="0"/>
                        </a:rPr>
                        <a:t>4,35000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78582" y="4572000"/>
            <a:ext cx="8424936" cy="1938992"/>
          </a:xfrm>
          <a:prstGeom prst="rect">
            <a:avLst/>
          </a:prstGeom>
          <a:noFill/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সমন্বয়ঃ১।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সমাপনি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মজুদ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পন্য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৪০,০০০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বিজ্ঞাপন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৩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বছরের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প্রযোজ্য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৩।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বিনামুল্যে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পন্য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বিতরন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৬,০০০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পরিবহন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খরচ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৩,০০০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বকেয়া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শুল্ক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বাবদ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১,০০০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অগ্রিম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bn-BD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bn-BD" sz="2000" u="sng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বি</a:t>
            </a:r>
            <a:r>
              <a:rPr lang="en-US" sz="2000" u="sng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ক্রিত</a:t>
            </a:r>
            <a:r>
              <a:rPr lang="bn-BD" sz="2000" u="sng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পন্যের ব্যয়</a:t>
            </a:r>
            <a:r>
              <a:rPr lang="en-US" sz="2000" u="sng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 </a:t>
            </a:r>
            <a:r>
              <a:rPr lang="en-US" sz="2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BD" sz="20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খ) মোট মুনাফা নির্নয় কর?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গ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১,২৬,৫০০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ধরে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নিট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নির্ণয়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2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51820" y="394582"/>
            <a:ext cx="5125380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000" b="1" dirty="0">
                <a:latin typeface="NikoshBAN" pitchFamily="2" charset="0"/>
                <a:cs typeface="NikoshBAN" pitchFamily="2" charset="0"/>
              </a:rPr>
              <a:t>৩১শে </a:t>
            </a:r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ডিসেম্বর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২০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১৯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খ্রি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.,</a:t>
            </a:r>
            <a:r>
              <a: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নুসাইবা </a:t>
            </a:r>
            <a:r>
              <a:rPr lang="en-US" sz="2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সন্স</a:t>
            </a:r>
            <a:r>
              <a: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রেওয়ামিল </a:t>
            </a:r>
            <a:endParaRPr lang="bn-BD" sz="20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990600" y="418394"/>
            <a:ext cx="1728788" cy="473432"/>
          </a:xfrm>
          <a:prstGeom prst="wedgeRect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84" r="1263" b="18207"/>
          <a:stretch/>
        </p:blipFill>
        <p:spPr>
          <a:xfrm>
            <a:off x="457200" y="1447800"/>
            <a:ext cx="8229599" cy="50291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218377" y="3244334"/>
            <a:ext cx="707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18377" y="3244334"/>
            <a:ext cx="707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71800" y="286345"/>
            <a:ext cx="32004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bn-BD" sz="9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205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348" y="1447800"/>
            <a:ext cx="6427304" cy="4953000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1447800" y="4076700"/>
            <a:ext cx="1143000" cy="4572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?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62000" y="685800"/>
            <a:ext cx="7696200" cy="8382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প্রশ্নবোধক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স্থানে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চক্রেরে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ধাপটি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বসবে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90600" y="1752600"/>
            <a:ext cx="7620000" cy="24384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আর্থিক </a:t>
            </a:r>
            <a:r>
              <a:rPr lang="en-US" sz="5400" b="1" u="sng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অবস্থার</a:t>
            </a:r>
            <a:r>
              <a:rPr lang="en-US" sz="5400" b="1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u="sng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বিবরণী</a:t>
            </a:r>
            <a:endParaRPr lang="en-US" sz="5400" b="1" u="sng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470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0" y="1143000"/>
            <a:ext cx="7924800" cy="42672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8000" baseline="-25000" dirty="0" smtClean="0">
                <a:latin typeface="NikoshBAN" pitchFamily="2" charset="0"/>
                <a:cs typeface="NikoshBAN" pitchFamily="2" charset="0"/>
              </a:rPr>
              <a:t>পাঠ শেষে শিক্ষার্থীরা...</a:t>
            </a:r>
          </a:p>
          <a:p>
            <a:r>
              <a:rPr lang="en-US" sz="5400" baseline="-25000" dirty="0" smtClean="0">
                <a:latin typeface="Arial"/>
                <a:cs typeface="NikoshBAN" pitchFamily="2" charset="0"/>
              </a:rPr>
              <a:t>  </a:t>
            </a:r>
            <a:endParaRPr lang="bn-BD" sz="5400" baseline="-25000" dirty="0" smtClean="0">
              <a:latin typeface="Arial"/>
              <a:cs typeface="NikoshBAN" pitchFamily="2" charset="0"/>
            </a:endParaRPr>
          </a:p>
          <a:p>
            <a:r>
              <a:rPr lang="bn-BD" sz="5400" baseline="-25000" dirty="0" smtClean="0">
                <a:latin typeface="Arial"/>
                <a:cs typeface="NikoshBAN" pitchFamily="2" charset="0"/>
              </a:rPr>
              <a:t>  ১</a:t>
            </a:r>
            <a:r>
              <a:rPr lang="en-US" sz="5400" baseline="-25000" dirty="0" smtClean="0">
                <a:latin typeface="Arial"/>
                <a:cs typeface="NikoshBAN" pitchFamily="2" charset="0"/>
              </a:rPr>
              <a:t>. </a:t>
            </a:r>
            <a:r>
              <a:rPr lang="bn-BD" sz="5400" baseline="-25000" dirty="0" smtClean="0">
                <a:latin typeface="NikoshBAN" pitchFamily="2" charset="0"/>
                <a:cs typeface="NikoshBAN" pitchFamily="2" charset="0"/>
              </a:rPr>
              <a:t>বিশদ আয় বিবরণীর ছক আঁকতে </a:t>
            </a:r>
            <a:r>
              <a:rPr lang="bn-BD" sz="5400" baseline="-25000" dirty="0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baseline="-25000" dirty="0">
                <a:latin typeface="NikoshBAN" pitchFamily="2" charset="0"/>
                <a:cs typeface="NikoshBAN" pitchFamily="2" charset="0"/>
              </a:rPr>
              <a:t>;</a:t>
            </a:r>
            <a:endParaRPr lang="en-US" sz="5400" baseline="-25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5400" baseline="-25000" dirty="0" smtClean="0">
                <a:latin typeface="NikoshBAN" pitchFamily="2" charset="0"/>
                <a:cs typeface="NikoshBAN" pitchFamily="2" charset="0"/>
              </a:rPr>
              <a:t>  ২</a:t>
            </a:r>
            <a:r>
              <a:rPr lang="en-US" sz="5400" baseline="-250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bn-BD" sz="5400" baseline="-25000" dirty="0" smtClean="0">
                <a:latin typeface="NikoshBAN" pitchFamily="2" charset="0"/>
                <a:cs typeface="NikoshBAN" pitchFamily="2" charset="0"/>
              </a:rPr>
              <a:t>বিক্রিত পণ্যের ব্যয় নির্ণয় করতে </a:t>
            </a:r>
            <a:r>
              <a:rPr lang="bn-BD" sz="5400" baseline="-25000" dirty="0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baseline="-25000" dirty="0">
                <a:latin typeface="NikoshBAN" pitchFamily="2" charset="0"/>
                <a:cs typeface="NikoshBAN" pitchFamily="2" charset="0"/>
              </a:rPr>
              <a:t>;</a:t>
            </a:r>
            <a:endParaRPr lang="bn-BD" sz="5400" baseline="-25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5400" baseline="-25000" dirty="0" smtClean="0">
                <a:latin typeface="NikoshBAN" pitchFamily="2" charset="0"/>
                <a:cs typeface="NikoshBAN" pitchFamily="2" charset="0"/>
              </a:rPr>
              <a:t>  ৩</a:t>
            </a:r>
            <a:r>
              <a:rPr lang="en-US" sz="5400" baseline="-250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bn-BD" sz="5400" baseline="-25000" dirty="0" smtClean="0">
                <a:latin typeface="NikoshBAN" pitchFamily="2" charset="0"/>
                <a:cs typeface="NikoshBAN" pitchFamily="2" charset="0"/>
              </a:rPr>
              <a:t>মোট মুনাফা নির্ণয় করতে </a:t>
            </a:r>
            <a:r>
              <a:rPr lang="bn-BD" sz="5400" baseline="-25000" dirty="0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baseline="-25000" dirty="0" smtClean="0">
                <a:latin typeface="NikoshBAN" pitchFamily="2" charset="0"/>
                <a:cs typeface="NikoshBAN" pitchFamily="2" charset="0"/>
              </a:rPr>
              <a:t>;</a:t>
            </a:r>
            <a:endParaRPr lang="en-US" sz="5400" baseline="-25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5400" baseline="-25000" dirty="0" smtClean="0">
                <a:latin typeface="NikoshBAN" pitchFamily="2" charset="0"/>
                <a:cs typeface="NikoshBAN" pitchFamily="2" charset="0"/>
              </a:rPr>
              <a:t>  ৪</a:t>
            </a:r>
            <a:r>
              <a:rPr lang="en-US" sz="5400" baseline="-250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bn-BD" sz="5400" baseline="-25000" dirty="0">
                <a:latin typeface="NikoshBAN" pitchFamily="2" charset="0"/>
                <a:cs typeface="NikoshBAN" pitchFamily="2" charset="0"/>
              </a:rPr>
              <a:t>বিশদ আয় </a:t>
            </a:r>
            <a:r>
              <a:rPr lang="bn-BD" sz="5400" baseline="-25000" dirty="0" smtClean="0"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5400" baseline="-25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aseline="-25000" dirty="0" err="1" smtClean="0"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5400" baseline="-25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aseline="-25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5400" baseline="-25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aseline="-25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baseline="-25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5400" baseline="-25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5848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685801" y="304800"/>
            <a:ext cx="7918648" cy="1035968"/>
          </a:xfrm>
          <a:prstGeom prst="horizontalScroll">
            <a:avLst/>
          </a:prstGeom>
          <a:solidFill>
            <a:srgbClr val="00B05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বিশদ আয় </a:t>
            </a:r>
            <a:r>
              <a:rPr lang="bn-BD" sz="32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বিবরণীর তিনটি সূত্র</a:t>
            </a:r>
            <a:endParaRPr lang="en-GB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685800" y="1484784"/>
            <a:ext cx="7901608" cy="1152127"/>
          </a:xfrm>
          <a:prstGeom prst="horizontalScroll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মোট </a:t>
            </a:r>
            <a:r>
              <a:rPr lang="bn-BD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মুনাফা</a:t>
            </a:r>
            <a:r>
              <a:rPr lang="bn-BD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= নীট বিক্রয় - বিক্রিত পণ্যের ব্যয়।</a:t>
            </a:r>
            <a:endParaRPr lang="en-GB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719137" y="3556178"/>
            <a:ext cx="7918649" cy="1249906"/>
          </a:xfrm>
          <a:prstGeom prst="horizontalScroll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পরিচালন মুনাফা = মোট লাভ </a:t>
            </a:r>
            <a:r>
              <a:rPr lang="bn-BD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পরোক্ষ পরিচালন ব্যয়। </a:t>
            </a:r>
            <a:endParaRPr lang="en-GB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731466" y="4806084"/>
            <a:ext cx="7766249" cy="1515363"/>
          </a:xfrm>
          <a:prstGeom prst="horizontalScroll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BD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নীট মুনাফা = পরিচালন মুনাফা + অন্যান্য আয় - অন্যান্য ব্যয়।</a:t>
            </a:r>
            <a:r>
              <a:rPr lang="bn-BD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GB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2814027"/>
            <a:ext cx="784664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বিক্রীত পন্যের ব্যয়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প্রারম্ভিক মজুদ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পন্য+নিট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ক্রয়+প্রত্যক্ষ খরচ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সমাপণী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মজুদ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0724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614214"/>
              </p:ext>
            </p:extLst>
          </p:nvPr>
        </p:nvGraphicFramePr>
        <p:xfrm>
          <a:off x="381000" y="2438400"/>
          <a:ext cx="8534402" cy="376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1371601"/>
                <a:gridCol w="1219201"/>
                <a:gridCol w="1600200"/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বিবরণ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endParaRPr lang="en-US" sz="4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600" baseline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981200" y="609600"/>
            <a:ext cx="61722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নুসাইবা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সন্স</a:t>
            </a:r>
            <a:endParaRPr lang="en-US" sz="2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.......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ডিসেম্বর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........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সমাপ্ত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বছরের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endParaRPr lang="en-US" sz="2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বিশদ আয় </a:t>
            </a:r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42590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4519" y="253008"/>
            <a:ext cx="5257801" cy="1447800"/>
          </a:xfrm>
          <a:prstGeom prst="rect">
            <a:avLst/>
          </a:prstGeom>
          <a:solidFill>
            <a:schemeClr val="bg2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নুসাইবা </a:t>
            </a:r>
            <a:r>
              <a:rPr lang="en-US" sz="2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সন্স</a:t>
            </a:r>
            <a:endPara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বিশদ আয় বিবরণী</a:t>
            </a:r>
          </a:p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----- সালের ----- তারিখে সমাপ্ত বছরের জন্য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278361"/>
              </p:ext>
            </p:extLst>
          </p:nvPr>
        </p:nvGraphicFramePr>
        <p:xfrm>
          <a:off x="533399" y="1903432"/>
          <a:ext cx="8077200" cy="3991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7308"/>
                <a:gridCol w="1528119"/>
                <a:gridCol w="1673654"/>
                <a:gridCol w="1528119"/>
              </a:tblGrid>
              <a:tr h="547061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16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839951"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</a:p>
                    <a:p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যোগঃঅলিখিত</a:t>
                      </a:r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বিক্রয়</a:t>
                      </a:r>
                    </a:p>
                    <a:p>
                      <a:endParaRPr lang="bn-BD" sz="2000" baseline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বাদঃবিক্রয় ফেরত</a:t>
                      </a:r>
                    </a:p>
                    <a:p>
                      <a:endParaRPr lang="bn-BD" sz="2000" baseline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বাদঃবিক্রয় বাট্টা</a:t>
                      </a:r>
                    </a:p>
                    <a:p>
                      <a:endParaRPr lang="bn-BD" sz="2000" baseline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বাদঃমুনাফা বিহিন বিক্রয়</a:t>
                      </a:r>
                      <a:endParaRPr lang="bn-BD" sz="20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            নীট</a:t>
                      </a:r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বিক্রয়</a:t>
                      </a:r>
                    </a:p>
                    <a:p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বাদঃ বিক্রিত পণ্যের ব্যয়</a:t>
                      </a:r>
                    </a:p>
                    <a:p>
                      <a:pPr algn="r"/>
                      <a:r>
                        <a:rPr lang="bn-BD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মোট মুনাফা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</a:p>
                    <a:p>
                      <a:pPr algn="ctr"/>
                      <a:r>
                        <a:rPr lang="bn-BD" sz="2000" u="sng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algn="ctr"/>
                      <a: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algn="ctr"/>
                      <a:r>
                        <a:rPr lang="bn-BD" sz="2000" u="sng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algn="ctr"/>
                      <a: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algn="ctr"/>
                      <a:r>
                        <a:rPr lang="bn-BD" sz="2000" u="sng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algn="ctr"/>
                      <a: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algn="ctr"/>
                      <a:r>
                        <a:rPr lang="bn-BD" sz="2000" u="sng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endParaRPr lang="en-US" sz="20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n-BD" sz="20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0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0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0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0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0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0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0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0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algn="ctr"/>
                      <a:r>
                        <a:rPr lang="bn-BD" sz="2000" u="sng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(*****)</a:t>
                      </a:r>
                    </a:p>
                    <a:p>
                      <a:pPr algn="ctr"/>
                      <a:r>
                        <a:rPr lang="bn-BD" sz="2000" b="1" u="sng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******</a:t>
                      </a:r>
                      <a:endParaRPr lang="en-US" sz="20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580442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964348"/>
              </p:ext>
            </p:extLst>
          </p:nvPr>
        </p:nvGraphicFramePr>
        <p:xfrm>
          <a:off x="481261" y="1905000"/>
          <a:ext cx="7376864" cy="3846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0159"/>
                <a:gridCol w="1412591"/>
                <a:gridCol w="1334114"/>
              </a:tblGrid>
              <a:tr h="395468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1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2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40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267811">
                <a:tc>
                  <a:txBody>
                    <a:bodyPr/>
                    <a:lstStyle/>
                    <a:p>
                      <a:pPr algn="l"/>
                      <a:r>
                        <a:rPr lang="bn-BD" sz="28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প্রারম্ভিক </a:t>
                      </a:r>
                      <a:r>
                        <a:rPr lang="bn-BD" sz="28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মজুদপন্য</a:t>
                      </a:r>
                    </a:p>
                    <a:p>
                      <a:pPr algn="l"/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যোগ  :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নীট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8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</a:t>
                      </a:r>
                      <a:endParaRPr lang="en-US" sz="2800" baseline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যোগ : অন্যান্য </a:t>
                      </a:r>
                      <a:r>
                        <a:rPr lang="bn-BD" sz="28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প্রতক্ষ্য খরচ</a:t>
                      </a:r>
                      <a:endParaRPr lang="en-US" sz="2800" baseline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বাদ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: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সমাপনী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মজুদ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পন্য</a:t>
                      </a:r>
                      <a:endParaRPr lang="bn-BD" sz="2800" baseline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endParaRPr lang="bn-BD" sz="2800" baseline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বিক্রীত পন্যের ব্যয় 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8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endParaRPr lang="bn-BD" sz="2800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80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r>
                        <a:rPr lang="bn-BD" sz="2800" u="sng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r>
                        <a:rPr lang="en-US" sz="2800" u="sng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</a:t>
                      </a:r>
                      <a:r>
                        <a:rPr lang="bn-BD" sz="2800" u="sng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r>
                        <a:rPr lang="en-US" sz="2800" u="sng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bn-BD" sz="2800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i="1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800" i="1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800" i="1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800" i="1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800" i="1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800" i="1" u="sng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endParaRPr lang="bn-BD" sz="2800" i="1" u="sng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800" i="1" u="none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576" y="404664"/>
            <a:ext cx="5439310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বিক্রীত পন্যের ব্যয়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র্ণয়ের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নমুনা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ছক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629400" y="4114800"/>
            <a:ext cx="83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2629</TotalTime>
  <Words>792</Words>
  <Application>Microsoft Office PowerPoint</Application>
  <PresentationFormat>On-screen Show (4:3)</PresentationFormat>
  <Paragraphs>427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ICT</dc:creator>
  <cp:lastModifiedBy>NUSAIBA HOSSAIN</cp:lastModifiedBy>
  <cp:revision>207</cp:revision>
  <dcterms:created xsi:type="dcterms:W3CDTF">2020-03-20T07:34:29Z</dcterms:created>
  <dcterms:modified xsi:type="dcterms:W3CDTF">2020-11-16T14:46:53Z</dcterms:modified>
</cp:coreProperties>
</file>