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1" r:id="rId2"/>
    <p:sldId id="256" r:id="rId3"/>
    <p:sldId id="257" r:id="rId4"/>
    <p:sldId id="258" r:id="rId5"/>
    <p:sldId id="259" r:id="rId6"/>
    <p:sldId id="328" r:id="rId7"/>
    <p:sldId id="393" r:id="rId8"/>
    <p:sldId id="394" r:id="rId9"/>
    <p:sldId id="439" r:id="rId10"/>
    <p:sldId id="441" r:id="rId11"/>
    <p:sldId id="272" r:id="rId12"/>
    <p:sldId id="442" r:id="rId13"/>
    <p:sldId id="447" r:id="rId14"/>
    <p:sldId id="421" r:id="rId15"/>
    <p:sldId id="436" r:id="rId16"/>
    <p:sldId id="438" r:id="rId17"/>
    <p:sldId id="445" r:id="rId18"/>
    <p:sldId id="395" r:id="rId19"/>
    <p:sldId id="435" r:id="rId20"/>
    <p:sldId id="422" r:id="rId21"/>
    <p:sldId id="437" r:id="rId22"/>
    <p:sldId id="278" r:id="rId23"/>
    <p:sldId id="446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EFEFE"/>
    <a:srgbClr val="DA0474"/>
    <a:srgbClr val="A50021"/>
    <a:srgbClr val="FFFFFF"/>
    <a:srgbClr val="00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3CE5B-8E36-4AA1-8CAC-7ECBE747D38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597A-3704-4A1B-BBD6-7D21DACF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9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1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1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7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1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3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7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8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4665-DDA5-4DF1-B3D9-C3F439CD8D0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7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7.jpeg"/><Relationship Id="rId2" Type="http://schemas.openxmlformats.org/officeDocument/2006/relationships/image" Target="../media/image43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5" Type="http://schemas.openxmlformats.org/officeDocument/2006/relationships/image" Target="../media/image55.jpe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26" Type="http://schemas.openxmlformats.org/officeDocument/2006/relationships/image" Target="../media/image6.png"/><Relationship Id="rId3" Type="http://schemas.openxmlformats.org/officeDocument/2006/relationships/image" Target="../media/image23.jpg"/><Relationship Id="rId21" Type="http://schemas.openxmlformats.org/officeDocument/2006/relationships/image" Target="../media/image38.png"/><Relationship Id="rId7" Type="http://schemas.openxmlformats.org/officeDocument/2006/relationships/image" Target="../media/image27.png"/><Relationship Id="rId12" Type="http://schemas.microsoft.com/office/2007/relationships/hdphoto" Target="../media/hdphoto1.wdp"/><Relationship Id="rId17" Type="http://schemas.openxmlformats.org/officeDocument/2006/relationships/image" Target="../media/image34.png"/><Relationship Id="rId25" Type="http://schemas.openxmlformats.org/officeDocument/2006/relationships/image" Target="../media/image42.emf"/><Relationship Id="rId2" Type="http://schemas.openxmlformats.org/officeDocument/2006/relationships/image" Target="../media/image13.jpeg"/><Relationship Id="rId16" Type="http://schemas.microsoft.com/office/2007/relationships/hdphoto" Target="../media/hdphoto3.wdp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1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Relationship Id="rId14" Type="http://schemas.microsoft.com/office/2007/relationships/hdphoto" Target="../media/hdphoto2.wdp"/><Relationship Id="rId22" Type="http://schemas.openxmlformats.org/officeDocument/2006/relationships/image" Target="../media/image39.png"/><Relationship Id="rId27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7.jpeg"/><Relationship Id="rId2" Type="http://schemas.openxmlformats.org/officeDocument/2006/relationships/image" Target="../media/image13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26" Type="http://schemas.openxmlformats.org/officeDocument/2006/relationships/image" Target="../media/image6.png"/><Relationship Id="rId3" Type="http://schemas.openxmlformats.org/officeDocument/2006/relationships/image" Target="../media/image13.jpeg"/><Relationship Id="rId21" Type="http://schemas.openxmlformats.org/officeDocument/2006/relationships/image" Target="../media/image38.png"/><Relationship Id="rId7" Type="http://schemas.openxmlformats.org/officeDocument/2006/relationships/image" Target="../media/image27.png"/><Relationship Id="rId12" Type="http://schemas.microsoft.com/office/2007/relationships/hdphoto" Target="../media/hdphoto1.wdp"/><Relationship Id="rId17" Type="http://schemas.openxmlformats.org/officeDocument/2006/relationships/image" Target="../media/image34.png"/><Relationship Id="rId25" Type="http://schemas.openxmlformats.org/officeDocument/2006/relationships/image" Target="../media/image42.emf"/><Relationship Id="rId2" Type="http://schemas.openxmlformats.org/officeDocument/2006/relationships/image" Target="../media/image23.jpg"/><Relationship Id="rId16" Type="http://schemas.microsoft.com/office/2007/relationships/hdphoto" Target="../media/hdphoto3.wdp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1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Relationship Id="rId14" Type="http://schemas.microsoft.com/office/2007/relationships/hdphoto" Target="../media/hdphoto2.wdp"/><Relationship Id="rId22" Type="http://schemas.openxmlformats.org/officeDocument/2006/relationships/image" Target="../media/image39.png"/><Relationship Id="rId27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046" y="2887559"/>
            <a:ext cx="813406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মাহবুবু’স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kumimoji="0" lang="en-US" sz="20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79549" y="1877233"/>
            <a:ext cx="3184902" cy="3103535"/>
          </a:xfrm>
          <a:prstGeom prst="ellipse">
            <a:avLst/>
          </a:prstGeom>
          <a:noFill/>
          <a:ln w="1270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3318455" y="3085322"/>
            <a:ext cx="263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Loading.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2"/>
          <a:stretch/>
        </p:blipFill>
        <p:spPr>
          <a:xfrm>
            <a:off x="659640" y="3322750"/>
            <a:ext cx="2714625" cy="1415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05" y="2375755"/>
            <a:ext cx="2127977" cy="262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7" t="20534" b="15079"/>
          <a:stretch/>
        </p:blipFill>
        <p:spPr>
          <a:xfrm>
            <a:off x="1030310" y="437882"/>
            <a:ext cx="1880316" cy="10303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1466045"/>
            <a:ext cx="2667000" cy="1714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b="17345"/>
          <a:stretch/>
        </p:blipFill>
        <p:spPr>
          <a:xfrm>
            <a:off x="6903310" y="1375968"/>
            <a:ext cx="1661142" cy="10581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6577" r="7212" b="15132"/>
          <a:stretch/>
        </p:blipFill>
        <p:spPr>
          <a:xfrm>
            <a:off x="5035642" y="4623516"/>
            <a:ext cx="1307670" cy="8628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57" y="661471"/>
            <a:ext cx="1011662" cy="7577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53" y="103031"/>
            <a:ext cx="1211711" cy="9324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05" y="1483897"/>
            <a:ext cx="1287210" cy="8675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02" y="104719"/>
            <a:ext cx="1429124" cy="9808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49" y="4899075"/>
            <a:ext cx="800436" cy="78280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16" y="4623282"/>
            <a:ext cx="794429" cy="79442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6518" y="5893853"/>
            <a:ext cx="846142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1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এগুলোও সবই আমাদের পরিবেশের উপাদান।</a:t>
            </a:r>
            <a:endParaRPr kumimoji="0" lang="en-US" sz="4800" b="1" i="0" u="none" strike="noStrike" kern="0" cap="none" spc="0" normalizeH="0" baseline="0" noProof="0" dirty="0"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9" y="2543575"/>
            <a:ext cx="2828925" cy="161925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570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50534" y="-25758"/>
            <a:ext cx="344345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7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কাজ</a:t>
            </a:r>
            <a:endParaRPr lang="en-US" sz="7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5" r="509"/>
          <a:stretch/>
        </p:blipFill>
        <p:spPr>
          <a:xfrm>
            <a:off x="528032" y="1182886"/>
            <a:ext cx="7997781" cy="15023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9851" y="2651982"/>
            <a:ext cx="8549146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তোমরা তোমাদের খাতায় উপরে দেখানো ছকের মতো একটি ছক তৈরি করে দলে আলোচনা মাধ্যমে পরিবেশের পাঁচটি করে উপাদানের নাম লিখ।  </a:t>
            </a:r>
            <a:endParaRPr kumimoji="0" lang="en-US" sz="54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660033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060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0" y="5133999"/>
            <a:ext cx="902809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এখানে পরিবেশের যে সকল উপাদান রয়েছে তার সবই কী মানুষ তৈরি করতে পারে?</a:t>
            </a:r>
            <a:endParaRPr kumimoji="0" lang="en-US" sz="4800" b="1" i="0" u="none" strike="noStrike" kern="0" cap="none" spc="0" normalizeH="0" baseline="0" noProof="0" dirty="0"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398" y="5134000"/>
            <a:ext cx="8281115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এই উপাদানগুলোর কিছু মানুষ তৈরি করতে পারে আর কিছু তৈরি করতে পারে না।</a:t>
            </a:r>
            <a:endParaRPr kumimoji="0" lang="en-US" sz="4800" b="1" i="0" u="none" strike="noStrike" kern="0" cap="none" spc="0" normalizeH="0" baseline="0" noProof="0" dirty="0"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54" y="2797919"/>
            <a:ext cx="2828925" cy="16192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6" y="1462609"/>
            <a:ext cx="2308060" cy="12925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16" y="3100570"/>
            <a:ext cx="2295752" cy="21282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74" y="3371103"/>
            <a:ext cx="1307781" cy="9795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6" y="3966640"/>
            <a:ext cx="643944" cy="8476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t="23529" r="22001"/>
          <a:stretch/>
        </p:blipFill>
        <p:spPr>
          <a:xfrm>
            <a:off x="940157" y="4424362"/>
            <a:ext cx="695459" cy="8849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r="23071"/>
          <a:stretch/>
        </p:blipFill>
        <p:spPr>
          <a:xfrm>
            <a:off x="218944" y="3090929"/>
            <a:ext cx="1210614" cy="2152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b="35525"/>
          <a:stretch/>
        </p:blipFill>
        <p:spPr>
          <a:xfrm>
            <a:off x="5803361" y="1081825"/>
            <a:ext cx="2619375" cy="8628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54" y="4444991"/>
            <a:ext cx="802777" cy="7180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41" y="2543037"/>
            <a:ext cx="859401" cy="59521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3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25" y="2117678"/>
            <a:ext cx="966723" cy="7468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13621" r="8699" b="21478"/>
          <a:stretch/>
        </p:blipFill>
        <p:spPr>
          <a:xfrm>
            <a:off x="6207617" y="342874"/>
            <a:ext cx="1828800" cy="6616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t="9613" r="2834"/>
          <a:stretch/>
        </p:blipFill>
        <p:spPr>
          <a:xfrm flipH="1">
            <a:off x="3245477" y="300231"/>
            <a:ext cx="1382883" cy="6528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55" y="3402463"/>
            <a:ext cx="988948" cy="19778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14133" r="8352"/>
          <a:stretch/>
        </p:blipFill>
        <p:spPr>
          <a:xfrm>
            <a:off x="4159877" y="4347439"/>
            <a:ext cx="1094704" cy="11159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2"/>
          <a:stretch/>
        </p:blipFill>
        <p:spPr>
          <a:xfrm>
            <a:off x="2079001" y="1120460"/>
            <a:ext cx="1582687" cy="16484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50" y="4237150"/>
            <a:ext cx="2688995" cy="121933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66" y="3306941"/>
            <a:ext cx="876155" cy="87615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09" y="1017431"/>
            <a:ext cx="2581275" cy="17716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5"/>
          <a:srcRect l="5256" t="6075" r="7605" b="3989"/>
          <a:stretch/>
        </p:blipFill>
        <p:spPr>
          <a:xfrm>
            <a:off x="390559" y="943939"/>
            <a:ext cx="924349" cy="935616"/>
          </a:xfrm>
          <a:prstGeom prst="ellipse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813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2" grpId="2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0" y="5133999"/>
            <a:ext cx="902809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এখানে পরিবেশের যে সকল উপাদান রয়েছে তার সবই কী মানুষ তৈরি করতে পারে?</a:t>
            </a:r>
            <a:endParaRPr kumimoji="0" lang="en-US" sz="4800" b="1" i="0" u="none" strike="noStrike" kern="0" cap="none" spc="0" normalizeH="0" baseline="0" noProof="0" dirty="0"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398" y="5134000"/>
            <a:ext cx="8281115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এই উপাদানগুলোর কিছু মানুষ তৈরি করতে পারে আর কিছু তৈরি করতে পারে না।</a:t>
            </a:r>
            <a:endParaRPr kumimoji="0" lang="en-US" sz="4800" b="1" i="0" u="none" strike="noStrike" kern="0" cap="none" spc="0" normalizeH="0" baseline="0" noProof="0" dirty="0"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2"/>
          <a:stretch/>
        </p:blipFill>
        <p:spPr>
          <a:xfrm>
            <a:off x="453578" y="3296993"/>
            <a:ext cx="2714625" cy="14154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05" y="2375755"/>
            <a:ext cx="2127977" cy="2623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7" t="20534" b="15079"/>
          <a:stretch/>
        </p:blipFill>
        <p:spPr>
          <a:xfrm>
            <a:off x="1030310" y="437882"/>
            <a:ext cx="1880316" cy="10303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1466045"/>
            <a:ext cx="2667000" cy="1714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b="17345"/>
          <a:stretch/>
        </p:blipFill>
        <p:spPr>
          <a:xfrm>
            <a:off x="6903310" y="1375968"/>
            <a:ext cx="1661142" cy="10581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6577" r="7212" b="15132"/>
          <a:stretch/>
        </p:blipFill>
        <p:spPr>
          <a:xfrm>
            <a:off x="3902301" y="4159877"/>
            <a:ext cx="1307670" cy="8628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57" y="661471"/>
            <a:ext cx="1011662" cy="7577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53" y="103031"/>
            <a:ext cx="1211711" cy="9324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29" y="1213441"/>
            <a:ext cx="1287210" cy="8675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02" y="104719"/>
            <a:ext cx="1429124" cy="9808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34" y="4164981"/>
            <a:ext cx="800436" cy="7828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62" y="4121006"/>
            <a:ext cx="794429" cy="7944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54" y="2234482"/>
            <a:ext cx="2828925" cy="16192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0892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2" grpId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565902"/>
            <a:ext cx="8898340" cy="2862322"/>
          </a:xfrm>
          <a:prstGeom prst="rect">
            <a:avLst/>
          </a:prstGeom>
          <a:noFill/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বা মানুষের তৈরি নয় তার উপর ভিত্তি করে পরিবেশকে আমরা দুই ভাগে ভাগ করতে পারি।</a:t>
            </a:r>
            <a:endParaRPr lang="en-US" sz="6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333" y="3168203"/>
            <a:ext cx="8041207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তোমরা কী জানো ভাগ গুলোর নাম কী?</a:t>
            </a:r>
            <a:endParaRPr lang="en-US" sz="7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489" y="5502507"/>
            <a:ext cx="7534141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চল আমরা এখন তা জেনে নেই।</a:t>
            </a:r>
            <a:endParaRPr kumimoji="0" lang="en-US" sz="6000" b="1" i="0" u="none" strike="noStrike" kern="0" cap="none" spc="0" normalizeH="0" baseline="0" noProof="0" dirty="0"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839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90" y="1120462"/>
            <a:ext cx="8461420" cy="4247317"/>
          </a:xfrm>
          <a:prstGeom prst="rect">
            <a:avLst/>
          </a:prstGeom>
          <a:noFill/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উপাদানগুলোকে আমরা দুই ভাগে ভাগ করতে পারি। যেগুলো মানুষের তৈরি নয় সেগুলো “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</a:t>
            </a:r>
            <a:r>
              <a:rPr lang="bn-IN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এবং যেগুলো মানুষের তৈরি “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 মানুষের তৈরি উপাদান</a:t>
            </a:r>
            <a:r>
              <a:rPr lang="bn-IN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231" y="812466"/>
            <a:ext cx="8461420" cy="5078313"/>
          </a:xfrm>
          <a:prstGeom prst="rect">
            <a:avLst/>
          </a:prstGeom>
          <a:noFill/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পরিবেশকে এর উপাদান অনুসারেও আমরা দুই ভাগে ভাগ করতে পারি। যেমন: “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r>
              <a:rPr lang="bn-IN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এবং “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পরিবেশ”</a:t>
            </a:r>
            <a:r>
              <a:rPr lang="bn-IN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আমরা যে পরিবেশে বাস করি তাতে এই দুই ধরনের পরিবেশই রয়েছে।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953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50534" y="-25758"/>
            <a:ext cx="344345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367" y="2909559"/>
            <a:ext cx="8549146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তোমরা তোমাদের খাতায় উপরে দেখানো ছকের মতো একটি ছক তৈরি করে প্রাকৃতিক পরিবেশ ও মানুষের তৈরি পরিবেশের পাঁচটি করে উপাদানের নাম লিখ।  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660033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29" y="1081827"/>
            <a:ext cx="7007494" cy="151818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649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99" y="334850"/>
            <a:ext cx="2393757" cy="30556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0273" y="290254"/>
            <a:ext cx="2491580" cy="312264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2124" y="3251144"/>
            <a:ext cx="8461420" cy="3139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b="1" kern="0" noProof="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তোমরা তোমাদের পাঠ্য বইয়ের ২, ৩ ও ৪ পৃষ্ঠা বের করো এবং মনোযোগের সহিত নিরবে পড়। 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921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899571"/>
            <a:ext cx="4306956" cy="550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চারপাশে রয়েছে বন্ধুবান্ধব, গাছপালা, পশুপাখি, মাটি, পানি, বায়ু, সূর্যের আলো, ঘরবাড়ি ইত্যাদি</a:t>
            </a:r>
            <a:r>
              <a:rPr lang="bn-IN" sz="4400" b="1" kern="0" noProof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চারপাশের সব কিছু মিলেই তৈরি হয়েছে আমাদের পরিবেশ। </a:t>
            </a:r>
            <a:endParaRPr kumimoji="0" lang="en-US" sz="44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47" t="2763" r="6150" b="6771"/>
          <a:stretch/>
        </p:blipFill>
        <p:spPr>
          <a:xfrm>
            <a:off x="4280452" y="1219199"/>
            <a:ext cx="4412974" cy="4797287"/>
          </a:xfrm>
          <a:prstGeom prst="round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7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1A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3334" y="1118514"/>
            <a:ext cx="3721994" cy="48320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নান রকমের জিনিস </a:t>
            </a:r>
            <a:r>
              <a:rPr lang="bn-IN" sz="4400" b="1" kern="0" noProof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চারদিক ঘিরে রেখেছে। শ্রেণিকক্ষে চেয়ার, টিবিল, বই, খাতা এবং তোমর শিক্ষক ও সহপাঠীরা রয়েছে। </a:t>
            </a:r>
            <a:endParaRPr kumimoji="0" lang="en-US" sz="44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1" t="1264" r="1976" b="3021"/>
          <a:stretch/>
        </p:blipFill>
        <p:spPr>
          <a:xfrm>
            <a:off x="3928056" y="1854559"/>
            <a:ext cx="5093339" cy="3876540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76" t="3861" r="3573" b="4871"/>
          <a:stretch/>
        </p:blipFill>
        <p:spPr>
          <a:xfrm>
            <a:off x="3940934" y="1854557"/>
            <a:ext cx="5087155" cy="3915177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818" y="963967"/>
            <a:ext cx="3721994" cy="48320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মাঠে রয়েছে গাছপালা, গরু-ছাগল, মাটি, পানি, বায়ু, সূর্যের আলো ইত্যাদি</a:t>
            </a:r>
            <a:r>
              <a:rPr lang="bn-IN" sz="4400" b="1" kern="0" noProof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এই সব কিছু নিয়েই আমাদের পরিবেশ। </a:t>
            </a:r>
            <a:endParaRPr kumimoji="0" lang="en-US" sz="44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294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1A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1A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96618" y="5524396"/>
            <a:ext cx="237770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US" sz="7200" b="1" i="0" u="none" strike="noStrike" kern="0" cap="none" spc="0" normalizeH="0" baseline="0" noProof="0" dirty="0"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4941" y="408736"/>
            <a:ext cx="6780967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noProof="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noProof="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noProof="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-526" r="9213" b="-4660"/>
          <a:stretch/>
        </p:blipFill>
        <p:spPr>
          <a:xfrm>
            <a:off x="2897745" y="1944710"/>
            <a:ext cx="3515933" cy="2717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116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81" y="4353663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06" y="4418057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4237753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2460468"/>
            <a:ext cx="2143125" cy="21431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7" y="233167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947" t="2763" r="6150" b="6771"/>
          <a:stretch/>
        </p:blipFill>
        <p:spPr>
          <a:xfrm>
            <a:off x="4228936" y="1116168"/>
            <a:ext cx="4412974" cy="4797287"/>
          </a:xfrm>
          <a:prstGeom prst="round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302359"/>
            <a:ext cx="4306956" cy="65556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IN" sz="4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চারদিকে রয়েছে গাছপালা, পশুপাখি, </a:t>
            </a:r>
            <a:r>
              <a:rPr lang="bn-IN" sz="4200" b="1" kern="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সূর্যের আলো, </a:t>
            </a:r>
            <a:r>
              <a:rPr lang="bn-IN" sz="4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মাটি, পানি ও বায়ু। এগুলো আমরা তৈরি করতে পরি না। প্রাকৃতিক উপায়ে এগুলো তৈরি হয়েছে। প্রকৃতির এসব উপাদান নিয়েই প্রাকৃতিক </a:t>
            </a:r>
            <a:r>
              <a:rPr lang="bn-IN" sz="4200" b="1" kern="0" noProof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পরিবেশ। </a:t>
            </a:r>
            <a:endParaRPr kumimoji="0" lang="en-US" sz="4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769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1A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8788" y="553792"/>
            <a:ext cx="4675031" cy="59093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IN" sz="4200" b="1" kern="0" noProof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 অনেক রকমের জিনিস তৈরি করি। ঘরবাড়ি, দালানকোঠা, টেবিল-চেয়ার, কাপড়-চোপড় ইত্যাদি। রাস্তা-ঘাট, বাস, ট্রেন, নৌকাও মানুষের তৈরি। মানুষের তৈরি এই সকল উপাদান নিয়ে গড়ে উঠেছে মানুষের তৈরি পরিবেশ। </a:t>
            </a:r>
            <a:endParaRPr kumimoji="0" lang="en-US" sz="4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76" t="3861" r="3573" b="4871"/>
          <a:stretch/>
        </p:blipFill>
        <p:spPr>
          <a:xfrm>
            <a:off x="4881092" y="257577"/>
            <a:ext cx="3155324" cy="2408349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r="6415"/>
          <a:stretch/>
        </p:blipFill>
        <p:spPr>
          <a:xfrm>
            <a:off x="4924397" y="2639609"/>
            <a:ext cx="3202172" cy="17454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2934" b="13352"/>
          <a:stretch/>
        </p:blipFill>
        <p:spPr>
          <a:xfrm>
            <a:off x="4935782" y="4486225"/>
            <a:ext cx="3203666" cy="16530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145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1A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2253" y="-192654"/>
            <a:ext cx="2701634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spc="-15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spc="-15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6605" y="0"/>
            <a:ext cx="3884681" cy="92333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 পূরণ কর।</a:t>
            </a:r>
            <a:endParaRPr lang="en-US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816" y="760914"/>
            <a:ext cx="7818783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4800" b="1" spc="-15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আমাদের চারপাশের সবকিছু নিয়ে তৈরি হয়েছে আমাদের....................।</a:t>
            </a:r>
            <a:endParaRPr lang="en-US" sz="4800" b="1" spc="-15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8" y="2178898"/>
            <a:ext cx="8176593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4800" b="1" spc="-15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b="1" spc="-15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পরিবেশকে ................... পরিবেশ এবং ...........................পরিবেশে ভাগ করা যায়।</a:t>
            </a:r>
            <a:endParaRPr lang="en-US" sz="4800" b="1" spc="-15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790" y="3689646"/>
            <a:ext cx="7593497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4800" b="1" spc="-15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গাছপালা, পাখি ও বায়ু ..................... পরিবেশের উপাদান।</a:t>
            </a:r>
            <a:endParaRPr lang="en-US" sz="4800" b="1" spc="-15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790" y="5054620"/>
            <a:ext cx="8892210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4800" b="1" spc="-15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মানুষের তৈরি উপাদান নিয়ে তৈরি হয় .................... ...... পরিবেশ।</a:t>
            </a:r>
            <a:endParaRPr lang="en-US" sz="4800" b="1" spc="-15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6292" y="1338470"/>
            <a:ext cx="2069133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spc="-15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6000" b="1" spc="-15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1736" y="2040836"/>
            <a:ext cx="2175152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spc="-15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6000" b="1" spc="-15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519" y="2743202"/>
            <a:ext cx="3420854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spc="-15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তৈরি</a:t>
            </a:r>
            <a:endParaRPr lang="en-US" sz="6000" b="1" spc="-15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4031" y="3578089"/>
            <a:ext cx="2175152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spc="-15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6000" b="1" spc="-15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240" y="5592420"/>
            <a:ext cx="3420854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spc="-15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তৈরি</a:t>
            </a:r>
            <a:endParaRPr lang="en-US" sz="6000" b="1" spc="-15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549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repeatCount="5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repeatCount="5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repeatCount="5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repeatCount="5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343" y="0"/>
            <a:ext cx="7383258" cy="1754326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বাক্সে লেখা উপাদানগুলোকে নিচের ছকে সাজাও।</a:t>
            </a:r>
            <a:endParaRPr lang="en-US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27" y="1651236"/>
            <a:ext cx="1323352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চেয়ার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518" y="1674254"/>
            <a:ext cx="8075054" cy="17644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73640" y="1664115"/>
            <a:ext cx="88547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064" y="1651236"/>
            <a:ext cx="19001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7890" y="1651236"/>
            <a:ext cx="19001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9554" y="1664115"/>
            <a:ext cx="1078654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8352" y="1651236"/>
            <a:ext cx="19001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7290" y="1664115"/>
            <a:ext cx="1078654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4572" y="1651236"/>
            <a:ext cx="19001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0479" y="1664115"/>
            <a:ext cx="1078654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7761" y="1651236"/>
            <a:ext cx="19001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3668" y="1664115"/>
            <a:ext cx="2186236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97170" y="1651236"/>
            <a:ext cx="19001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3177" y="2372453"/>
            <a:ext cx="859712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2888" y="2385332"/>
            <a:ext cx="127818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1667" y="2372453"/>
            <a:ext cx="19001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5162" y="2372453"/>
            <a:ext cx="19001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7900" y="2385332"/>
            <a:ext cx="1378039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66083" y="2372453"/>
            <a:ext cx="19001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04576" y="2385332"/>
            <a:ext cx="1159099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2303" y="2372453"/>
            <a:ext cx="19001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2448" y="2385332"/>
            <a:ext cx="1748355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38069" y="2372453"/>
            <a:ext cx="190010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76561" y="2385332"/>
            <a:ext cx="875763" cy="83099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4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85531" y="3684104"/>
            <a:ext cx="8772940" cy="2557670"/>
            <a:chOff x="371061" y="3684104"/>
            <a:chExt cx="8335617" cy="2557670"/>
          </a:xfrm>
        </p:grpSpPr>
        <p:sp>
          <p:nvSpPr>
            <p:cNvPr id="40" name="Rectangle 39"/>
            <p:cNvSpPr/>
            <p:nvPr/>
          </p:nvSpPr>
          <p:spPr>
            <a:xfrm>
              <a:off x="371061" y="3684104"/>
              <a:ext cx="8335617" cy="255767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71061" y="4538867"/>
              <a:ext cx="8335617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34074" y="3684104"/>
              <a:ext cx="0" cy="255767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07512" y="3798088"/>
            <a:ext cx="4106681" cy="646331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পরিবেশের উপাদান</a:t>
            </a:r>
            <a:endParaRPr lang="en-US" sz="36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55437" y="3811341"/>
            <a:ext cx="4623518" cy="646331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তৈরি পরিবেশের উপাদান</a:t>
            </a:r>
            <a:endParaRPr lang="en-US" sz="36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732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40295 0.4078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2039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4033 0.4097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19896 0.4118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2057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2033 0.417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29358 0.4118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20579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29878 0.4136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32587 0.4155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20764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32361 0.41944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31111 0.41759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2088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3059 0.41157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5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06216 0.411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20579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07361 0.43218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1597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7205 0.43218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27326 0.430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21505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27517 0.43218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9479 0.43033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21505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19427 0.43033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2587 0.43033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21505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13402 0.42639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14618 0.4284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21412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mph" presetSubtype="2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47691 0.42848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8" grpId="2"/>
      <p:bldP spid="7" grpId="0" animBg="1"/>
      <p:bldP spid="17" grpId="0"/>
      <p:bldP spid="17" grpId="1"/>
      <p:bldP spid="17" grpId="2"/>
      <p:bldP spid="18" grpId="0"/>
      <p:bldP spid="18" grpId="1"/>
      <p:bldP spid="19" grpId="0"/>
      <p:bldP spid="19" grpId="1"/>
      <p:bldP spid="20" grpId="0"/>
      <p:bldP spid="20" grpId="1"/>
      <p:bldP spid="20" grpId="2"/>
      <p:bldP spid="21" grpId="0"/>
      <p:bldP spid="21" grpId="1"/>
      <p:bldP spid="22" grpId="0"/>
      <p:bldP spid="22" grpId="1"/>
      <p:bldP spid="22" grpId="2"/>
      <p:bldP spid="23" grpId="0"/>
      <p:bldP spid="23" grpId="1"/>
      <p:bldP spid="24" grpId="0"/>
      <p:bldP spid="24" grpId="1"/>
      <p:bldP spid="24" grpId="2"/>
      <p:bldP spid="25" grpId="0"/>
      <p:bldP spid="25" grpId="1"/>
      <p:bldP spid="26" grpId="0"/>
      <p:bldP spid="26" grpId="1"/>
      <p:bldP spid="26" grpId="2"/>
      <p:bldP spid="27" grpId="0"/>
      <p:bldP spid="27" grpId="1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1" grpId="0"/>
      <p:bldP spid="31" grpId="1"/>
      <p:bldP spid="32" grpId="0"/>
      <p:bldP spid="32" grpId="1"/>
      <p:bldP spid="32" grpId="2"/>
      <p:bldP spid="33" grpId="0"/>
      <p:bldP spid="33" grpId="1"/>
      <p:bldP spid="34" grpId="0"/>
      <p:bldP spid="34" grpId="1"/>
      <p:bldP spid="34" grpId="2"/>
      <p:bldP spid="35" grpId="0"/>
      <p:bldP spid="35" grpId="1"/>
      <p:bldP spid="36" grpId="0"/>
      <p:bldP spid="36" grpId="1"/>
      <p:bldP spid="36" grpId="2"/>
      <p:bldP spid="37" grpId="0"/>
      <p:bldP spid="37" grpId="1"/>
      <p:bldP spid="38" grpId="0"/>
      <p:bldP spid="38" grpId="1"/>
      <p:bldP spid="38" grpId="2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5004" y="5553778"/>
            <a:ext cx="426902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kumimoji="0" lang="en-US" sz="7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214" y="582535"/>
            <a:ext cx="884778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bn-IN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ভালো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kumimoji="0" lang="en-US" sz="7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1532585"/>
            <a:ext cx="4584879" cy="4302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1586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-1584100" y="515154"/>
            <a:ext cx="888642" cy="1200329"/>
            <a:chOff x="528034" y="0"/>
            <a:chExt cx="888642" cy="1200329"/>
          </a:xfrm>
        </p:grpSpPr>
        <p:sp>
          <p:nvSpPr>
            <p:cNvPr id="52" name="Flowchart: Stored Data 51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য়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1584102" y="515154"/>
            <a:ext cx="888642" cy="1200329"/>
            <a:chOff x="528034" y="0"/>
            <a:chExt cx="888642" cy="1200329"/>
          </a:xfrm>
        </p:grpSpPr>
        <p:sp>
          <p:nvSpPr>
            <p:cNvPr id="49" name="Flowchart: Stored Data 48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err="1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1584101" y="515154"/>
            <a:ext cx="888642" cy="1200329"/>
            <a:chOff x="528034" y="0"/>
            <a:chExt cx="888642" cy="1200329"/>
          </a:xfrm>
        </p:grpSpPr>
        <p:sp>
          <p:nvSpPr>
            <p:cNvPr id="46" name="Flowchart: Stored Data 45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1596979" y="515154"/>
            <a:ext cx="888642" cy="1200329"/>
            <a:chOff x="528034" y="0"/>
            <a:chExt cx="888642" cy="1200329"/>
          </a:xfrm>
        </p:grpSpPr>
        <p:sp>
          <p:nvSpPr>
            <p:cNvPr id="43" name="Flowchart: Stored Data 42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err="1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স্থা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1596980" y="515154"/>
            <a:ext cx="888642" cy="1200329"/>
            <a:chOff x="528034" y="0"/>
            <a:chExt cx="888642" cy="1200329"/>
          </a:xfrm>
        </p:grpSpPr>
        <p:sp>
          <p:nvSpPr>
            <p:cNvPr id="40" name="Flowchart: Stored Data 39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36030" y="1122645"/>
            <a:ext cx="5311001" cy="4093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মো: মাহবুবুল হক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সান্দিকোনা স.প্রা.বি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কেন্দুয়া, নেত্রকোণা।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mahbubulhoquemubarok@gmail.com</a:t>
            </a:r>
            <a:endParaRPr kumimoji="0" lang="en-US" sz="20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0005" y="64395"/>
            <a:ext cx="888642" cy="1200329"/>
            <a:chOff x="528034" y="0"/>
            <a:chExt cx="888642" cy="1200329"/>
          </a:xfrm>
        </p:grpSpPr>
        <p:sp>
          <p:nvSpPr>
            <p:cNvPr id="7" name="Flowchart: Stored Data 6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7200" b="1" kern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উ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9091" y="1667814"/>
            <a:ext cx="8087932" cy="5190186"/>
            <a:chOff x="-167426" y="1571223"/>
            <a:chExt cx="8087932" cy="519018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7426" y="1571223"/>
              <a:ext cx="8087932" cy="51901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917" y="3670479"/>
              <a:ext cx="1725769" cy="17901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1048" y="3632739"/>
            <a:ext cx="3934242" cy="53457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011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23 -0.06759 L 0.35486 -0.0675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4401 -0.067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52587 -0.067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60903 -0.06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69357 -0.067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1268" y="3915883"/>
            <a:ext cx="526938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noProof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পাঠ : </a:t>
            </a:r>
            <a:r>
              <a:rPr lang="bn-IN" sz="5400" b="1" kern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আমাদের পরিবেশ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25672" y="0"/>
            <a:ext cx="4239983" cy="1200329"/>
            <a:chOff x="109183" y="177420"/>
            <a:chExt cx="3425587" cy="1200329"/>
          </a:xfrm>
        </p:grpSpPr>
        <p:sp>
          <p:nvSpPr>
            <p:cNvPr id="7" name="Rounded Rectangle 6"/>
            <p:cNvSpPr/>
            <p:nvPr/>
          </p:nvSpPr>
          <p:spPr>
            <a:xfrm>
              <a:off x="177421" y="232011"/>
              <a:ext cx="3357349" cy="1050878"/>
            </a:xfrm>
            <a:prstGeom prst="roundRect">
              <a:avLst/>
            </a:prstGeom>
            <a:solidFill>
              <a:srgbClr val="92D05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183" y="177420"/>
              <a:ext cx="3386727" cy="120032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7200" b="1" kern="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99644" y="1087479"/>
            <a:ext cx="657237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503" y="2875729"/>
            <a:ext cx="353477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72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১ম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6688" y="2027850"/>
            <a:ext cx="288342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শ্রণি: </a:t>
            </a:r>
            <a:r>
              <a:rPr lang="en-US" sz="72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3য়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2485622"/>
            <a:ext cx="3909629" cy="41427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371" y="2369712"/>
            <a:ext cx="3909629" cy="41427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8" name="TextBox 17"/>
          <p:cNvSpPr txBox="1"/>
          <p:nvPr/>
        </p:nvSpPr>
        <p:spPr>
          <a:xfrm>
            <a:off x="2638245" y="4830283"/>
            <a:ext cx="392998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noProof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সময়: ৪০ মিনিট।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980472" y="2871991"/>
            <a:ext cx="3161276" cy="1200329"/>
          </a:xfrm>
          <a:prstGeom prst="rect">
            <a:avLst/>
          </a:prstGeom>
          <a:blipFill>
            <a:blip r:embed="rId2">
              <a:alphaModFix amt="20000"/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শিখনফল: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3950" y="0"/>
            <a:ext cx="7959144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GB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 কী তা বলতে পারবে।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9708" y="578056"/>
            <a:ext cx="7933386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১.২.১</a:t>
            </a:r>
            <a:r>
              <a:rPr lang="en-US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পর্যবেক্ষণের মাধ্যমে পরিবেশের বিভিন্ন উপাদান যেমন- মাটি, বায়ু, পানি, নদ-নদী, পাহাড়, পর্বত, উদ্ভিদ ও প্রাণী ইত্যাদি শনাক্ত করতে পারবে।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3950" y="3361385"/>
            <a:ext cx="7959144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১.৩.</a:t>
            </a:r>
            <a:r>
              <a:rPr lang="en-GB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ধরনের পরিবেশ চিহ্নিত করতে পারবে।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9708" y="4647780"/>
            <a:ext cx="7933386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১.২.১</a:t>
            </a:r>
            <a:r>
              <a:rPr lang="en-US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পর্যবেক্ষণের মাধ্যমে প্রকৃতিক পরিবেশ ও মানুষের তৈরি পরিবেশের মধ্যে পার্থক্য নির্ণয় করতে পারবে।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94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18" grpId="0"/>
      <p:bldP spid="18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11896" y="12878"/>
            <a:ext cx="384042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Eki Oporup[1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8259" y="2467377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3341" y="3032206"/>
            <a:ext cx="7199290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b="1" kern="0" noProof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 আমরা একটা গান শুনি।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31">
            <a:off x="51515" y="4389900"/>
            <a:ext cx="2266950" cy="201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2731">
            <a:off x="6680739" y="4776267"/>
            <a:ext cx="2266950" cy="2019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7269" flipV="1">
            <a:off x="154547" y="448800"/>
            <a:ext cx="2266950" cy="2019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7269" flipV="1">
            <a:off x="6552075" y="268662"/>
            <a:ext cx="2266950" cy="20193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57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2"/>
          <p:cNvSpPr txBox="1"/>
          <p:nvPr/>
        </p:nvSpPr>
        <p:spPr>
          <a:xfrm>
            <a:off x="0" y="6550223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273" y="247885"/>
            <a:ext cx="8561445" cy="5534730"/>
            <a:chOff x="365273" y="1059254"/>
            <a:chExt cx="8561445" cy="553473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3" r="6415"/>
            <a:stretch/>
          </p:blipFill>
          <p:spPr>
            <a:xfrm>
              <a:off x="365273" y="1059254"/>
              <a:ext cx="4425667" cy="28492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735" y="3888860"/>
              <a:ext cx="4335146" cy="270512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6" r="2934" b="13352"/>
            <a:stretch/>
          </p:blipFill>
          <p:spPr>
            <a:xfrm>
              <a:off x="4781236" y="1068384"/>
              <a:ext cx="4145482" cy="283391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455313" y="93379"/>
            <a:ext cx="6323528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চল আমরা কিছু ছবি দেখি।</a:t>
            </a:r>
            <a:endParaRPr kumimoji="0" lang="en-US" sz="6000" b="1" i="0" u="none" strike="noStrike" kern="0" cap="none" spc="0" normalizeH="0" baseline="0" noProof="0" dirty="0">
              <a:blipFill>
                <a:blip r:embed="rId5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5643" y="5842337"/>
            <a:ext cx="4852722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ছবি দেখে চিন্তা কর।</a:t>
            </a:r>
            <a:endParaRPr kumimoji="0" lang="en-US" sz="6000" b="1" i="0" u="none" strike="noStrike" kern="0" cap="none" spc="0" normalizeH="0" baseline="0" noProof="0" dirty="0">
              <a:blipFill>
                <a:blip r:embed="rId5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0575" y="5842337"/>
            <a:ext cx="8310326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ছবি দেখে তোমরা কি বুঝতে পাচ্ছ?</a:t>
            </a:r>
            <a:endParaRPr kumimoji="0" lang="en-US" sz="6000" b="1" i="0" u="none" strike="noStrike" kern="0" cap="none" spc="0" normalizeH="0" baseline="0" noProof="0" dirty="0">
              <a:blipFill>
                <a:blip r:embed="rId5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803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4" grpId="0"/>
      <p:bldP spid="44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r="2269"/>
          <a:stretch/>
        </p:blipFill>
        <p:spPr>
          <a:xfrm>
            <a:off x="592427" y="5419725"/>
            <a:ext cx="4056845" cy="1438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r="2759"/>
          <a:stretch/>
        </p:blipFill>
        <p:spPr>
          <a:xfrm flipH="1">
            <a:off x="4636393" y="5419725"/>
            <a:ext cx="4108359" cy="1438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15530"/>
            <a:ext cx="9144000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হ্যাঁ, আমরা ছবিতে যা কিছু দেখলাম এসব কিছু নিয়েই আমাদের পরিবেশ</a:t>
            </a:r>
            <a:r>
              <a:rPr lang="en-US" sz="60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6000" b="1" i="0" u="none" strike="noStrike" kern="0" cap="none" spc="0" normalizeH="0" baseline="0" noProof="0" dirty="0"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43" y="2793649"/>
            <a:ext cx="7638105" cy="23698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আজকে আমরা পড়বো </a:t>
            </a:r>
            <a:r>
              <a:rPr lang="bn-IN" sz="8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“আমাদের পরিবেশ”।</a:t>
            </a:r>
            <a:endParaRPr kumimoji="0" lang="en-US" sz="60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660033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6" y="3532031"/>
            <a:ext cx="249555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3487" y="3441879"/>
            <a:ext cx="2495550" cy="1828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519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54" y="2797919"/>
            <a:ext cx="2828925" cy="161925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0" y="5146878"/>
            <a:ext cx="902809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এই ছবিগুলো কিসের উপাদান তা কী তোমরা জানো?</a:t>
            </a:r>
            <a:endParaRPr kumimoji="0" lang="en-US" sz="4400" b="1" i="0" u="none" strike="noStrike" kern="0" cap="none" spc="0" normalizeH="0" baseline="0" noProof="0" dirty="0"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6" y="1462609"/>
            <a:ext cx="2308060" cy="1292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16" y="3100570"/>
            <a:ext cx="2295752" cy="212825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74" y="3371103"/>
            <a:ext cx="1307781" cy="97957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6" y="3966640"/>
            <a:ext cx="643944" cy="84764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t="23529" r="22001"/>
          <a:stretch/>
        </p:blipFill>
        <p:spPr>
          <a:xfrm>
            <a:off x="978794" y="4450119"/>
            <a:ext cx="695459" cy="88499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r="23071"/>
          <a:stretch/>
        </p:blipFill>
        <p:spPr>
          <a:xfrm>
            <a:off x="218944" y="3090929"/>
            <a:ext cx="1210614" cy="21526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b="35525"/>
          <a:stretch/>
        </p:blipFill>
        <p:spPr>
          <a:xfrm>
            <a:off x="5803361" y="1081825"/>
            <a:ext cx="2619375" cy="86288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54" y="4444991"/>
            <a:ext cx="802777" cy="71809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41" y="2543037"/>
            <a:ext cx="859401" cy="59521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3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25" y="2117678"/>
            <a:ext cx="966723" cy="74684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13621" r="8699" b="21478"/>
          <a:stretch/>
        </p:blipFill>
        <p:spPr>
          <a:xfrm>
            <a:off x="6207617" y="342874"/>
            <a:ext cx="1828800" cy="66167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t="9613" r="2834"/>
          <a:stretch/>
        </p:blipFill>
        <p:spPr>
          <a:xfrm flipH="1">
            <a:off x="3245477" y="300231"/>
            <a:ext cx="1382883" cy="65280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55" y="3402463"/>
            <a:ext cx="988948" cy="1977896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0" y="5765064"/>
            <a:ext cx="902809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এইগুলো সবই আমাদের পরিবেশের উপাদান।</a:t>
            </a:r>
            <a:endParaRPr kumimoji="0" lang="en-US" sz="4800" b="1" i="0" u="none" strike="noStrike" kern="0" cap="none" spc="0" normalizeH="0" baseline="0" noProof="0" dirty="0"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14133" r="8352"/>
          <a:stretch/>
        </p:blipFill>
        <p:spPr>
          <a:xfrm>
            <a:off x="4159877" y="4347439"/>
            <a:ext cx="1094704" cy="11159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2"/>
          <a:stretch/>
        </p:blipFill>
        <p:spPr>
          <a:xfrm>
            <a:off x="2079001" y="1120460"/>
            <a:ext cx="1582687" cy="16484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2" y="4250029"/>
            <a:ext cx="2688995" cy="12193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66" y="3306941"/>
            <a:ext cx="876155" cy="8761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09" y="1017431"/>
            <a:ext cx="2581275" cy="17716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5"/>
          <a:srcRect l="5256" t="6075" r="7605" b="3989"/>
          <a:stretch/>
        </p:blipFill>
        <p:spPr>
          <a:xfrm>
            <a:off x="532227" y="776514"/>
            <a:ext cx="924349" cy="935616"/>
          </a:xfrm>
          <a:prstGeom prst="ellipse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06062" y="141668"/>
            <a:ext cx="682580" cy="276896"/>
            <a:chOff x="502465" y="272955"/>
            <a:chExt cx="2123577" cy="84616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650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689</Words>
  <Application>Microsoft Office PowerPoint</Application>
  <PresentationFormat>On-screen Show (4:3)</PresentationFormat>
  <Paragraphs>96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 Computer</dc:creator>
  <cp:lastModifiedBy>MM Computer</cp:lastModifiedBy>
  <cp:revision>832</cp:revision>
  <dcterms:created xsi:type="dcterms:W3CDTF">2020-10-14T03:43:22Z</dcterms:created>
  <dcterms:modified xsi:type="dcterms:W3CDTF">2020-11-16T04:26:52Z</dcterms:modified>
</cp:coreProperties>
</file>