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11" r:id="rId3"/>
    <p:sldId id="293" r:id="rId4"/>
    <p:sldId id="306" r:id="rId5"/>
    <p:sldId id="307" r:id="rId6"/>
    <p:sldId id="286" r:id="rId7"/>
    <p:sldId id="308" r:id="rId8"/>
    <p:sldId id="316" r:id="rId9"/>
    <p:sldId id="317" r:id="rId10"/>
    <p:sldId id="314" r:id="rId11"/>
    <p:sldId id="315" r:id="rId12"/>
  </p:sldIdLst>
  <p:sldSz cx="12192000" cy="6858000"/>
  <p:notesSz cx="6858000" cy="9144000"/>
  <p:custShowLst>
    <p:custShow name="Custom Show 1" id="0">
      <p:sldLst/>
    </p:custShow>
    <p:custShow name="Custom Show 2" id="1">
      <p:sldLst/>
    </p:custShow>
    <p:custShow name="Custom Show 3" id="2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TY8N72" initials="J" lastIdx="0" clrIdx="0">
    <p:extLst>
      <p:ext uri="{19B8F6BF-5375-455C-9EA6-DF929625EA0E}">
        <p15:presenceInfo xmlns:p15="http://schemas.microsoft.com/office/powerpoint/2012/main" userId="JTY8N7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D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1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DB95-06B8-4844-8F10-79BDFF24D23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3" name="arrow.wav"/>
          </p:stSnd>
        </p:sndAc>
      </p:transition>
    </mc:Choice>
    <mc:Fallback xmlns="">
      <p:transition>
        <p:dissolve/>
        <p:sndAc>
          <p:stSnd>
            <p:snd r:embed="rId15" name="arrow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525" y="605890"/>
            <a:ext cx="11577637" cy="1352549"/>
          </a:xfrm>
          <a:noFill/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+mn-lt"/>
              </a:rPr>
              <a:t>السلام عليكم و رحمة الله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755" y="4611862"/>
            <a:ext cx="6984275" cy="1831521"/>
          </a:xfr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softEdge rad="317500"/>
          </a:effectLst>
        </p:spPr>
        <p:txBody>
          <a:bodyPr>
            <a:normAutofit fontScale="92500" lnSpcReduction="10000"/>
            <a:scene3d>
              <a:camera prst="perspectiveRelaxed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</a:rPr>
              <a:t>সবাইকে</a:t>
            </a:r>
            <a:r>
              <a:rPr lang="en-US" sz="7200" b="1" dirty="0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</a:rPr>
              <a:t>শুভেচ্ছা</a:t>
            </a:r>
            <a:endParaRPr lang="en-US" sz="7200" b="1" dirty="0">
              <a:ln w="76200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3663" y="2406351"/>
            <a:ext cx="4528457" cy="1352549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স্বাগ</a:t>
            </a:r>
            <a:r>
              <a:rPr lang="en-US" sz="9600" dirty="0" err="1" smtClean="0">
                <a:solidFill>
                  <a:srgbClr val="00B05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ত</a:t>
            </a:r>
            <a:r>
              <a:rPr lang="en-US" sz="9600" dirty="0" err="1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ম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8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0628" y="431074"/>
            <a:ext cx="12322628" cy="563231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الخاتمة: نحن نقول في اخر الكلام فعلي الطلاب ان يتعلموا عن الدلالة كما حقه .</a:t>
            </a:r>
          </a:p>
          <a:p>
            <a:pPr lvl="0"/>
            <a:endParaRPr lang="ar-SA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endParaRPr lang="ar-SA" sz="7200" dirty="0" smtClean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       </a:t>
            </a:r>
            <a:endParaRPr lang="en-US" sz="7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8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9817" y="130629"/>
            <a:ext cx="12361817" cy="452431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الواجب المنزلي               </a:t>
            </a:r>
          </a:p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1. يحفظ الطلاب هذا الدرس في المنزل</a:t>
            </a:r>
          </a:p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 2. يكتب الطلاب هذا الدرس في الكرسة</a:t>
            </a:r>
          </a:p>
          <a:p>
            <a:pPr lvl="0"/>
            <a:r>
              <a:rPr lang="ar-SA" sz="7200" dirty="0" smtClean="0">
                <a:solidFill>
                  <a:srgbClr val="002060"/>
                </a:solidFill>
                <a:latin typeface="SutonnyMJ" pitchFamily="2" charset="0"/>
              </a:rPr>
              <a:t>شكرا                    </a:t>
            </a:r>
            <a:endParaRPr lang="ar-SA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84663" y="1358536"/>
            <a:ext cx="9483634" cy="38927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الحمد لله رب العلمين</a:t>
            </a:r>
          </a:p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والصلاة والسلام  على سيد المرسلين</a:t>
            </a:r>
          </a:p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 وعلى اله و اصحابه اجمعين</a:t>
            </a:r>
            <a:endParaRPr lang="en-US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12874"/>
            <a:ext cx="4900749" cy="1325563"/>
          </a:xfr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wkÿK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cwiwPwZ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692" y="2090059"/>
            <a:ext cx="5878286" cy="3046548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bvg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bn-BD" sz="3600" b="1" dirty="0" smtClean="0">
                <a:solidFill>
                  <a:srgbClr val="FFFF00"/>
                </a:solidFill>
                <a:latin typeface="SutonnyMJ" pitchFamily="2" charset="0"/>
              </a:rPr>
              <a:t>Avey QvC`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c`ex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cÖfvlK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(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Aviwe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)</a:t>
            </a: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PiKzgvwiqv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Bmjvwgqv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dvwhj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gv`ivmv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09211" y="2090059"/>
            <a:ext cx="5878286" cy="3046548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FF00"/>
                </a:solidFill>
                <a:latin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kÖwY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bn-BD" sz="3600" b="1" dirty="0" smtClean="0">
                <a:solidFill>
                  <a:srgbClr val="FFFF00"/>
                </a:solidFill>
                <a:latin typeface="SutonnyMJ" pitchFamily="2" charset="0"/>
              </a:rPr>
              <a:t>Avwjg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1g el©</a:t>
            </a: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welq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smtClean="0">
                <a:solidFill>
                  <a:srgbClr val="FFFF00"/>
                </a:solidFill>
                <a:latin typeface="SutonnyMJ" pitchFamily="2" charset="0"/>
              </a:rPr>
              <a:t>gvbwZK</a:t>
            </a:r>
            <a:r>
              <a:rPr lang="bn-BD" sz="3600" b="1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PiKzgvwiqv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Bmjvwgqv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dvwhj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gv`ivmv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0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138" y="1841864"/>
            <a:ext cx="11234057" cy="332163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4000" dirty="0"/>
              <a:t>اَللّهُمَّ اِنِّىْ اَعُوْذُبِكَ مِنَ الْبَرَصِ وَالْجُنُوْنِ وَالْجُذَامِ وَ مِنْ سَيِّئِ </a:t>
            </a:r>
            <a:r>
              <a:rPr lang="ar-SA" sz="4000" dirty="0" smtClean="0"/>
              <a:t>الْاَسْقَامِ</a:t>
            </a:r>
            <a:endParaRPr lang="en-US" sz="4000" dirty="0" smtClean="0"/>
          </a:p>
          <a:p>
            <a:endParaRPr lang="en-US" sz="3600" dirty="0" smtClean="0">
              <a:latin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</a:rPr>
              <a:t>A</a:t>
            </a:r>
            <a:r>
              <a:rPr lang="en-US" sz="3600" dirty="0" err="1">
                <a:latin typeface="SutonnyMJ" pitchFamily="2" charset="0"/>
              </a:rPr>
              <a:t>_©t</a:t>
            </a:r>
            <a:r>
              <a:rPr lang="en-US" sz="3600" dirty="0">
                <a:latin typeface="SutonnyMJ" pitchFamily="2" charset="0"/>
              </a:rPr>
              <a:t> †n </a:t>
            </a:r>
            <a:r>
              <a:rPr lang="en-US" sz="3600" dirty="0" err="1">
                <a:latin typeface="SutonnyMJ" pitchFamily="2" charset="0"/>
              </a:rPr>
              <a:t>Avjøvn</a:t>
            </a:r>
            <a:r>
              <a:rPr lang="en-US" sz="3600" dirty="0">
                <a:latin typeface="SutonnyMJ" pitchFamily="2" charset="0"/>
              </a:rPr>
              <a:t>! </a:t>
            </a:r>
            <a:r>
              <a:rPr lang="en-US" sz="3600" dirty="0" err="1">
                <a:latin typeface="SutonnyMJ" pitchFamily="2" charset="0"/>
              </a:rPr>
              <a:t>Aek¨B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Avwg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Avcbvi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wbKU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aej</a:t>
            </a:r>
            <a:r>
              <a:rPr lang="en-US" sz="3600" dirty="0">
                <a:latin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</a:rPr>
              <a:t>Db¥v</a:t>
            </a:r>
            <a:r>
              <a:rPr lang="en-US" sz="3600" dirty="0">
                <a:latin typeface="SutonnyMJ" pitchFamily="2" charset="0"/>
              </a:rPr>
              <a:t>`, </a:t>
            </a:r>
            <a:r>
              <a:rPr lang="en-US" sz="3600" dirty="0" err="1">
                <a:latin typeface="SutonnyMJ" pitchFamily="2" charset="0"/>
              </a:rPr>
              <a:t>Kzô‡ivM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mKj</a:t>
            </a:r>
            <a:r>
              <a:rPr lang="en-US" sz="3600" dirty="0">
                <a:latin typeface="SutonnyMJ" pitchFamily="2" charset="0"/>
              </a:rPr>
              <a:t>  </a:t>
            </a:r>
            <a:r>
              <a:rPr lang="en-US" sz="3600" dirty="0" err="1">
                <a:latin typeface="SutonnyMJ" pitchFamily="2" charset="0"/>
              </a:rPr>
              <a:t>cÖKvi</a:t>
            </a:r>
            <a:r>
              <a:rPr lang="en-US" sz="3600" dirty="0">
                <a:latin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</a:rPr>
              <a:t>yiv‡ivM</a:t>
            </a:r>
            <a:r>
              <a:rPr lang="en-US" sz="3600" dirty="0">
                <a:latin typeface="SutonnyMJ" pitchFamily="2" charset="0"/>
              </a:rPr>
              <a:t>¨ </a:t>
            </a:r>
            <a:r>
              <a:rPr lang="en-US" sz="3600" dirty="0" err="1">
                <a:latin typeface="SutonnyMJ" pitchFamily="2" charset="0"/>
              </a:rPr>
              <a:t>e¨vwa</a:t>
            </a:r>
            <a:r>
              <a:rPr lang="en-US" sz="3600" dirty="0">
                <a:latin typeface="SutonnyMJ" pitchFamily="2" charset="0"/>
              </a:rPr>
              <a:t> †_‡K </a:t>
            </a:r>
            <a:r>
              <a:rPr lang="en-US" sz="3600" dirty="0" err="1">
                <a:latin typeface="SutonnyMJ" pitchFamily="2" charset="0"/>
              </a:rPr>
              <a:t>AvkÖq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cÖv</a:t>
            </a:r>
            <a:r>
              <a:rPr lang="en-US" sz="3600" dirty="0">
                <a:latin typeface="SutonnyMJ" pitchFamily="2" charset="0"/>
              </a:rPr>
              <a:t>_©</a:t>
            </a:r>
            <a:r>
              <a:rPr lang="en-US" sz="3600" dirty="0" err="1">
                <a:latin typeface="SutonnyMJ" pitchFamily="2" charset="0"/>
              </a:rPr>
              <a:t>bv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KiwQ</a:t>
            </a:r>
            <a:r>
              <a:rPr lang="en-US" dirty="0"/>
              <a:t>|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469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783" y="1410789"/>
            <a:ext cx="10123714" cy="3971108"/>
          </a:xfrm>
          <a:prstGeom prst="rect">
            <a:avLst/>
          </a:prstGeom>
          <a:solidFill>
            <a:schemeClr val="accent5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latin typeface="SutonnyMJ" pitchFamily="2" charset="0"/>
              </a:rPr>
              <a:t>)</a:t>
            </a:r>
            <a:r>
              <a:rPr lang="bn-BD" sz="6000" dirty="0" smtClean="0">
                <a:latin typeface="SutonnyMJ" pitchFamily="2" charset="0"/>
              </a:rPr>
              <a:t>cvV wk‡ivbvg</a:t>
            </a:r>
            <a:r>
              <a:rPr lang="ar-SA" sz="6000" dirty="0" smtClean="0">
                <a:latin typeface="SutonnyMJ" pitchFamily="2" charset="0"/>
              </a:rPr>
              <a:t>عنوان الدرس     </a:t>
            </a:r>
            <a:endParaRPr lang="ar-SA" sz="6000" dirty="0">
              <a:latin typeface="SutonnyMJ" pitchFamily="2" charset="0"/>
            </a:endParaRPr>
          </a:p>
          <a:p>
            <a:pPr algn="ctr"/>
            <a:r>
              <a:rPr lang="ar-SA" sz="6000" dirty="0" smtClean="0">
                <a:latin typeface="SutonnyMJ" pitchFamily="2" charset="0"/>
              </a:rPr>
              <a:t>الدلالة </a:t>
            </a:r>
            <a:r>
              <a:rPr lang="ar-SA" sz="9600" dirty="0" smtClean="0">
                <a:latin typeface="SutonnyMJ" pitchFamily="2" charset="0"/>
              </a:rPr>
              <a:t>  </a:t>
            </a:r>
            <a:endParaRPr lang="en-US" sz="96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94" y="195943"/>
            <a:ext cx="12017829" cy="65444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)     </a:t>
            </a:r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wkLb</a:t>
            </a:r>
            <a:r>
              <a:rPr lang="en-US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 </a:t>
            </a:r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dj</a:t>
            </a:r>
            <a:r>
              <a:rPr lang="ar-SA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استفادة التعليم    (</a:t>
            </a:r>
          </a:p>
          <a:p>
            <a:endParaRPr lang="ar-SA" sz="3600" dirty="0" smtClean="0">
              <a:latin typeface="SutonnyMJ" pitchFamily="2" charset="0"/>
            </a:endParaRPr>
          </a:p>
          <a:p>
            <a:r>
              <a:rPr lang="ar-SA" sz="3600" dirty="0" smtClean="0">
                <a:latin typeface="SutonnyMJ" pitchFamily="2" charset="0"/>
              </a:rPr>
              <a:t>1. في خاتمة الدرس يتعلم الطلاب عن تعريف الدلالة بضوء السؤال؟  </a:t>
            </a:r>
          </a:p>
          <a:p>
            <a:r>
              <a:rPr lang="ar-SA" sz="3600" dirty="0" smtClean="0">
                <a:latin typeface="SutonnyMJ" pitchFamily="2" charset="0"/>
              </a:rPr>
              <a:t>2. يتعرف الطلاب عن اقسام الدلالة بالتفصيل ؟                          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829" y="613954"/>
            <a:ext cx="787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طالقاءتت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0423" y="1240971"/>
            <a:ext cx="474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" y="1384663"/>
            <a:ext cx="12100560" cy="95102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002060"/>
                </a:solidFill>
                <a:latin typeface="SutonnyMJ" pitchFamily="2" charset="0"/>
              </a:rPr>
              <a:t>تعريض الدرس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                   الأن اريد ان اكتب عن تعريف الدلالة في الذيل . ان شاء الله تعالي 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المعني لغة -- الدلالة  مصدر من باب نصر ينصر ومادته د ل ل  ومعناه في اللغة  1. الارشاد اي راه نمودن 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2.  الهداية - كما قال الله تعالي هل ادلكم علي تجارة تنجيكم من عذاب اليم . 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3. الاشارة - كما يقال الدال علي الشر كفاعله   وغير ذالك </a:t>
            </a:r>
            <a:endParaRPr lang="ar-SA" sz="3600" dirty="0">
              <a:solidFill>
                <a:srgbClr val="002060"/>
              </a:solidFill>
              <a:latin typeface="SutonnyMJ" pitchFamily="2" charset="0"/>
            </a:endParaRP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المعني اصطلاحا : قال صاحب المرقات العلامة فضل امام خيربادي (رح) - 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كون الشئ بحيث يلزم من العلم به العلم بشئ اخر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 </a:t>
            </a:r>
          </a:p>
          <a:p>
            <a:pPr algn="r"/>
            <a:endParaRPr lang="ar-SA" sz="3600" dirty="0" smtClean="0">
              <a:solidFill>
                <a:srgbClr val="002060"/>
              </a:solidFill>
              <a:latin typeface="SutonnyMJ" pitchFamily="2" charset="0"/>
            </a:endParaRPr>
          </a:p>
          <a:p>
            <a:pPr algn="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     </a:t>
            </a:r>
          </a:p>
          <a:p>
            <a:r>
              <a:rPr lang="ar-SA" sz="60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</a:p>
          <a:p>
            <a:r>
              <a:rPr lang="ar-SA" sz="60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ar-SA" sz="6000" dirty="0" smtClean="0">
                <a:solidFill>
                  <a:srgbClr val="002060"/>
                </a:solidFill>
                <a:latin typeface="SutonnyMJ" pitchFamily="2" charset="0"/>
              </a:rPr>
              <a:t>          </a:t>
            </a:r>
            <a:endParaRPr lang="en-US" sz="60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0890"/>
            <a:ext cx="12192000" cy="67403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اقسام </a:t>
            </a:r>
            <a:r>
              <a:rPr lang="ar-SA" sz="3600" dirty="0">
                <a:solidFill>
                  <a:srgbClr val="002060"/>
                </a:solidFill>
                <a:latin typeface="SutonnyMJ" pitchFamily="2" charset="0"/>
              </a:rPr>
              <a:t>الدلالة </a:t>
            </a:r>
            <a:endParaRPr lang="ar-SA" sz="3600" dirty="0" smtClean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 في الاول الدلالة </a:t>
            </a:r>
            <a:r>
              <a:rPr lang="ar-SA" sz="3600" dirty="0">
                <a:solidFill>
                  <a:srgbClr val="002060"/>
                </a:solidFill>
                <a:latin typeface="SutonnyMJ" pitchFamily="2" charset="0"/>
              </a:rPr>
              <a:t>قسمان وهي 1. </a:t>
            </a:r>
            <a:r>
              <a:rPr lang="ar-SA" sz="3600" dirty="0" smtClean="0">
                <a:solidFill>
                  <a:srgbClr val="002060"/>
                </a:solidFill>
                <a:latin typeface="SutonnyMJ" pitchFamily="2" charset="0"/>
              </a:rPr>
              <a:t>اللفظية </a:t>
            </a:r>
            <a:r>
              <a:rPr lang="ar-SA" sz="3600" dirty="0">
                <a:solidFill>
                  <a:srgbClr val="002060"/>
                </a:solidFill>
                <a:latin typeface="SutonnyMJ" pitchFamily="2" charset="0"/>
              </a:rPr>
              <a:t>هي مايكون الدال فيه اللفظ  نحو كتاب هذا اللفظ يدل علي الشئ . </a:t>
            </a:r>
          </a:p>
          <a:p>
            <a:pPr algn="r"/>
            <a:r>
              <a:rPr lang="ar-SA" sz="3600" dirty="0" smtClean="0"/>
              <a:t>2. غير اللفظية هي مالايكون الدال فيه اللفظ  نحو الدخان هذا اللفظ   يدل علي النار</a:t>
            </a:r>
          </a:p>
          <a:p>
            <a:pPr algn="r"/>
            <a:r>
              <a:rPr lang="ar-SA" sz="3600" dirty="0" smtClean="0"/>
              <a:t> </a:t>
            </a:r>
          </a:p>
          <a:p>
            <a:pPr algn="r"/>
            <a:r>
              <a:rPr lang="ar-SA" sz="3600" dirty="0" smtClean="0"/>
              <a:t>في الثاني الدلالة اللفظية وغير اللفظية كل منهما علي ثلاثة انحاء</a:t>
            </a:r>
          </a:p>
          <a:p>
            <a:pPr algn="r"/>
            <a:r>
              <a:rPr lang="ar-SA" sz="3600" dirty="0" smtClean="0"/>
              <a:t>1. اللفظية الوضعية كدلالة لفظ زيد علي مسماه </a:t>
            </a:r>
          </a:p>
          <a:p>
            <a:pPr algn="r"/>
            <a:r>
              <a:rPr lang="ar-SA" sz="3600" dirty="0" smtClean="0"/>
              <a:t>2. اللفظية الطبعية كدلالة لفظ اح اح بضم الهمزة وسكون الحاء المهملة علي وجع الصدر . فان الطبعية تضطر باحداث هذا اللفظ عندعروض الوجع في الصدر .</a:t>
            </a:r>
          </a:p>
          <a:p>
            <a:pPr algn="r"/>
            <a:r>
              <a:rPr lang="ar-SA" sz="3600" dirty="0" smtClean="0"/>
              <a:t>3. اللفظية العقلية كدلالة لفظ ديز المسموع من وراء الجدار علي وجود اللافظ .  </a:t>
            </a:r>
          </a:p>
          <a:p>
            <a:pPr algn="r"/>
            <a:endParaRPr lang="ar-SA" sz="3600" dirty="0" smtClean="0"/>
          </a:p>
          <a:p>
            <a:r>
              <a:rPr lang="ar-SA" sz="3600" dirty="0" smtClean="0"/>
              <a:t>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07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10343"/>
            <a:ext cx="12192000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4. غير اللفظية الوضعية كدلالة الدول الاربع علي مدلولتها  . الدول الاربع هي  ا- عقود  ب- خطوط  ج- نصب  د. اشارات</a:t>
            </a:r>
          </a:p>
          <a:p>
            <a:pPr algn="r"/>
            <a:r>
              <a:rPr lang="ar-SA" sz="4400" dirty="0" smtClean="0"/>
              <a:t>5. غير اللفظية الطبعية كدلالة صهيل الفرس علي طلب الماء والكلاء.               </a:t>
            </a:r>
          </a:p>
          <a:p>
            <a:pPr algn="r"/>
            <a:r>
              <a:rPr lang="ar-SA" sz="4400" dirty="0" smtClean="0"/>
              <a:t>6. غير اللفظية العقلية كدلالة الدخان علي النار.      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452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420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3</vt:i4>
      </vt:variant>
    </vt:vector>
  </HeadingPairs>
  <TitlesOfParts>
    <vt:vector size="21" baseType="lpstr">
      <vt:lpstr>Arial</vt:lpstr>
      <vt:lpstr>Calibri</vt:lpstr>
      <vt:lpstr>Calibri Light</vt:lpstr>
      <vt:lpstr>SutonnyMJ</vt:lpstr>
      <vt:lpstr>Times New Roman</vt:lpstr>
      <vt:lpstr>Vrinda</vt:lpstr>
      <vt:lpstr>Office Theme</vt:lpstr>
      <vt:lpstr>السلام عليكم و رحمة الله</vt:lpstr>
      <vt:lpstr>PowerPoint Presentation</vt:lpstr>
      <vt:lpstr>wkÿK 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  <vt:lpstr>Custom Show 2</vt:lpstr>
      <vt:lpstr>Custom Show 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JTY8N72</dc:creator>
  <cp:lastModifiedBy>CIFM</cp:lastModifiedBy>
  <cp:revision>188</cp:revision>
  <dcterms:created xsi:type="dcterms:W3CDTF">2016-11-04T03:21:11Z</dcterms:created>
  <dcterms:modified xsi:type="dcterms:W3CDTF">2020-09-02T05:02:26Z</dcterms:modified>
</cp:coreProperties>
</file>