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9" r:id="rId5"/>
    <p:sldId id="270" r:id="rId6"/>
    <p:sldId id="258" r:id="rId7"/>
    <p:sldId id="259" r:id="rId8"/>
    <p:sldId id="260" r:id="rId9"/>
    <p:sldId id="261" r:id="rId10"/>
    <p:sldId id="262" r:id="rId11"/>
    <p:sldId id="265" r:id="rId12"/>
    <p:sldId id="266" r:id="rId13"/>
    <p:sldId id="263" r:id="rId14"/>
    <p:sldId id="264" r:id="rId15"/>
    <p:sldId id="271"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817521">
            <a:off x="-175153" y="-173566"/>
            <a:ext cx="954087" cy="1468966"/>
          </a:xfrm>
          <a:prstGeom prst="rect">
            <a:avLst/>
          </a:prstGeom>
        </p:spPr>
      </p:pic>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049097">
            <a:off x="5959948" y="-462965"/>
            <a:ext cx="772742" cy="1468966"/>
          </a:xfrm>
          <a:prstGeom prst="rect">
            <a:avLst/>
          </a:prstGeom>
        </p:spPr>
      </p:pic>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6123732" y="5821946"/>
            <a:ext cx="802318" cy="1468966"/>
          </a:xfrm>
          <a:prstGeom prst="rect">
            <a:avLst/>
          </a:prstGeom>
        </p:spPr>
      </p:pic>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91256">
            <a:off x="11480505" y="-158842"/>
            <a:ext cx="829933" cy="1468966"/>
          </a:xfrm>
          <a:prstGeom prst="rect">
            <a:avLst/>
          </a:prstGeom>
        </p:spPr>
      </p:pic>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1272848">
            <a:off x="11624124" y="5512156"/>
            <a:ext cx="872492" cy="1468966"/>
          </a:xfrm>
          <a:prstGeom prst="rect">
            <a:avLst/>
          </a:prstGeom>
        </p:spPr>
      </p:pic>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817521">
            <a:off x="-283336" y="5500267"/>
            <a:ext cx="820225" cy="1468966"/>
          </a:xfrm>
          <a:prstGeom prst="rect">
            <a:avLst/>
          </a:prstGeom>
        </p:spPr>
      </p:pic>
      <p:sp>
        <p:nvSpPr>
          <p:cNvPr id="13" name="TextBox 12"/>
          <p:cNvSpPr txBox="1"/>
          <p:nvPr userDrawn="1"/>
        </p:nvSpPr>
        <p:spPr>
          <a:xfrm>
            <a:off x="516466" y="6468538"/>
            <a:ext cx="5273941" cy="369332"/>
          </a:xfrm>
          <a:prstGeom prst="rect">
            <a:avLst/>
          </a:prstGeom>
          <a:noFill/>
        </p:spPr>
        <p:txBody>
          <a:bodyPr wrap="square" rtlCol="0">
            <a:spAutoFit/>
          </a:bodyPr>
          <a:lstStyle/>
          <a:p>
            <a:pPr algn="ctr"/>
            <a:r>
              <a:rPr lang="en-US" dirty="0" smtClean="0">
                <a:latin typeface="Baskerville Old Face" panose="02020602080505020303" pitchFamily="18" charset="0"/>
              </a:rPr>
              <a:t>Md. Robiul Islam, Assistant</a:t>
            </a:r>
            <a:r>
              <a:rPr lang="en-US" baseline="0" dirty="0" smtClean="0">
                <a:latin typeface="Baskerville Old Face" panose="02020602080505020303" pitchFamily="18" charset="0"/>
              </a:rPr>
              <a:t> Teacher English</a:t>
            </a:r>
            <a:endParaRPr lang="en-US" dirty="0">
              <a:latin typeface="Baskerville Old Face" panose="02020602080505020303" pitchFamily="18" charset="0"/>
            </a:endParaRPr>
          </a:p>
        </p:txBody>
      </p:sp>
      <p:sp>
        <p:nvSpPr>
          <p:cNvPr id="14" name="TextBox 13"/>
          <p:cNvSpPr txBox="1"/>
          <p:nvPr userDrawn="1"/>
        </p:nvSpPr>
        <p:spPr>
          <a:xfrm>
            <a:off x="7340600" y="6544733"/>
            <a:ext cx="4495800" cy="369332"/>
          </a:xfrm>
          <a:prstGeom prst="rect">
            <a:avLst/>
          </a:prstGeom>
          <a:noFill/>
        </p:spPr>
        <p:txBody>
          <a:bodyPr wrap="square" rtlCol="0">
            <a:spAutoFit/>
          </a:bodyPr>
          <a:lstStyle/>
          <a:p>
            <a:pPr algn="ctr"/>
            <a:r>
              <a:rPr lang="en-US" dirty="0" smtClean="0">
                <a:latin typeface="Baskerville Old Face" panose="02020602080505020303" pitchFamily="18" charset="0"/>
              </a:rPr>
              <a:t>Pioneer Girls’ High School, Khulna</a:t>
            </a:r>
            <a:endParaRPr lang="en-US" dirty="0">
              <a:latin typeface="Baskerville Old Face" panose="02020602080505020303" pitchFamily="18" charset="0"/>
            </a:endParaRPr>
          </a:p>
        </p:txBody>
      </p:sp>
    </p:spTree>
    <p:extLst>
      <p:ext uri="{BB962C8B-B14F-4D97-AF65-F5344CB8AC3E}">
        <p14:creationId xmlns:p14="http://schemas.microsoft.com/office/powerpoint/2010/main" val="34765215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39C49-532A-458F-B90F-896302CEA9EA}"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9AB82-AA33-4011-8A9D-E44E79B3FB2A}" type="slidenum">
              <a:rPr lang="en-US" smtClean="0"/>
              <a:t>‹#›</a:t>
            </a:fld>
            <a:endParaRPr lang="en-US"/>
          </a:p>
        </p:txBody>
      </p:sp>
    </p:spTree>
    <p:extLst>
      <p:ext uri="{BB962C8B-B14F-4D97-AF65-F5344CB8AC3E}">
        <p14:creationId xmlns:p14="http://schemas.microsoft.com/office/powerpoint/2010/main" val="183419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39C49-532A-458F-B90F-896302CEA9EA}"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9AB82-AA33-4011-8A9D-E44E79B3FB2A}" type="slidenum">
              <a:rPr lang="en-US" smtClean="0"/>
              <a:t>‹#›</a:t>
            </a:fld>
            <a:endParaRPr lang="en-US"/>
          </a:p>
        </p:txBody>
      </p:sp>
    </p:spTree>
    <p:extLst>
      <p:ext uri="{BB962C8B-B14F-4D97-AF65-F5344CB8AC3E}">
        <p14:creationId xmlns:p14="http://schemas.microsoft.com/office/powerpoint/2010/main" val="339531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39C49-532A-458F-B90F-896302CEA9EA}"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9AB82-AA33-4011-8A9D-E44E79B3FB2A}" type="slidenum">
              <a:rPr lang="en-US" smtClean="0"/>
              <a:t>‹#›</a:t>
            </a:fld>
            <a:endParaRPr lang="en-US"/>
          </a:p>
        </p:txBody>
      </p:sp>
    </p:spTree>
    <p:extLst>
      <p:ext uri="{BB962C8B-B14F-4D97-AF65-F5344CB8AC3E}">
        <p14:creationId xmlns:p14="http://schemas.microsoft.com/office/powerpoint/2010/main" val="29639908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B39C49-532A-458F-B90F-896302CEA9EA}"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9AB82-AA33-4011-8A9D-E44E79B3FB2A}" type="slidenum">
              <a:rPr lang="en-US" smtClean="0"/>
              <a:t>‹#›</a:t>
            </a:fld>
            <a:endParaRPr lang="en-US"/>
          </a:p>
        </p:txBody>
      </p:sp>
    </p:spTree>
    <p:extLst>
      <p:ext uri="{BB962C8B-B14F-4D97-AF65-F5344CB8AC3E}">
        <p14:creationId xmlns:p14="http://schemas.microsoft.com/office/powerpoint/2010/main" val="14096339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B39C49-532A-458F-B90F-896302CEA9EA}"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9AB82-AA33-4011-8A9D-E44E79B3FB2A}" type="slidenum">
              <a:rPr lang="en-US" smtClean="0"/>
              <a:t>‹#›</a:t>
            </a:fld>
            <a:endParaRPr lang="en-US"/>
          </a:p>
        </p:txBody>
      </p:sp>
    </p:spTree>
    <p:extLst>
      <p:ext uri="{BB962C8B-B14F-4D97-AF65-F5344CB8AC3E}">
        <p14:creationId xmlns:p14="http://schemas.microsoft.com/office/powerpoint/2010/main" val="30043816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B39C49-532A-458F-B90F-896302CEA9EA}" type="datetimeFigureOut">
              <a:rPr lang="en-US" smtClean="0"/>
              <a:t>11/13/2020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09AB82-AA33-4011-8A9D-E44E79B3FB2A}" type="slidenum">
              <a:rPr lang="en-US" smtClean="0"/>
              <a:t>‹#›</a:t>
            </a:fld>
            <a:endParaRPr lang="en-US"/>
          </a:p>
        </p:txBody>
      </p:sp>
    </p:spTree>
    <p:extLst>
      <p:ext uri="{BB962C8B-B14F-4D97-AF65-F5344CB8AC3E}">
        <p14:creationId xmlns:p14="http://schemas.microsoft.com/office/powerpoint/2010/main" val="3101349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B39C49-532A-458F-B90F-896302CEA9EA}" type="datetimeFigureOut">
              <a:rPr lang="en-US" smtClean="0"/>
              <a:t>11/13/2020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09AB82-AA33-4011-8A9D-E44E79B3FB2A}" type="slidenum">
              <a:rPr lang="en-US" smtClean="0"/>
              <a:t>‹#›</a:t>
            </a:fld>
            <a:endParaRPr lang="en-US"/>
          </a:p>
        </p:txBody>
      </p:sp>
    </p:spTree>
    <p:extLst>
      <p:ext uri="{BB962C8B-B14F-4D97-AF65-F5344CB8AC3E}">
        <p14:creationId xmlns:p14="http://schemas.microsoft.com/office/powerpoint/2010/main" val="3229865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39C49-532A-458F-B90F-896302CEA9EA}" type="datetimeFigureOut">
              <a:rPr lang="en-US" smtClean="0"/>
              <a:t>11/13/2020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09AB82-AA33-4011-8A9D-E44E79B3FB2A}" type="slidenum">
              <a:rPr lang="en-US" smtClean="0"/>
              <a:t>‹#›</a:t>
            </a:fld>
            <a:endParaRPr lang="en-US"/>
          </a:p>
        </p:txBody>
      </p:sp>
    </p:spTree>
    <p:extLst>
      <p:ext uri="{BB962C8B-B14F-4D97-AF65-F5344CB8AC3E}">
        <p14:creationId xmlns:p14="http://schemas.microsoft.com/office/powerpoint/2010/main" val="32184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39C49-532A-458F-B90F-896302CEA9EA}"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9AB82-AA33-4011-8A9D-E44E79B3FB2A}" type="slidenum">
              <a:rPr lang="en-US" smtClean="0"/>
              <a:t>‹#›</a:t>
            </a:fld>
            <a:endParaRPr lang="en-US"/>
          </a:p>
        </p:txBody>
      </p:sp>
    </p:spTree>
    <p:extLst>
      <p:ext uri="{BB962C8B-B14F-4D97-AF65-F5344CB8AC3E}">
        <p14:creationId xmlns:p14="http://schemas.microsoft.com/office/powerpoint/2010/main" val="3936660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39C49-532A-458F-B90F-896302CEA9EA}"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9AB82-AA33-4011-8A9D-E44E79B3FB2A}" type="slidenum">
              <a:rPr lang="en-US" smtClean="0"/>
              <a:t>‹#›</a:t>
            </a:fld>
            <a:endParaRPr lang="en-US"/>
          </a:p>
        </p:txBody>
      </p:sp>
    </p:spTree>
    <p:extLst>
      <p:ext uri="{BB962C8B-B14F-4D97-AF65-F5344CB8AC3E}">
        <p14:creationId xmlns:p14="http://schemas.microsoft.com/office/powerpoint/2010/main" val="2201427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39C49-532A-458F-B90F-896302CEA9EA}" type="datetimeFigureOut">
              <a:rPr lang="en-US" smtClean="0"/>
              <a:t>11/13/2020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9AB82-AA33-4011-8A9D-E44E79B3FB2A}" type="slidenum">
              <a:rPr lang="en-US" smtClean="0"/>
              <a:t>‹#›</a:t>
            </a:fld>
            <a:endParaRPr lang="en-US"/>
          </a:p>
        </p:txBody>
      </p:sp>
    </p:spTree>
    <p:extLst>
      <p:ext uri="{BB962C8B-B14F-4D97-AF65-F5344CB8AC3E}">
        <p14:creationId xmlns:p14="http://schemas.microsoft.com/office/powerpoint/2010/main" val="2718090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568" y="572568"/>
            <a:ext cx="11118079" cy="5785503"/>
          </a:xfrm>
          <a:prstGeom prst="rect">
            <a:avLst/>
          </a:prstGeom>
        </p:spPr>
      </p:pic>
    </p:spTree>
    <p:extLst>
      <p:ext uri="{BB962C8B-B14F-4D97-AF65-F5344CB8AC3E}">
        <p14:creationId xmlns:p14="http://schemas.microsoft.com/office/powerpoint/2010/main" val="231944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2030" y="452923"/>
            <a:ext cx="5315484" cy="5940088"/>
          </a:xfrm>
          <a:prstGeom prst="rect">
            <a:avLst/>
          </a:prstGeom>
          <a:noFill/>
        </p:spPr>
        <p:txBody>
          <a:bodyPr wrap="square" rtlCol="0">
            <a:spAutoFit/>
          </a:bodyPr>
          <a:lstStyle/>
          <a:p>
            <a:pPr algn="ctr"/>
            <a:r>
              <a:rPr lang="en-US" sz="2000" dirty="0" smtClean="0"/>
              <a:t>“O Mary , go and call the cattle home, </a:t>
            </a:r>
          </a:p>
          <a:p>
            <a:pPr algn="ctr"/>
            <a:r>
              <a:rPr lang="en-US" sz="2000" dirty="0" smtClean="0"/>
              <a:t>And call the cattle home,</a:t>
            </a:r>
          </a:p>
          <a:p>
            <a:pPr algn="ctr"/>
            <a:r>
              <a:rPr lang="en-US" sz="2000" dirty="0" smtClean="0"/>
              <a:t>And call the cattle home</a:t>
            </a:r>
          </a:p>
          <a:p>
            <a:pPr algn="ctr"/>
            <a:r>
              <a:rPr lang="en-US" sz="2000" dirty="0" smtClean="0"/>
              <a:t>Across the sands of Dee!”</a:t>
            </a:r>
          </a:p>
          <a:p>
            <a:pPr algn="ctr"/>
            <a:r>
              <a:rPr lang="en-US" sz="2000" dirty="0" smtClean="0"/>
              <a:t>The western wind was wild and dank with foam.</a:t>
            </a:r>
          </a:p>
          <a:p>
            <a:pPr algn="ctr"/>
            <a:endParaRPr lang="en-US" sz="2000" dirty="0"/>
          </a:p>
          <a:p>
            <a:pPr algn="ctr"/>
            <a:r>
              <a:rPr lang="en-US" sz="2000" dirty="0" smtClean="0"/>
              <a:t>The western tide crept up along the sand,</a:t>
            </a:r>
          </a:p>
          <a:p>
            <a:pPr algn="ctr"/>
            <a:r>
              <a:rPr lang="en-US" sz="2000" dirty="0" smtClean="0"/>
              <a:t>And o’er and o’er the sand, </a:t>
            </a:r>
          </a:p>
          <a:p>
            <a:pPr algn="ctr"/>
            <a:r>
              <a:rPr lang="en-US" sz="2000" dirty="0" smtClean="0"/>
              <a:t>And round and round the sand,</a:t>
            </a:r>
          </a:p>
          <a:p>
            <a:pPr algn="ctr"/>
            <a:r>
              <a:rPr lang="en-US" sz="2000" dirty="0" smtClean="0"/>
              <a:t>As far as eye could see, </a:t>
            </a:r>
          </a:p>
          <a:p>
            <a:pPr algn="ctr"/>
            <a:r>
              <a:rPr lang="en-US" sz="2000" dirty="0" smtClean="0"/>
              <a:t>The rolling mist came down and hid the land</a:t>
            </a:r>
          </a:p>
          <a:p>
            <a:pPr algn="ctr"/>
            <a:r>
              <a:rPr lang="en-US" sz="2000" dirty="0" smtClean="0"/>
              <a:t>And never home came she.</a:t>
            </a:r>
          </a:p>
          <a:p>
            <a:pPr algn="ctr"/>
            <a:endParaRPr lang="en-US" sz="2000" dirty="0"/>
          </a:p>
          <a:p>
            <a:pPr algn="ctr"/>
            <a:r>
              <a:rPr lang="en-US" sz="2000" dirty="0" smtClean="0"/>
              <a:t> “Oh! Is it weed , or fish , or floating hair,</a:t>
            </a:r>
          </a:p>
          <a:p>
            <a:pPr algn="ctr"/>
            <a:r>
              <a:rPr lang="en-US" sz="2000" dirty="0" smtClean="0"/>
              <a:t>A tress of golden hair,</a:t>
            </a:r>
          </a:p>
          <a:p>
            <a:pPr algn="ctr"/>
            <a:r>
              <a:rPr lang="en-US" sz="2000" dirty="0" smtClean="0"/>
              <a:t>A drowned maiden’s hair</a:t>
            </a:r>
          </a:p>
          <a:p>
            <a:pPr algn="ctr"/>
            <a:r>
              <a:rPr lang="en-US" sz="2000" dirty="0" smtClean="0"/>
              <a:t>Above the nets at sea?</a:t>
            </a:r>
          </a:p>
          <a:p>
            <a:pPr algn="ctr"/>
            <a:r>
              <a:rPr lang="en-US" sz="2000" dirty="0" smtClean="0"/>
              <a:t>Was never salmon yet that shone so fair</a:t>
            </a:r>
          </a:p>
          <a:p>
            <a:pPr algn="ctr"/>
            <a:r>
              <a:rPr lang="en-US" sz="2000" dirty="0" smtClean="0"/>
              <a:t>Among the stakes of Dee.”</a:t>
            </a:r>
          </a:p>
        </p:txBody>
      </p:sp>
      <p:sp>
        <p:nvSpPr>
          <p:cNvPr id="5" name="TextBox 4"/>
          <p:cNvSpPr txBox="1"/>
          <p:nvPr/>
        </p:nvSpPr>
        <p:spPr>
          <a:xfrm>
            <a:off x="6238430" y="675118"/>
            <a:ext cx="5486400" cy="1938992"/>
          </a:xfrm>
          <a:prstGeom prst="rect">
            <a:avLst/>
          </a:prstGeom>
          <a:noFill/>
        </p:spPr>
        <p:txBody>
          <a:bodyPr wrap="square" rtlCol="0">
            <a:spAutoFit/>
          </a:bodyPr>
          <a:lstStyle/>
          <a:p>
            <a:pPr algn="ctr"/>
            <a:r>
              <a:rPr lang="en-US" sz="2000" dirty="0" smtClean="0"/>
              <a:t>They rowed her in across the rolling foam,</a:t>
            </a:r>
          </a:p>
          <a:p>
            <a:pPr algn="ctr"/>
            <a:r>
              <a:rPr lang="en-US" sz="2000" dirty="0" smtClean="0"/>
              <a:t>The cruel crawling foam,</a:t>
            </a:r>
          </a:p>
          <a:p>
            <a:pPr algn="ctr"/>
            <a:r>
              <a:rPr lang="en-US" sz="2000" dirty="0" smtClean="0"/>
              <a:t>The cruel hungry foam,</a:t>
            </a:r>
          </a:p>
          <a:p>
            <a:pPr algn="ctr"/>
            <a:r>
              <a:rPr lang="en-US" sz="2000" dirty="0" smtClean="0"/>
              <a:t>To her grave beside the sea:</a:t>
            </a:r>
          </a:p>
          <a:p>
            <a:pPr algn="ctr"/>
            <a:r>
              <a:rPr lang="en-US" sz="2000" dirty="0" smtClean="0"/>
              <a:t>But still the boatman hear her call the cattle home</a:t>
            </a:r>
          </a:p>
          <a:p>
            <a:pPr algn="ctr"/>
            <a:r>
              <a:rPr lang="en-US" sz="2000" dirty="0" smtClean="0"/>
              <a:t>Across the sands of Dee.</a:t>
            </a:r>
            <a:endParaRPr lang="en-US" sz="2000" dirty="0"/>
          </a:p>
        </p:txBody>
      </p:sp>
    </p:spTree>
    <p:extLst>
      <p:ext uri="{BB962C8B-B14F-4D97-AF65-F5344CB8AC3E}">
        <p14:creationId xmlns:p14="http://schemas.microsoft.com/office/powerpoint/2010/main" val="427036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935" y="564020"/>
            <a:ext cx="3384134" cy="461665"/>
          </a:xfrm>
          <a:prstGeom prst="rect">
            <a:avLst/>
          </a:prstGeom>
          <a:noFill/>
        </p:spPr>
        <p:txBody>
          <a:bodyPr wrap="square" rtlCol="0">
            <a:spAutoFit/>
          </a:bodyPr>
          <a:lstStyle/>
          <a:p>
            <a:r>
              <a:rPr lang="en-US" sz="2400" dirty="0" smtClean="0">
                <a:latin typeface="Bodoni MT" panose="02070603080606020203" pitchFamily="18" charset="0"/>
              </a:rPr>
              <a:t>Meaning of First Stanza:</a:t>
            </a:r>
            <a:endParaRPr lang="en-US" sz="2400" dirty="0">
              <a:latin typeface="Bodoni MT" panose="02070603080606020203" pitchFamily="18" charset="0"/>
            </a:endParaRPr>
          </a:p>
        </p:txBody>
      </p:sp>
      <p:sp>
        <p:nvSpPr>
          <p:cNvPr id="3" name="TextBox 2"/>
          <p:cNvSpPr txBox="1"/>
          <p:nvPr/>
        </p:nvSpPr>
        <p:spPr>
          <a:xfrm>
            <a:off x="2640650" y="1136589"/>
            <a:ext cx="6819544" cy="2215991"/>
          </a:xfrm>
          <a:prstGeom prst="rect">
            <a:avLst/>
          </a:prstGeom>
          <a:noFill/>
        </p:spPr>
        <p:txBody>
          <a:bodyPr wrap="square" rtlCol="0">
            <a:spAutoFit/>
          </a:bodyPr>
          <a:lstStyle/>
          <a:p>
            <a:pPr marL="342900" indent="-342900" algn="just">
              <a:buFont typeface="Wingdings" panose="05000000000000000000" pitchFamily="2" charset="2"/>
              <a:buChar char="ü"/>
            </a:pPr>
            <a:r>
              <a:rPr lang="en-US" sz="2400" dirty="0">
                <a:latin typeface="Bodoni MT" panose="02070603080606020203" pitchFamily="18" charset="0"/>
              </a:rPr>
              <a:t>Cattle – Cows and Oxen</a:t>
            </a:r>
          </a:p>
          <a:p>
            <a:pPr marL="342900" indent="-342900" algn="just">
              <a:buFont typeface="Wingdings" panose="05000000000000000000" pitchFamily="2" charset="2"/>
              <a:buChar char="ü"/>
            </a:pPr>
            <a:r>
              <a:rPr lang="en-US" sz="2400" dirty="0">
                <a:latin typeface="Bodoni MT" panose="02070603080606020203" pitchFamily="18" charset="0"/>
              </a:rPr>
              <a:t>Sands of Dee – Shores of the river Dee in Wales</a:t>
            </a:r>
          </a:p>
          <a:p>
            <a:pPr marL="342900" indent="-342900" algn="just">
              <a:buFont typeface="Wingdings" panose="05000000000000000000" pitchFamily="2" charset="2"/>
              <a:buChar char="ü"/>
            </a:pPr>
            <a:r>
              <a:rPr lang="en-US" sz="2400" dirty="0">
                <a:latin typeface="Bodoni MT" panose="02070603080606020203" pitchFamily="18" charset="0"/>
              </a:rPr>
              <a:t>Western wind – Wind from the west</a:t>
            </a:r>
          </a:p>
          <a:p>
            <a:pPr marL="342900" indent="-342900" algn="just">
              <a:buFont typeface="Wingdings" panose="05000000000000000000" pitchFamily="2" charset="2"/>
              <a:buChar char="ü"/>
            </a:pPr>
            <a:r>
              <a:rPr lang="en-US" sz="2400" dirty="0">
                <a:latin typeface="Bodoni MT" panose="02070603080606020203" pitchFamily="18" charset="0"/>
              </a:rPr>
              <a:t>Dank – Unpleasantly damp and cold</a:t>
            </a:r>
          </a:p>
          <a:p>
            <a:pPr marL="342900" indent="-342900" algn="just">
              <a:buFont typeface="Wingdings" panose="05000000000000000000" pitchFamily="2" charset="2"/>
              <a:buChar char="ü"/>
            </a:pPr>
            <a:r>
              <a:rPr lang="en-US" sz="2400" dirty="0">
                <a:latin typeface="Bodoni MT" panose="02070603080606020203" pitchFamily="18" charset="0"/>
              </a:rPr>
              <a:t>Foam – (Here) Waves</a:t>
            </a:r>
          </a:p>
          <a:p>
            <a:endParaRPr lang="en-US" dirty="0"/>
          </a:p>
        </p:txBody>
      </p:sp>
      <p:sp>
        <p:nvSpPr>
          <p:cNvPr id="4" name="TextBox 3"/>
          <p:cNvSpPr txBox="1"/>
          <p:nvPr/>
        </p:nvSpPr>
        <p:spPr>
          <a:xfrm>
            <a:off x="589662" y="3079112"/>
            <a:ext cx="3495230" cy="461665"/>
          </a:xfrm>
          <a:prstGeom prst="rect">
            <a:avLst/>
          </a:prstGeom>
          <a:noFill/>
        </p:spPr>
        <p:txBody>
          <a:bodyPr wrap="square" rtlCol="0">
            <a:spAutoFit/>
          </a:bodyPr>
          <a:lstStyle/>
          <a:p>
            <a:r>
              <a:rPr lang="en-US" sz="2400" b="1" dirty="0" smtClean="0">
                <a:latin typeface="Baskerville Old Face" panose="02020602080505020303" pitchFamily="18" charset="0"/>
              </a:rPr>
              <a:t>Meaning of Second Stanza:</a:t>
            </a:r>
            <a:endParaRPr lang="en-US" sz="2400" b="1" dirty="0">
              <a:latin typeface="Baskerville Old Face" panose="02020602080505020303" pitchFamily="18" charset="0"/>
            </a:endParaRPr>
          </a:p>
        </p:txBody>
      </p:sp>
      <p:sp>
        <p:nvSpPr>
          <p:cNvPr id="5" name="TextBox 4"/>
          <p:cNvSpPr txBox="1"/>
          <p:nvPr/>
        </p:nvSpPr>
        <p:spPr>
          <a:xfrm>
            <a:off x="2726107" y="3666146"/>
            <a:ext cx="6947731" cy="2677656"/>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latin typeface="Bodoni MT" panose="02070603080606020203" pitchFamily="18" charset="0"/>
              </a:rPr>
              <a:t>Western tide – Waves from the west</a:t>
            </a:r>
          </a:p>
          <a:p>
            <a:pPr marL="285750" indent="-285750">
              <a:buFont typeface="Wingdings" panose="05000000000000000000" pitchFamily="2" charset="2"/>
              <a:buChar char="Ø"/>
            </a:pPr>
            <a:r>
              <a:rPr lang="en-US" sz="2400" dirty="0">
                <a:latin typeface="Bodoni MT" panose="02070603080606020203" pitchFamily="18" charset="0"/>
              </a:rPr>
              <a:t>Crept up along the sand – Moved to the shore</a:t>
            </a:r>
          </a:p>
          <a:p>
            <a:pPr marL="285750" indent="-285750">
              <a:buFont typeface="Wingdings" panose="05000000000000000000" pitchFamily="2" charset="2"/>
              <a:buChar char="Ø"/>
            </a:pPr>
            <a:r>
              <a:rPr lang="en-US" sz="2400" dirty="0">
                <a:latin typeface="Bodoni MT" panose="02070603080606020203" pitchFamily="18" charset="0"/>
              </a:rPr>
              <a:t>O’er – Over</a:t>
            </a:r>
          </a:p>
          <a:p>
            <a:pPr marL="285750" indent="-285750">
              <a:buFont typeface="Wingdings" panose="05000000000000000000" pitchFamily="2" charset="2"/>
              <a:buChar char="Ø"/>
            </a:pPr>
            <a:r>
              <a:rPr lang="en-US" sz="2400" dirty="0">
                <a:latin typeface="Bodoni MT" panose="02070603080606020203" pitchFamily="18" charset="0"/>
              </a:rPr>
              <a:t>As far as eye could see – In the vicinity</a:t>
            </a:r>
          </a:p>
          <a:p>
            <a:pPr marL="285750" indent="-285750">
              <a:buFont typeface="Wingdings" panose="05000000000000000000" pitchFamily="2" charset="2"/>
              <a:buChar char="Ø"/>
            </a:pPr>
            <a:r>
              <a:rPr lang="en-US" sz="2400" dirty="0">
                <a:latin typeface="Bodoni MT" panose="02070603080606020203" pitchFamily="18" charset="0"/>
              </a:rPr>
              <a:t>Rolling mist – Floating mist</a:t>
            </a:r>
          </a:p>
          <a:p>
            <a:pPr marL="285750" indent="-285750">
              <a:buFont typeface="Wingdings" panose="05000000000000000000" pitchFamily="2" charset="2"/>
              <a:buChar char="Ø"/>
            </a:pPr>
            <a:r>
              <a:rPr lang="en-US" sz="2400" dirty="0">
                <a:latin typeface="Bodoni MT" panose="02070603080606020203" pitchFamily="18" charset="0"/>
              </a:rPr>
              <a:t>And never home came she – She never came home</a:t>
            </a:r>
          </a:p>
          <a:p>
            <a:endParaRPr lang="en-US" sz="2400" dirty="0">
              <a:latin typeface="Bodoni MT" panose="02070603080606020203" pitchFamily="18" charset="0"/>
            </a:endParaRPr>
          </a:p>
        </p:txBody>
      </p:sp>
    </p:spTree>
    <p:extLst>
      <p:ext uri="{BB962C8B-B14F-4D97-AF65-F5344CB8AC3E}">
        <p14:creationId xmlns:p14="http://schemas.microsoft.com/office/powerpoint/2010/main" val="364729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style.rotation</p:attrName>
                                        </p:attrNameLst>
                                      </p:cBhvr>
                                      <p:tavLst>
                                        <p:tav tm="0">
                                          <p:val>
                                            <p:fltVal val="90"/>
                                          </p:val>
                                        </p:tav>
                                        <p:tav tm="100000">
                                          <p:val>
                                            <p:fltVal val="0"/>
                                          </p:val>
                                        </p:tav>
                                      </p:tavLst>
                                    </p:anim>
                                    <p:animEffect transition="in" filter="fade">
                                      <p:cBhvr>
                                        <p:cTn id="3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6931" y="649480"/>
            <a:ext cx="3520867" cy="461665"/>
          </a:xfrm>
          <a:prstGeom prst="rect">
            <a:avLst/>
          </a:prstGeom>
          <a:noFill/>
        </p:spPr>
        <p:txBody>
          <a:bodyPr wrap="square" rtlCol="0">
            <a:spAutoFit/>
          </a:bodyPr>
          <a:lstStyle/>
          <a:p>
            <a:r>
              <a:rPr lang="en-US" sz="2400" b="1" dirty="0" smtClean="0">
                <a:latin typeface="Bodoni MT" panose="02070603080606020203" pitchFamily="18" charset="0"/>
              </a:rPr>
              <a:t>Meaning of Third Stanza:</a:t>
            </a:r>
            <a:endParaRPr lang="en-US" sz="2400" b="1" dirty="0">
              <a:latin typeface="Bodoni MT" panose="02070603080606020203" pitchFamily="18" charset="0"/>
            </a:endParaRPr>
          </a:p>
        </p:txBody>
      </p:sp>
      <p:sp>
        <p:nvSpPr>
          <p:cNvPr id="3" name="TextBox 2"/>
          <p:cNvSpPr txBox="1"/>
          <p:nvPr/>
        </p:nvSpPr>
        <p:spPr>
          <a:xfrm>
            <a:off x="3913973" y="1111145"/>
            <a:ext cx="2717563" cy="3416320"/>
          </a:xfrm>
          <a:prstGeom prst="rect">
            <a:avLst/>
          </a:prstGeom>
          <a:noFill/>
        </p:spPr>
        <p:txBody>
          <a:bodyPr wrap="square" rtlCol="0">
            <a:spAutoFit/>
          </a:bodyPr>
          <a:lstStyle/>
          <a:p>
            <a:pPr marL="342900" indent="-342900">
              <a:buFont typeface="Wingdings" panose="05000000000000000000" pitchFamily="2" charset="2"/>
              <a:buChar char="ü"/>
            </a:pPr>
            <a:r>
              <a:rPr lang="en-US" sz="2400" dirty="0">
                <a:latin typeface="Bodoni MT" panose="02070603080606020203" pitchFamily="18" charset="0"/>
              </a:rPr>
              <a:t>Weed</a:t>
            </a:r>
          </a:p>
          <a:p>
            <a:pPr marL="342900" indent="-342900">
              <a:buFont typeface="Wingdings" panose="05000000000000000000" pitchFamily="2" charset="2"/>
              <a:buChar char="ü"/>
            </a:pPr>
            <a:r>
              <a:rPr lang="en-US" sz="2400" dirty="0">
                <a:latin typeface="Bodoni MT" panose="02070603080606020203" pitchFamily="18" charset="0"/>
              </a:rPr>
              <a:t>Tress</a:t>
            </a:r>
          </a:p>
          <a:p>
            <a:pPr marL="342900" indent="-342900">
              <a:buFont typeface="Wingdings" panose="05000000000000000000" pitchFamily="2" charset="2"/>
              <a:buChar char="ü"/>
            </a:pPr>
            <a:r>
              <a:rPr lang="en-US" sz="2400" dirty="0">
                <a:latin typeface="Bodoni MT" panose="02070603080606020203" pitchFamily="18" charset="0"/>
              </a:rPr>
              <a:t>Drowned</a:t>
            </a:r>
          </a:p>
          <a:p>
            <a:pPr marL="342900" indent="-342900">
              <a:buFont typeface="Wingdings" panose="05000000000000000000" pitchFamily="2" charset="2"/>
              <a:buChar char="ü"/>
            </a:pPr>
            <a:r>
              <a:rPr lang="en-US" sz="2400" dirty="0">
                <a:latin typeface="Bodoni MT" panose="02070603080606020203" pitchFamily="18" charset="0"/>
              </a:rPr>
              <a:t>Maiden – A girl</a:t>
            </a:r>
          </a:p>
          <a:p>
            <a:pPr marL="342900" indent="-342900">
              <a:buFont typeface="Wingdings" panose="05000000000000000000" pitchFamily="2" charset="2"/>
              <a:buChar char="ü"/>
            </a:pPr>
            <a:r>
              <a:rPr lang="en-US" sz="2400" dirty="0">
                <a:latin typeface="Bodoni MT" panose="02070603080606020203" pitchFamily="18" charset="0"/>
              </a:rPr>
              <a:t>Nets</a:t>
            </a:r>
          </a:p>
          <a:p>
            <a:pPr marL="342900" indent="-342900">
              <a:buFont typeface="Wingdings" panose="05000000000000000000" pitchFamily="2" charset="2"/>
              <a:buChar char="ü"/>
            </a:pPr>
            <a:r>
              <a:rPr lang="en-US" sz="2400" dirty="0">
                <a:latin typeface="Bodoni MT" panose="02070603080606020203" pitchFamily="18" charset="0"/>
              </a:rPr>
              <a:t>Salmon</a:t>
            </a:r>
          </a:p>
          <a:p>
            <a:pPr marL="342900" indent="-342900">
              <a:buFont typeface="Wingdings" panose="05000000000000000000" pitchFamily="2" charset="2"/>
              <a:buChar char="ü"/>
            </a:pPr>
            <a:r>
              <a:rPr lang="en-US" sz="2400" dirty="0">
                <a:latin typeface="Bodoni MT" panose="02070603080606020203" pitchFamily="18" charset="0"/>
              </a:rPr>
              <a:t>Shone</a:t>
            </a:r>
          </a:p>
          <a:p>
            <a:pPr marL="342900" indent="-342900">
              <a:buFont typeface="Wingdings" panose="05000000000000000000" pitchFamily="2" charset="2"/>
              <a:buChar char="ü"/>
            </a:pPr>
            <a:r>
              <a:rPr lang="en-US" sz="2400" dirty="0">
                <a:latin typeface="Bodoni MT" panose="02070603080606020203" pitchFamily="18" charset="0"/>
              </a:rPr>
              <a:t>Stakes</a:t>
            </a:r>
          </a:p>
          <a:p>
            <a:endParaRPr lang="en-US" sz="2400" dirty="0">
              <a:latin typeface="Bodoni MT" panose="02070603080606020203" pitchFamily="18" charset="0"/>
            </a:endParaRPr>
          </a:p>
        </p:txBody>
      </p:sp>
      <p:sp>
        <p:nvSpPr>
          <p:cNvPr id="4" name="TextBox 3"/>
          <p:cNvSpPr txBox="1"/>
          <p:nvPr/>
        </p:nvSpPr>
        <p:spPr>
          <a:xfrm>
            <a:off x="487108" y="3973791"/>
            <a:ext cx="3802879" cy="461665"/>
          </a:xfrm>
          <a:prstGeom prst="rect">
            <a:avLst/>
          </a:prstGeom>
          <a:noFill/>
        </p:spPr>
        <p:txBody>
          <a:bodyPr wrap="square" rtlCol="0">
            <a:spAutoFit/>
          </a:bodyPr>
          <a:lstStyle/>
          <a:p>
            <a:r>
              <a:rPr lang="en-US" sz="2400" b="1" dirty="0" smtClean="0">
                <a:latin typeface="Bodoni MT" panose="02070603080606020203" pitchFamily="18" charset="0"/>
              </a:rPr>
              <a:t>Meaning of Fourth Stanza:</a:t>
            </a:r>
            <a:endParaRPr lang="en-US" sz="2400" b="1" dirty="0">
              <a:latin typeface="Bodoni MT" panose="02070603080606020203" pitchFamily="18" charset="0"/>
            </a:endParaRPr>
          </a:p>
        </p:txBody>
      </p:sp>
      <p:sp>
        <p:nvSpPr>
          <p:cNvPr id="5" name="TextBox 4"/>
          <p:cNvSpPr txBox="1"/>
          <p:nvPr/>
        </p:nvSpPr>
        <p:spPr>
          <a:xfrm>
            <a:off x="3913973" y="4435456"/>
            <a:ext cx="4230169" cy="2308324"/>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latin typeface="Bodoni MT" panose="02070603080606020203" pitchFamily="18" charset="0"/>
              </a:rPr>
              <a:t>They – The fishermen</a:t>
            </a:r>
          </a:p>
          <a:p>
            <a:pPr marL="342900" indent="-342900">
              <a:buFont typeface="Wingdings" panose="05000000000000000000" pitchFamily="2" charset="2"/>
              <a:buChar char="Ø"/>
            </a:pPr>
            <a:r>
              <a:rPr lang="en-US" sz="2400" dirty="0">
                <a:latin typeface="Bodoni MT" panose="02070603080606020203" pitchFamily="18" charset="0"/>
              </a:rPr>
              <a:t>Rowed</a:t>
            </a:r>
          </a:p>
          <a:p>
            <a:pPr marL="342900" indent="-342900">
              <a:buFont typeface="Wingdings" panose="05000000000000000000" pitchFamily="2" charset="2"/>
              <a:buChar char="Ø"/>
            </a:pPr>
            <a:r>
              <a:rPr lang="en-US" sz="2400" dirty="0">
                <a:latin typeface="Bodoni MT" panose="02070603080606020203" pitchFamily="18" charset="0"/>
              </a:rPr>
              <a:t>Rolling foam</a:t>
            </a:r>
          </a:p>
          <a:p>
            <a:pPr marL="342900" indent="-342900">
              <a:buFont typeface="Wingdings" panose="05000000000000000000" pitchFamily="2" charset="2"/>
              <a:buChar char="Ø"/>
            </a:pPr>
            <a:r>
              <a:rPr lang="en-US" sz="2400" dirty="0">
                <a:latin typeface="Bodoni MT" panose="02070603080606020203" pitchFamily="18" charset="0"/>
              </a:rPr>
              <a:t>Crawling</a:t>
            </a:r>
          </a:p>
          <a:p>
            <a:pPr marL="342900" indent="-342900">
              <a:buFont typeface="Wingdings" panose="05000000000000000000" pitchFamily="2" charset="2"/>
              <a:buChar char="Ø"/>
            </a:pPr>
            <a:r>
              <a:rPr lang="en-US" sz="2400" dirty="0">
                <a:latin typeface="Bodoni MT" panose="02070603080606020203" pitchFamily="18" charset="0"/>
              </a:rPr>
              <a:t>Grave</a:t>
            </a:r>
          </a:p>
          <a:p>
            <a:endParaRPr lang="en-US" sz="2400" dirty="0">
              <a:latin typeface="Bodoni MT" panose="02070603080606020203" pitchFamily="18" charset="0"/>
            </a:endParaRPr>
          </a:p>
        </p:txBody>
      </p:sp>
    </p:spTree>
    <p:extLst>
      <p:ext uri="{BB962C8B-B14F-4D97-AF65-F5344CB8AC3E}">
        <p14:creationId xmlns:p14="http://schemas.microsoft.com/office/powerpoint/2010/main" val="225531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style.rotation</p:attrName>
                                        </p:attrNameLst>
                                      </p:cBhvr>
                                      <p:tavLst>
                                        <p:tav tm="0">
                                          <p:val>
                                            <p:fltVal val="90"/>
                                          </p:val>
                                        </p:tav>
                                        <p:tav tm="100000">
                                          <p:val>
                                            <p:fltVal val="0"/>
                                          </p:val>
                                        </p:tav>
                                      </p:tavLst>
                                    </p:anim>
                                    <p:animEffect transition="in" filter="fade">
                                      <p:cBhvr>
                                        <p:cTn id="3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2208" y="307648"/>
            <a:ext cx="4016524" cy="523220"/>
          </a:xfrm>
          <a:prstGeom prst="rect">
            <a:avLst/>
          </a:prstGeom>
          <a:noFill/>
        </p:spPr>
        <p:txBody>
          <a:bodyPr wrap="square" rtlCol="0">
            <a:spAutoFit/>
          </a:bodyPr>
          <a:lstStyle/>
          <a:p>
            <a:r>
              <a:rPr lang="en-US" sz="2800" dirty="0" smtClean="0">
                <a:latin typeface="Baskerville Old Face" panose="02020602080505020303" pitchFamily="18" charset="0"/>
              </a:rPr>
              <a:t>B. Answer these questions.</a:t>
            </a:r>
            <a:endParaRPr lang="en-US" sz="2800" dirty="0">
              <a:latin typeface="Baskerville Old Face" panose="02020602080505020303" pitchFamily="18" charset="0"/>
            </a:endParaRPr>
          </a:p>
        </p:txBody>
      </p:sp>
      <p:sp>
        <p:nvSpPr>
          <p:cNvPr id="3" name="TextBox 2"/>
          <p:cNvSpPr txBox="1"/>
          <p:nvPr/>
        </p:nvSpPr>
        <p:spPr>
          <a:xfrm>
            <a:off x="598202" y="794758"/>
            <a:ext cx="8879084" cy="461665"/>
          </a:xfrm>
          <a:prstGeom prst="rect">
            <a:avLst/>
          </a:prstGeom>
          <a:noFill/>
        </p:spPr>
        <p:txBody>
          <a:bodyPr wrap="square" rtlCol="0">
            <a:spAutoFit/>
          </a:bodyPr>
          <a:lstStyle/>
          <a:p>
            <a:r>
              <a:rPr lang="en-US" sz="2400" b="1" dirty="0" smtClean="0">
                <a:latin typeface="Baskerville Old Face" panose="02020602080505020303" pitchFamily="18" charset="0"/>
              </a:rPr>
              <a:t>1. What was the weather like when Mary went to bring the cattle home?</a:t>
            </a:r>
            <a:endParaRPr lang="en-US" sz="2400" b="1" dirty="0">
              <a:latin typeface="Baskerville Old Face" panose="02020602080505020303" pitchFamily="18" charset="0"/>
            </a:endParaRPr>
          </a:p>
        </p:txBody>
      </p:sp>
      <p:sp>
        <p:nvSpPr>
          <p:cNvPr id="6" name="TextBox 5"/>
          <p:cNvSpPr txBox="1"/>
          <p:nvPr/>
        </p:nvSpPr>
        <p:spPr>
          <a:xfrm>
            <a:off x="692208" y="1324594"/>
            <a:ext cx="11331725" cy="461665"/>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latin typeface="Bodoni MT" panose="02070603080606020203" pitchFamily="18" charset="0"/>
              </a:rPr>
              <a:t>When Mary went to bring the cattle home that time the weather was rough like wild.</a:t>
            </a:r>
            <a:endParaRPr lang="en-US" sz="2400" dirty="0">
              <a:latin typeface="Bodoni MT" panose="02070603080606020203" pitchFamily="18" charset="0"/>
            </a:endParaRPr>
          </a:p>
        </p:txBody>
      </p:sp>
      <p:sp>
        <p:nvSpPr>
          <p:cNvPr id="7" name="TextBox 6"/>
          <p:cNvSpPr txBox="1"/>
          <p:nvPr/>
        </p:nvSpPr>
        <p:spPr>
          <a:xfrm>
            <a:off x="598202" y="1801484"/>
            <a:ext cx="11400091" cy="830997"/>
          </a:xfrm>
          <a:prstGeom prst="rect">
            <a:avLst/>
          </a:prstGeom>
          <a:noFill/>
        </p:spPr>
        <p:txBody>
          <a:bodyPr wrap="square" rtlCol="0">
            <a:spAutoFit/>
          </a:bodyPr>
          <a:lstStyle/>
          <a:p>
            <a:r>
              <a:rPr lang="en-US" sz="2400" b="1" dirty="0" smtClean="0">
                <a:latin typeface="Baskerville Old Face" panose="02020602080505020303" pitchFamily="18" charset="0"/>
              </a:rPr>
              <a:t>2. Look at some words, phrases and sentences that have been repeated several times. Explain why the poet has done that. </a:t>
            </a:r>
            <a:endParaRPr lang="en-US" sz="2400" b="1" dirty="0">
              <a:latin typeface="Baskerville Old Face" panose="02020602080505020303" pitchFamily="18" charset="0"/>
            </a:endParaRPr>
          </a:p>
        </p:txBody>
      </p:sp>
      <p:sp>
        <p:nvSpPr>
          <p:cNvPr id="8" name="TextBox 7"/>
          <p:cNvSpPr txBox="1"/>
          <p:nvPr/>
        </p:nvSpPr>
        <p:spPr>
          <a:xfrm>
            <a:off x="692208" y="2598298"/>
            <a:ext cx="11152262" cy="1569660"/>
          </a:xfrm>
          <a:prstGeom prst="rect">
            <a:avLst/>
          </a:prstGeom>
          <a:noFill/>
        </p:spPr>
        <p:txBody>
          <a:bodyPr wrap="square" rtlCol="0">
            <a:spAutoFit/>
          </a:bodyPr>
          <a:lstStyle/>
          <a:p>
            <a:pPr marL="285750" indent="-285750" algn="just">
              <a:buFont typeface="Wingdings" panose="05000000000000000000" pitchFamily="2" charset="2"/>
              <a:buChar char="Ø"/>
            </a:pPr>
            <a:r>
              <a:rPr lang="en-US" sz="2400" dirty="0" smtClean="0">
                <a:latin typeface="Bodoni MT" panose="02070603080606020203" pitchFamily="18" charset="0"/>
              </a:rPr>
              <a:t>Some sentences that have been repeated several times in the poem - And call the cattle home, And call the cattle home, And o’er and o’er the sand, And round and round the sand, The cruel crawling foam, The cruel hungry foam. Because the poet has done it to give pressure on metaphor and simile.</a:t>
            </a:r>
            <a:endParaRPr lang="en-US" sz="2400" dirty="0">
              <a:latin typeface="Bodoni MT" panose="02070603080606020203" pitchFamily="18" charset="0"/>
            </a:endParaRPr>
          </a:p>
        </p:txBody>
      </p:sp>
      <p:sp>
        <p:nvSpPr>
          <p:cNvPr id="9" name="TextBox 8"/>
          <p:cNvSpPr txBox="1"/>
          <p:nvPr/>
        </p:nvSpPr>
        <p:spPr>
          <a:xfrm>
            <a:off x="803305" y="4255803"/>
            <a:ext cx="5024927" cy="461665"/>
          </a:xfrm>
          <a:prstGeom prst="rect">
            <a:avLst/>
          </a:prstGeom>
          <a:noFill/>
        </p:spPr>
        <p:txBody>
          <a:bodyPr wrap="square" rtlCol="0">
            <a:spAutoFit/>
          </a:bodyPr>
          <a:lstStyle/>
          <a:p>
            <a:r>
              <a:rPr lang="en-US" sz="2400" b="1" dirty="0" smtClean="0">
                <a:latin typeface="Baskerville Old Face" panose="02020602080505020303" pitchFamily="18" charset="0"/>
              </a:rPr>
              <a:t>3. How has the poet described the sea?</a:t>
            </a:r>
            <a:endParaRPr lang="en-US" sz="2400" b="1" dirty="0">
              <a:latin typeface="Baskerville Old Face" panose="02020602080505020303" pitchFamily="18" charset="0"/>
            </a:endParaRPr>
          </a:p>
        </p:txBody>
      </p:sp>
      <p:sp>
        <p:nvSpPr>
          <p:cNvPr id="10" name="TextBox 9"/>
          <p:cNvSpPr txBox="1"/>
          <p:nvPr/>
        </p:nvSpPr>
        <p:spPr>
          <a:xfrm>
            <a:off x="777665" y="4872236"/>
            <a:ext cx="10613876" cy="830997"/>
          </a:xfrm>
          <a:prstGeom prst="rect">
            <a:avLst/>
          </a:prstGeom>
          <a:noFill/>
        </p:spPr>
        <p:txBody>
          <a:bodyPr wrap="square" rtlCol="0">
            <a:spAutoFit/>
          </a:bodyPr>
          <a:lstStyle/>
          <a:p>
            <a:pPr marL="285750" indent="-285750" algn="just">
              <a:buFont typeface="Wingdings" panose="05000000000000000000" pitchFamily="2" charset="2"/>
              <a:buChar char="Ø"/>
            </a:pPr>
            <a:r>
              <a:rPr lang="en-US" sz="2400" dirty="0" smtClean="0">
                <a:latin typeface="Bodoni MT" panose="02070603080606020203" pitchFamily="18" charset="0"/>
              </a:rPr>
              <a:t>The poet has described the sea like a wild beast , in another sense the western wind was wild and dank with foam.</a:t>
            </a:r>
            <a:endParaRPr lang="en-US" sz="2400" dirty="0">
              <a:latin typeface="Bodoni MT" panose="02070603080606020203" pitchFamily="18" charset="0"/>
            </a:endParaRPr>
          </a:p>
        </p:txBody>
      </p:sp>
    </p:spTree>
    <p:extLst>
      <p:ext uri="{BB962C8B-B14F-4D97-AF65-F5344CB8AC3E}">
        <p14:creationId xmlns:p14="http://schemas.microsoft.com/office/powerpoint/2010/main" val="16490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35"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36" dur="1000"/>
                                        <p:tgtEl>
                                          <p:spTgt spid="8">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 calcmode="lin" valueType="num">
                                      <p:cBhvr>
                                        <p:cTn id="47"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48"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49"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50"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839" y="512747"/>
            <a:ext cx="6033331" cy="461665"/>
          </a:xfrm>
          <a:prstGeom prst="rect">
            <a:avLst/>
          </a:prstGeom>
          <a:noFill/>
        </p:spPr>
        <p:txBody>
          <a:bodyPr wrap="square" rtlCol="0">
            <a:spAutoFit/>
          </a:bodyPr>
          <a:lstStyle/>
          <a:p>
            <a:r>
              <a:rPr lang="en-US" sz="2400" b="1" dirty="0" smtClean="0">
                <a:latin typeface="Baskerville Old Face" panose="02020602080505020303" pitchFamily="18" charset="0"/>
              </a:rPr>
              <a:t>4. Narrate the story of Mary in your own words.</a:t>
            </a:r>
            <a:endParaRPr lang="en-US" sz="2400" b="1" dirty="0">
              <a:latin typeface="Baskerville Old Face" panose="02020602080505020303" pitchFamily="18" charset="0"/>
            </a:endParaRPr>
          </a:p>
        </p:txBody>
      </p:sp>
      <p:sp>
        <p:nvSpPr>
          <p:cNvPr id="3" name="TextBox 2"/>
          <p:cNvSpPr txBox="1"/>
          <p:nvPr/>
        </p:nvSpPr>
        <p:spPr>
          <a:xfrm>
            <a:off x="529839" y="957125"/>
            <a:ext cx="11194991" cy="3416320"/>
          </a:xfrm>
          <a:prstGeom prst="rect">
            <a:avLst/>
          </a:prstGeom>
          <a:noFill/>
        </p:spPr>
        <p:txBody>
          <a:bodyPr wrap="square" rtlCol="0">
            <a:spAutoFit/>
          </a:bodyPr>
          <a:lstStyle/>
          <a:p>
            <a:pPr marL="285750" indent="-285750" algn="just">
              <a:buFont typeface="Wingdings" panose="05000000000000000000" pitchFamily="2" charset="2"/>
              <a:buChar char="q"/>
            </a:pPr>
            <a:r>
              <a:rPr lang="en-US" sz="2400" dirty="0">
                <a:latin typeface="Bodoni MT" panose="02070603080606020203" pitchFamily="18" charset="0"/>
              </a:rPr>
              <a:t>Mary was a little girl who was asked to bring the cattle home, which had gone away for grazing. She went out of the house alone calling out to them. Dusk was falling by then and the day was stormy and dark, tides were rising. As soon as she landed on the shores of Dee to reach the land on the other side, mist covered her eyes. She couldn’t even see where the land lay and ultimately the sea pulled her in. Her body was discovered later by the fishermen who went to catch salmon in the sea. They found her by shining golden tresses of the sea and brought her to the shore where her grave lasts till this day. But even now, when the fishermen walk along those shores in search of fish, they can hear Mary’s frantic shrill calling the cattle home.</a:t>
            </a:r>
          </a:p>
        </p:txBody>
      </p:sp>
      <p:sp>
        <p:nvSpPr>
          <p:cNvPr id="4" name="TextBox 3"/>
          <p:cNvSpPr txBox="1"/>
          <p:nvPr/>
        </p:nvSpPr>
        <p:spPr>
          <a:xfrm>
            <a:off x="529839" y="4281445"/>
            <a:ext cx="11246266" cy="830997"/>
          </a:xfrm>
          <a:prstGeom prst="rect">
            <a:avLst/>
          </a:prstGeom>
          <a:noFill/>
        </p:spPr>
        <p:txBody>
          <a:bodyPr wrap="square" rtlCol="0">
            <a:spAutoFit/>
          </a:bodyPr>
          <a:lstStyle/>
          <a:p>
            <a:pPr algn="just"/>
            <a:r>
              <a:rPr lang="en-US" sz="2400" b="1" dirty="0" smtClean="0">
                <a:latin typeface="Baskerville Old Face" panose="02020602080505020303" pitchFamily="18" charset="0"/>
              </a:rPr>
              <a:t>5. Suppose you were walking on the shore with a couple of your friends while Mary was drowning . Describe what you would have done.</a:t>
            </a:r>
            <a:endParaRPr lang="en-US" sz="2400" b="1" dirty="0">
              <a:latin typeface="Baskerville Old Face" panose="02020602080505020303" pitchFamily="18" charset="0"/>
            </a:endParaRPr>
          </a:p>
        </p:txBody>
      </p:sp>
      <p:sp>
        <p:nvSpPr>
          <p:cNvPr id="5" name="TextBox 4"/>
          <p:cNvSpPr txBox="1"/>
          <p:nvPr/>
        </p:nvSpPr>
        <p:spPr>
          <a:xfrm>
            <a:off x="649479" y="5024930"/>
            <a:ext cx="11083896" cy="1200329"/>
          </a:xfrm>
          <a:prstGeom prst="rect">
            <a:avLst/>
          </a:prstGeom>
          <a:noFill/>
        </p:spPr>
        <p:txBody>
          <a:bodyPr wrap="square" rtlCol="0">
            <a:spAutoFit/>
          </a:bodyPr>
          <a:lstStyle/>
          <a:p>
            <a:pPr marL="285750" indent="-285750">
              <a:buFont typeface="Wingdings" panose="05000000000000000000" pitchFamily="2" charset="2"/>
              <a:buChar char="ü"/>
            </a:pPr>
            <a:r>
              <a:rPr lang="en-US" sz="2400" dirty="0" smtClean="0">
                <a:latin typeface="Bodoni MT" panose="02070603080606020203" pitchFamily="18" charset="0"/>
              </a:rPr>
              <a:t> If I were walking on the shore with a couple of my friends while Mary was drowning that time I will go there and tried to rescue Mary from drowning because she was a little girl.</a:t>
            </a:r>
            <a:endParaRPr lang="en-US" sz="2400" dirty="0">
              <a:latin typeface="Bodoni MT" panose="02070603080606020203" pitchFamily="18" charset="0"/>
            </a:endParaRPr>
          </a:p>
        </p:txBody>
      </p:sp>
    </p:spTree>
    <p:extLst>
      <p:ext uri="{BB962C8B-B14F-4D97-AF65-F5344CB8AC3E}">
        <p14:creationId xmlns:p14="http://schemas.microsoft.com/office/powerpoint/2010/main" val="342532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fltVal val="0"/>
                                          </p:val>
                                        </p:tav>
                                        <p:tav tm="100000">
                                          <p:val>
                                            <p:strVal val="#ppt_w"/>
                                          </p:val>
                                        </p:tav>
                                      </p:tavLst>
                                    </p:anim>
                                    <p:anim calcmode="lin" valueType="num">
                                      <p:cBhvr>
                                        <p:cTn id="25" dur="1000" fill="hold"/>
                                        <p:tgtEl>
                                          <p:spTgt spid="5"/>
                                        </p:tgtEl>
                                        <p:attrNameLst>
                                          <p:attrName>ppt_h</p:attrName>
                                        </p:attrNameLst>
                                      </p:cBhvr>
                                      <p:tavLst>
                                        <p:tav tm="0">
                                          <p:val>
                                            <p:fltVal val="0"/>
                                          </p:val>
                                        </p:tav>
                                        <p:tav tm="100000">
                                          <p:val>
                                            <p:strVal val="#ppt_h"/>
                                          </p:val>
                                        </p:tav>
                                      </p:tavLst>
                                    </p:anim>
                                    <p:anim calcmode="lin" valueType="num">
                                      <p:cBhvr>
                                        <p:cTn id="26" dur="1000" fill="hold"/>
                                        <p:tgtEl>
                                          <p:spTgt spid="5"/>
                                        </p:tgtEl>
                                        <p:attrNameLst>
                                          <p:attrName>style.rotation</p:attrName>
                                        </p:attrNameLst>
                                      </p:cBhvr>
                                      <p:tavLst>
                                        <p:tav tm="0">
                                          <p:val>
                                            <p:fltVal val="90"/>
                                          </p:val>
                                        </p:tav>
                                        <p:tav tm="100000">
                                          <p:val>
                                            <p:fltVal val="0"/>
                                          </p:val>
                                        </p:tav>
                                      </p:tavLst>
                                    </p:anim>
                                    <p:animEffect transition="in" filter="fade">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7846" y="1828801"/>
            <a:ext cx="10981345" cy="3816429"/>
          </a:xfrm>
          <a:prstGeom prst="rect">
            <a:avLst/>
          </a:prstGeom>
          <a:noFill/>
        </p:spPr>
        <p:txBody>
          <a:bodyPr wrap="square" rtlCol="0">
            <a:spAutoFit/>
          </a:bodyPr>
          <a:lstStyle/>
          <a:p>
            <a:pPr algn="just"/>
            <a:r>
              <a:rPr lang="en-US" sz="2800" dirty="0">
                <a:latin typeface="Bell MT" panose="02020503060305020303" pitchFamily="18" charset="0"/>
              </a:rPr>
              <a:t>Literary Terms Applicable to “The Sands of Dee</a:t>
            </a:r>
            <a:r>
              <a:rPr lang="en-US" sz="2800" dirty="0" smtClean="0">
                <a:latin typeface="Bell MT" panose="02020503060305020303" pitchFamily="18" charset="0"/>
              </a:rPr>
              <a:t>”:</a:t>
            </a:r>
          </a:p>
          <a:p>
            <a:pPr algn="just"/>
            <a:endParaRPr lang="en-US" sz="2800" dirty="0">
              <a:latin typeface="Bell MT" panose="02020503060305020303" pitchFamily="18" charset="0"/>
            </a:endParaRPr>
          </a:p>
          <a:p>
            <a:pPr marL="285750" indent="-285750" algn="just">
              <a:buFont typeface="Wingdings" panose="05000000000000000000" pitchFamily="2" charset="2"/>
              <a:buChar char="v"/>
            </a:pPr>
            <a:r>
              <a:rPr lang="en-US" sz="2800" dirty="0" smtClean="0">
                <a:latin typeface="Bell MT" panose="02020503060305020303" pitchFamily="18" charset="0"/>
              </a:rPr>
              <a:t>Alliteration,Ambiguity,AuditoryImagery,Connotation,Denotation,Diction,FigurativeLanguage,Foreshadowing,Imagery,LiteralLanguage,Metaphor, Meter, Mood, Motif, Personification, Repetition, Rhyme, Rhythm, Sestain, Setting Simile, Stanza, Structure, Symbol, Symbolism, Syntax, Theme, Tone, Verbal ,Imagery, Visual Imagery.</a:t>
            </a:r>
            <a:endParaRPr lang="en-US" sz="2800" dirty="0">
              <a:latin typeface="Bell MT" panose="02020503060305020303" pitchFamily="18" charset="0"/>
            </a:endParaRPr>
          </a:p>
          <a:p>
            <a:pPr algn="just"/>
            <a:r>
              <a:rPr lang="en-US" sz="2800" dirty="0">
                <a:latin typeface="Bell MT" panose="02020503060305020303" pitchFamily="18" charset="0"/>
              </a:rPr>
              <a:t> </a:t>
            </a:r>
          </a:p>
          <a:p>
            <a:endParaRPr lang="en-US" dirty="0"/>
          </a:p>
        </p:txBody>
      </p:sp>
    </p:spTree>
    <p:extLst>
      <p:ext uri="{BB962C8B-B14F-4D97-AF65-F5344CB8AC3E}">
        <p14:creationId xmlns:p14="http://schemas.microsoft.com/office/powerpoint/2010/main" val="4177383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121" y="640934"/>
            <a:ext cx="11032621" cy="5529129"/>
          </a:xfrm>
          <a:prstGeom prst="rect">
            <a:avLst/>
          </a:prstGeom>
        </p:spPr>
      </p:pic>
    </p:spTree>
    <p:extLst>
      <p:ext uri="{BB962C8B-B14F-4D97-AF65-F5344CB8AC3E}">
        <p14:creationId xmlns:p14="http://schemas.microsoft.com/office/powerpoint/2010/main" val="322014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0" y="512748"/>
            <a:ext cx="3520868" cy="584775"/>
          </a:xfrm>
          <a:prstGeom prst="rect">
            <a:avLst/>
          </a:prstGeom>
          <a:noFill/>
        </p:spPr>
        <p:txBody>
          <a:bodyPr wrap="square" rtlCol="0">
            <a:spAutoFit/>
          </a:bodyPr>
          <a:lstStyle/>
          <a:p>
            <a:pPr algn="ctr"/>
            <a:r>
              <a:rPr lang="en-US" sz="3200" dirty="0" smtClean="0">
                <a:latin typeface="Baskerville Old Face" panose="02020602080505020303" pitchFamily="18" charset="0"/>
              </a:rPr>
              <a:t>About Me &amp; Book</a:t>
            </a:r>
            <a:endParaRPr lang="en-US" sz="3200" dirty="0">
              <a:latin typeface="Baskerville Old Face" panose="02020602080505020303"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5167" y="1198545"/>
            <a:ext cx="1708447" cy="1758297"/>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a:xfrm>
            <a:off x="931492" y="3341406"/>
            <a:ext cx="4871102" cy="1938992"/>
          </a:xfrm>
          <a:prstGeom prst="rect">
            <a:avLst/>
          </a:prstGeom>
          <a:noFill/>
        </p:spPr>
        <p:txBody>
          <a:bodyPr wrap="square" rtlCol="0">
            <a:spAutoFit/>
          </a:bodyPr>
          <a:lstStyle/>
          <a:p>
            <a:pPr algn="ctr"/>
            <a:r>
              <a:rPr lang="en-US" sz="2400" dirty="0" smtClean="0">
                <a:latin typeface="Baskerville Old Face" panose="02020602080505020303" pitchFamily="18" charset="0"/>
              </a:rPr>
              <a:t>Md. Robiul Islam</a:t>
            </a:r>
          </a:p>
          <a:p>
            <a:pPr algn="ctr"/>
            <a:r>
              <a:rPr lang="en-US" sz="2400" dirty="0" smtClean="0">
                <a:latin typeface="Baskerville Old Face" panose="02020602080505020303" pitchFamily="18" charset="0"/>
              </a:rPr>
              <a:t>Assistant Teacher English</a:t>
            </a:r>
          </a:p>
          <a:p>
            <a:pPr algn="ctr"/>
            <a:r>
              <a:rPr lang="en-US" sz="2400" dirty="0" smtClean="0">
                <a:latin typeface="Baskerville Old Face" panose="02020602080505020303" pitchFamily="18" charset="0"/>
              </a:rPr>
              <a:t>Pioneer Girls’ High School, Khulna</a:t>
            </a:r>
          </a:p>
          <a:p>
            <a:pPr algn="ctr"/>
            <a:r>
              <a:rPr lang="en-US" sz="2400" dirty="0" smtClean="0">
                <a:latin typeface="Baskerville Old Face" panose="02020602080505020303" pitchFamily="18" charset="0"/>
              </a:rPr>
              <a:t>ICT4E Ambassador, Khulna Sadar</a:t>
            </a:r>
          </a:p>
          <a:p>
            <a:pPr algn="ctr"/>
            <a:r>
              <a:rPr lang="en-US" sz="2400" dirty="0" smtClean="0">
                <a:latin typeface="Baskerville Old Face" panose="02020602080505020303" pitchFamily="18" charset="0"/>
              </a:rPr>
              <a:t>Khulna</a:t>
            </a:r>
            <a:endParaRPr lang="en-US" sz="2400" dirty="0">
              <a:latin typeface="Baskerville Old Face" panose="02020602080505020303" pitchFamily="18" charset="0"/>
            </a:endParaRPr>
          </a:p>
        </p:txBody>
      </p:sp>
      <p:cxnSp>
        <p:nvCxnSpPr>
          <p:cNvPr id="7" name="Straight Connector 6"/>
          <p:cNvCxnSpPr/>
          <p:nvPr/>
        </p:nvCxnSpPr>
        <p:spPr>
          <a:xfrm>
            <a:off x="8639798" y="130750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366617" y="1324598"/>
            <a:ext cx="25637" cy="4366901"/>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6416465" y="1323171"/>
            <a:ext cx="25637" cy="4366901"/>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6474862" y="1321746"/>
            <a:ext cx="25637" cy="4366901"/>
          </a:xfrm>
          <a:prstGeom prst="line">
            <a:avLst/>
          </a:prstGeom>
        </p:spPr>
        <p:style>
          <a:lnRef idx="1">
            <a:schemeClr val="dk1"/>
          </a:lnRef>
          <a:fillRef idx="0">
            <a:schemeClr val="dk1"/>
          </a:fillRef>
          <a:effectRef idx="0">
            <a:schemeClr val="dk1"/>
          </a:effectRef>
          <a:fontRef idx="minor">
            <a:schemeClr val="tx1"/>
          </a:fontRef>
        </p:style>
      </p:cxn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3733" y="1147978"/>
            <a:ext cx="1704488" cy="18594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4" name="TextBox 13"/>
          <p:cNvSpPr txBox="1"/>
          <p:nvPr/>
        </p:nvSpPr>
        <p:spPr>
          <a:xfrm>
            <a:off x="7810856" y="3505196"/>
            <a:ext cx="3367043" cy="1200329"/>
          </a:xfrm>
          <a:prstGeom prst="rect">
            <a:avLst/>
          </a:prstGeom>
          <a:noFill/>
        </p:spPr>
        <p:txBody>
          <a:bodyPr wrap="square" rtlCol="0">
            <a:spAutoFit/>
          </a:bodyPr>
          <a:lstStyle/>
          <a:p>
            <a:pPr algn="ctr"/>
            <a:r>
              <a:rPr lang="en-US" sz="2400" dirty="0" smtClean="0">
                <a:latin typeface="Baskerville Old Face" panose="02020602080505020303" pitchFamily="18" charset="0"/>
              </a:rPr>
              <a:t>English For Today</a:t>
            </a:r>
          </a:p>
          <a:p>
            <a:pPr algn="ctr"/>
            <a:r>
              <a:rPr lang="en-US" sz="2400" dirty="0" smtClean="0">
                <a:latin typeface="Baskerville Old Face" panose="02020602080505020303" pitchFamily="18" charset="0"/>
              </a:rPr>
              <a:t>Classes -9-10</a:t>
            </a:r>
          </a:p>
          <a:p>
            <a:pPr algn="ctr"/>
            <a:r>
              <a:rPr lang="en-US" sz="2400" dirty="0" smtClean="0">
                <a:latin typeface="Baskerville Old Face" panose="02020602080505020303" pitchFamily="18" charset="0"/>
              </a:rPr>
              <a:t>Unit- 14, Lesson- 9</a:t>
            </a:r>
            <a:endParaRPr lang="en-US" sz="2400" dirty="0">
              <a:latin typeface="Baskerville Old Face" panose="02020602080505020303" pitchFamily="18" charset="0"/>
            </a:endParaRPr>
          </a:p>
        </p:txBody>
      </p:sp>
    </p:spTree>
    <p:extLst>
      <p:ext uri="{BB962C8B-B14F-4D97-AF65-F5344CB8AC3E}">
        <p14:creationId xmlns:p14="http://schemas.microsoft.com/office/powerpoint/2010/main" val="110390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21345"/>
          <a:stretch/>
        </p:blipFill>
        <p:spPr>
          <a:xfrm>
            <a:off x="572568" y="803304"/>
            <a:ext cx="5811141" cy="526420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711" y="786213"/>
            <a:ext cx="5281301" cy="5264209"/>
          </a:xfrm>
          <a:prstGeom prst="rect">
            <a:avLst/>
          </a:prstGeom>
        </p:spPr>
      </p:pic>
    </p:spTree>
    <p:extLst>
      <p:ext uri="{BB962C8B-B14F-4D97-AF65-F5344CB8AC3E}">
        <p14:creationId xmlns:p14="http://schemas.microsoft.com/office/powerpoint/2010/main" val="183421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752" y="863125"/>
            <a:ext cx="5324029" cy="48540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9346" y="863126"/>
            <a:ext cx="5204389" cy="48540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69530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92" y="666572"/>
            <a:ext cx="5276452" cy="550349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4376" y="619569"/>
            <a:ext cx="5178084" cy="55974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2655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573" y="649481"/>
            <a:ext cx="10921526" cy="4127618"/>
          </a:xfrm>
          <a:prstGeom prst="rect">
            <a:avLst/>
          </a:prstGeom>
        </p:spPr>
      </p:pic>
      <p:sp>
        <p:nvSpPr>
          <p:cNvPr id="3" name="TextBox 2"/>
          <p:cNvSpPr txBox="1"/>
          <p:nvPr/>
        </p:nvSpPr>
        <p:spPr>
          <a:xfrm>
            <a:off x="666573" y="5033473"/>
            <a:ext cx="10853158" cy="830997"/>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latin typeface="Baskerville Old Face" panose="02020602080505020303" pitchFamily="18" charset="0"/>
              </a:rPr>
              <a:t>Do you have any idea about the smallest river in the world….Can you tell the name? </a:t>
            </a:r>
          </a:p>
          <a:p>
            <a:endParaRPr lang="en-US" sz="2400" dirty="0">
              <a:latin typeface="Baskerville Old Face" panose="02020602080505020303" pitchFamily="18" charset="0"/>
            </a:endParaRPr>
          </a:p>
        </p:txBody>
      </p:sp>
      <p:sp>
        <p:nvSpPr>
          <p:cNvPr id="4" name="TextBox 3"/>
          <p:cNvSpPr txBox="1"/>
          <p:nvPr/>
        </p:nvSpPr>
        <p:spPr>
          <a:xfrm>
            <a:off x="2482555" y="5859234"/>
            <a:ext cx="3396952" cy="523220"/>
          </a:xfrm>
          <a:prstGeom prst="rect">
            <a:avLst/>
          </a:prstGeom>
          <a:noFill/>
        </p:spPr>
        <p:txBody>
          <a:bodyPr wrap="square" rtlCol="0">
            <a:spAutoFit/>
          </a:bodyPr>
          <a:lstStyle/>
          <a:p>
            <a:pPr marL="457200" indent="-457200">
              <a:buFont typeface="Wingdings" panose="05000000000000000000" pitchFamily="2" charset="2"/>
              <a:buChar char="Ø"/>
            </a:pPr>
            <a:r>
              <a:rPr lang="en-US" sz="2800" dirty="0" smtClean="0">
                <a:latin typeface="Bell MT" panose="02020503060305020303" pitchFamily="18" charset="0"/>
              </a:rPr>
              <a:t>The Sands of Dee</a:t>
            </a:r>
            <a:endParaRPr lang="en-US" sz="2800" dirty="0">
              <a:latin typeface="Bell MT" panose="02020503060305020303" pitchFamily="18" charset="0"/>
            </a:endParaRPr>
          </a:p>
        </p:txBody>
      </p:sp>
    </p:spTree>
    <p:extLst>
      <p:ext uri="{BB962C8B-B14F-4D97-AF65-F5344CB8AC3E}">
        <p14:creationId xmlns:p14="http://schemas.microsoft.com/office/powerpoint/2010/main" val="149984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24"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1135" t="25299" r="20790" b="26745"/>
          <a:stretch/>
        </p:blipFill>
        <p:spPr>
          <a:xfrm>
            <a:off x="5853869" y="2409913"/>
            <a:ext cx="3418318" cy="2204816"/>
          </a:xfrm>
          <a:prstGeom prst="rect">
            <a:avLst/>
          </a:prstGeom>
        </p:spPr>
      </p:pic>
      <p:sp>
        <p:nvSpPr>
          <p:cNvPr id="3" name="TextBox 2"/>
          <p:cNvSpPr txBox="1"/>
          <p:nvPr/>
        </p:nvSpPr>
        <p:spPr>
          <a:xfrm>
            <a:off x="350378" y="1478422"/>
            <a:ext cx="6477712" cy="584775"/>
          </a:xfrm>
          <a:prstGeom prst="rect">
            <a:avLst/>
          </a:prstGeom>
          <a:noFill/>
        </p:spPr>
        <p:txBody>
          <a:bodyPr wrap="square" rtlCol="0">
            <a:spAutoFit/>
          </a:bodyPr>
          <a:lstStyle/>
          <a:p>
            <a:r>
              <a:rPr lang="en-US" sz="3200" dirty="0" smtClean="0">
                <a:latin typeface="Baskerville Old Face" panose="02020602080505020303" pitchFamily="18" charset="0"/>
              </a:rPr>
              <a:t>Today we are going to read about -</a:t>
            </a: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44005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3483" y="1239140"/>
            <a:ext cx="9007267" cy="584775"/>
          </a:xfrm>
          <a:prstGeom prst="rect">
            <a:avLst/>
          </a:prstGeom>
          <a:noFill/>
        </p:spPr>
        <p:txBody>
          <a:bodyPr wrap="square" rtlCol="0">
            <a:spAutoFit/>
          </a:bodyPr>
          <a:lstStyle/>
          <a:p>
            <a:r>
              <a:rPr lang="en-US" sz="3200" dirty="0" smtClean="0">
                <a:latin typeface="Baskerville Old Face" panose="02020602080505020303" pitchFamily="18" charset="0"/>
              </a:rPr>
              <a:t>After we have studied the lesson, we will be able to -</a:t>
            </a:r>
            <a:endParaRPr lang="en-US" sz="3200" dirty="0">
              <a:latin typeface="Baskerville Old Face" panose="02020602080505020303" pitchFamily="18" charset="0"/>
            </a:endParaRPr>
          </a:p>
        </p:txBody>
      </p:sp>
      <p:sp>
        <p:nvSpPr>
          <p:cNvPr id="3" name="TextBox 2"/>
          <p:cNvSpPr txBox="1"/>
          <p:nvPr/>
        </p:nvSpPr>
        <p:spPr>
          <a:xfrm>
            <a:off x="3597779" y="2512463"/>
            <a:ext cx="5973511" cy="584775"/>
          </a:xfrm>
          <a:prstGeom prst="rect">
            <a:avLst/>
          </a:prstGeom>
          <a:noFill/>
        </p:spPr>
        <p:txBody>
          <a:bodyPr wrap="square" rtlCol="0">
            <a:spAutoFit/>
          </a:bodyPr>
          <a:lstStyle/>
          <a:p>
            <a:pPr marL="285750" indent="-285750">
              <a:buFont typeface="Wingdings" panose="05000000000000000000" pitchFamily="2" charset="2"/>
              <a:buChar char="Ø"/>
            </a:pPr>
            <a:r>
              <a:rPr lang="en-US" sz="3200" dirty="0" smtClean="0">
                <a:latin typeface="Baskerville Old Face" panose="02020602080505020303" pitchFamily="18" charset="0"/>
              </a:rPr>
              <a:t>Understand and enjoy the poem.</a:t>
            </a:r>
            <a:endParaRPr lang="en-US" sz="3200" dirty="0">
              <a:latin typeface="Baskerville Old Face" panose="02020602080505020303" pitchFamily="18" charset="0"/>
            </a:endParaRPr>
          </a:p>
        </p:txBody>
      </p:sp>
      <p:sp>
        <p:nvSpPr>
          <p:cNvPr id="4" name="TextBox 3"/>
          <p:cNvSpPr txBox="1"/>
          <p:nvPr/>
        </p:nvSpPr>
        <p:spPr>
          <a:xfrm>
            <a:off x="3597779" y="3785786"/>
            <a:ext cx="5392396" cy="584775"/>
          </a:xfrm>
          <a:prstGeom prst="rect">
            <a:avLst/>
          </a:prstGeom>
          <a:noFill/>
        </p:spPr>
        <p:txBody>
          <a:bodyPr wrap="square" rtlCol="0">
            <a:spAutoFit/>
          </a:bodyPr>
          <a:lstStyle/>
          <a:p>
            <a:pPr marL="285750" indent="-285750">
              <a:buFont typeface="Wingdings" panose="05000000000000000000" pitchFamily="2" charset="2"/>
              <a:buChar char="Ø"/>
            </a:pPr>
            <a:r>
              <a:rPr lang="en-US" sz="3200" dirty="0" smtClean="0">
                <a:latin typeface="Baskerville Old Face" panose="02020602080505020303" pitchFamily="18" charset="0"/>
              </a:rPr>
              <a:t>Write answer the questions.</a:t>
            </a:r>
            <a:endParaRPr lang="en-US" sz="3200" dirty="0">
              <a:latin typeface="Baskerville Old Face" panose="02020602080505020303" pitchFamily="18" charset="0"/>
            </a:endParaRPr>
          </a:p>
        </p:txBody>
      </p:sp>
      <p:sp>
        <p:nvSpPr>
          <p:cNvPr id="6" name="TextBox 5"/>
          <p:cNvSpPr txBox="1"/>
          <p:nvPr/>
        </p:nvSpPr>
        <p:spPr>
          <a:xfrm>
            <a:off x="3597779" y="4766721"/>
            <a:ext cx="5016381" cy="584775"/>
          </a:xfrm>
          <a:prstGeom prst="rect">
            <a:avLst/>
          </a:prstGeom>
          <a:noFill/>
        </p:spPr>
        <p:txBody>
          <a:bodyPr wrap="square" rtlCol="0">
            <a:spAutoFit/>
          </a:bodyPr>
          <a:lstStyle/>
          <a:p>
            <a:pPr marL="285750" indent="-285750">
              <a:buFont typeface="Wingdings" panose="05000000000000000000" pitchFamily="2" charset="2"/>
              <a:buChar char="Ø"/>
            </a:pPr>
            <a:r>
              <a:rPr lang="en-US" sz="3200" dirty="0" smtClean="0">
                <a:latin typeface="Bell MT" panose="02020503060305020303" pitchFamily="18" charset="0"/>
              </a:rPr>
              <a:t>Evaluate literary text</a:t>
            </a:r>
            <a:r>
              <a:rPr lang="en-US" sz="2800" dirty="0" smtClean="0">
                <a:latin typeface="Bell MT" panose="02020503060305020303" pitchFamily="18" charset="0"/>
              </a:rPr>
              <a:t>.</a:t>
            </a:r>
            <a:endParaRPr lang="en-US" sz="2800" dirty="0">
              <a:latin typeface="Bell MT" panose="02020503060305020303" pitchFamily="18" charset="0"/>
            </a:endParaRPr>
          </a:p>
        </p:txBody>
      </p:sp>
    </p:spTree>
    <p:extLst>
      <p:ext uri="{BB962C8B-B14F-4D97-AF65-F5344CB8AC3E}">
        <p14:creationId xmlns:p14="http://schemas.microsoft.com/office/powerpoint/2010/main" val="107963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839" y="350377"/>
            <a:ext cx="7075918" cy="523220"/>
          </a:xfrm>
          <a:prstGeom prst="rect">
            <a:avLst/>
          </a:prstGeom>
          <a:noFill/>
        </p:spPr>
        <p:txBody>
          <a:bodyPr wrap="square" rtlCol="0">
            <a:spAutoFit/>
          </a:bodyPr>
          <a:lstStyle/>
          <a:p>
            <a:r>
              <a:rPr lang="en-US" sz="2800" dirty="0" smtClean="0">
                <a:latin typeface="Baskerville Old Face" panose="02020602080505020303" pitchFamily="18" charset="0"/>
              </a:rPr>
              <a:t>A. Listen to the poem. Read it aloud in groups.</a:t>
            </a:r>
            <a:endParaRPr lang="en-US" sz="2800" dirty="0">
              <a:latin typeface="Baskerville Old Face" panose="020206020805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9215" y="1969627"/>
            <a:ext cx="5982056" cy="2576735"/>
          </a:xfrm>
          <a:prstGeom prst="rect">
            <a:avLst/>
          </a:prstGeom>
          <a:noFill/>
          <a:ln>
            <a:noFill/>
          </a:ln>
        </p:spPr>
      </p:pic>
      <p:sp>
        <p:nvSpPr>
          <p:cNvPr id="5" name="TextBox 4"/>
          <p:cNvSpPr txBox="1"/>
          <p:nvPr/>
        </p:nvSpPr>
        <p:spPr>
          <a:xfrm>
            <a:off x="4426721" y="1396865"/>
            <a:ext cx="3367043" cy="58477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pPr algn="ctr"/>
            <a:r>
              <a:rPr lang="en-US" sz="3200" dirty="0" smtClean="0">
                <a:latin typeface="Baskerville Old Face" panose="02020602080505020303" pitchFamily="18" charset="0"/>
              </a:rPr>
              <a:t>The Sands of Dee</a:t>
            </a: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207459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807</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Baskerville Old Face</vt:lpstr>
      <vt:lpstr>Bell MT</vt:lpstr>
      <vt:lpstr>Bodoni MT</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25</cp:revision>
  <dcterms:created xsi:type="dcterms:W3CDTF">2020-10-23T15:28:50Z</dcterms:created>
  <dcterms:modified xsi:type="dcterms:W3CDTF">2020-11-13T18:26:07Z</dcterms:modified>
</cp:coreProperties>
</file>