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82" r:id="rId2"/>
    <p:sldId id="261" r:id="rId3"/>
    <p:sldId id="262" r:id="rId4"/>
    <p:sldId id="264" r:id="rId5"/>
    <p:sldId id="263" r:id="rId6"/>
    <p:sldId id="266" r:id="rId7"/>
    <p:sldId id="269" r:id="rId8"/>
    <p:sldId id="278" r:id="rId9"/>
    <p:sldId id="283" r:id="rId10"/>
    <p:sldId id="277" r:id="rId11"/>
    <p:sldId id="273" r:id="rId12"/>
    <p:sldId id="267" r:id="rId13"/>
    <p:sldId id="270" r:id="rId14"/>
    <p:sldId id="279" r:id="rId15"/>
    <p:sldId id="268" r:id="rId16"/>
    <p:sldId id="275" r:id="rId17"/>
    <p:sldId id="280" r:id="rId18"/>
    <p:sldId id="276" r:id="rId19"/>
    <p:sldId id="272" r:id="rId20"/>
    <p:sldId id="271"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19A5"/>
    <a:srgbClr val="0000FF"/>
    <a:srgbClr val="E9F917"/>
    <a:srgbClr val="008000"/>
    <a:srgbClr val="00FF00"/>
    <a:srgbClr val="CFF9FD"/>
    <a:srgbClr val="FFFF00"/>
    <a:srgbClr val="33CC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ACBA2-8B35-4B50-BDAC-93755C3D2D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458F40-944E-47D2-AA24-CFB69ED787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557FDE-A0FF-46C3-9B9F-336E374F96C8}"/>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5" name="Footer Placeholder 4">
            <a:extLst>
              <a:ext uri="{FF2B5EF4-FFF2-40B4-BE49-F238E27FC236}">
                <a16:creationId xmlns:a16="http://schemas.microsoft.com/office/drawing/2014/main" id="{A2709FB3-137C-4692-8604-36D540024E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F7D7FA-C4E6-4F76-965B-12F7DA18177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839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E340-D511-46DA-9175-F25835DC37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4B653F-3012-47DC-B39F-0B3E979CC6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8EB961-C776-4C25-814C-48F80E84D56F}"/>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5" name="Footer Placeholder 4">
            <a:extLst>
              <a:ext uri="{FF2B5EF4-FFF2-40B4-BE49-F238E27FC236}">
                <a16:creationId xmlns:a16="http://schemas.microsoft.com/office/drawing/2014/main" id="{76111E2D-DE4B-426C-8042-4AC05E500C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45C5-317F-4D4D-9881-AE53EB5A41D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503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6253D3-8A0E-4655-A387-D41CF12B29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9BF56E-2493-4B12-9F8C-B293990DA2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E96C83-703C-4658-9556-A15756495816}"/>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5" name="Footer Placeholder 4">
            <a:extLst>
              <a:ext uri="{FF2B5EF4-FFF2-40B4-BE49-F238E27FC236}">
                <a16:creationId xmlns:a16="http://schemas.microsoft.com/office/drawing/2014/main" id="{E2E290C2-F967-46CA-9E4A-2C6DA3C88A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C75976-586F-4E53-9C29-5EDF95D1A99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2857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292D2-CC9E-4588-8211-07547395EB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453970-90FF-496C-8CCF-A6EBFB8B8C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13E09-548F-4C15-9FDF-88998BE83A11}"/>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5" name="Footer Placeholder 4">
            <a:extLst>
              <a:ext uri="{FF2B5EF4-FFF2-40B4-BE49-F238E27FC236}">
                <a16:creationId xmlns:a16="http://schemas.microsoft.com/office/drawing/2014/main" id="{6E29C690-560A-48E0-BF22-CB7E508091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70D62E-B231-4588-97AF-6E6C766D3DE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928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5738E-0917-4123-BA6F-FAB0C06BD4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EAF499-053E-429A-AD0C-B666CB1E0C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EF4D00-D731-40A8-A6EE-E5306B68ECF9}"/>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5" name="Footer Placeholder 4">
            <a:extLst>
              <a:ext uri="{FF2B5EF4-FFF2-40B4-BE49-F238E27FC236}">
                <a16:creationId xmlns:a16="http://schemas.microsoft.com/office/drawing/2014/main" id="{3220923B-63FD-4DE8-BD19-A7A0977DD6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40EE2C-2508-4BED-B7E2-BB14CE04C1F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48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4AD7-95F2-47B4-9351-A20FEACE69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7A30B8-60D4-4049-9C63-4C61749770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FA110F-9EF7-4E59-9290-47F185395F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38E9E4-A79C-4821-8F1C-FBFE45BA93B1}"/>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6" name="Footer Placeholder 5">
            <a:extLst>
              <a:ext uri="{FF2B5EF4-FFF2-40B4-BE49-F238E27FC236}">
                <a16:creationId xmlns:a16="http://schemas.microsoft.com/office/drawing/2014/main" id="{34A32A7A-AF2D-4675-B4B2-3842D9BAA30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F6C177B-E9E7-497C-AB86-A02B5B25FD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6034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D41F-63BA-4B15-AEAF-C0A820976B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31CF95-C635-46D8-9E2C-FF4A9F41BB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DC5595-E402-4AC5-9DDC-80241299FD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F8C808-EEA5-49A1-A875-03140A9EBA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12D188-6C89-46AA-B9DE-7ABF18A8B9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05E419-D0EF-45BA-BBB5-B2568D6C99EE}"/>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8" name="Footer Placeholder 7">
            <a:extLst>
              <a:ext uri="{FF2B5EF4-FFF2-40B4-BE49-F238E27FC236}">
                <a16:creationId xmlns:a16="http://schemas.microsoft.com/office/drawing/2014/main" id="{E47079D7-E047-4715-84F2-87EA11088AE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FFEC126-C79B-4381-89F0-F693F53DA31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9446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FF904-D7BD-49A0-87C2-71EE30AC42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DA51D0-853B-4A62-B9B7-0044E9CDA7FF}"/>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4" name="Footer Placeholder 3">
            <a:extLst>
              <a:ext uri="{FF2B5EF4-FFF2-40B4-BE49-F238E27FC236}">
                <a16:creationId xmlns:a16="http://schemas.microsoft.com/office/drawing/2014/main" id="{AECFF832-2E50-4053-8CFD-F9A5DC861B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7DC8990-AD79-45D2-84A0-386F939681A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598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3F5354-FC97-4B45-A571-145AEED61F38}"/>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3" name="Footer Placeholder 2">
            <a:extLst>
              <a:ext uri="{FF2B5EF4-FFF2-40B4-BE49-F238E27FC236}">
                <a16:creationId xmlns:a16="http://schemas.microsoft.com/office/drawing/2014/main" id="{25A2C3B2-CF55-4B01-8794-DD713E18CC5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FDFDA-C66A-4E9E-B149-4ECC41A2F3E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743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E2DA-CEDB-47EE-9070-0BD526F5A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5D1DFB-1B13-41B4-BC3E-CA5ECB6829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8893DD-E5B3-4236-8B0D-0D1410E0F0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124947-4371-4776-94D8-45CC783DCE98}"/>
              </a:ext>
            </a:extLst>
          </p:cNvPr>
          <p:cNvSpPr>
            <a:spLocks noGrp="1"/>
          </p:cNvSpPr>
          <p:nvPr>
            <p:ph type="dt" sz="half" idx="10"/>
          </p:nvPr>
        </p:nvSpPr>
        <p:spPr/>
        <p:txBody>
          <a:bodyPr/>
          <a:lstStyle/>
          <a:p>
            <a:fld id="{48A87A34-81AB-432B-8DAE-1953F412C126}" type="datetimeFigureOut">
              <a:rPr lang="en-US" smtClean="0"/>
              <a:t>11/17/2020</a:t>
            </a:fld>
            <a:endParaRPr lang="en-US" dirty="0"/>
          </a:p>
        </p:txBody>
      </p:sp>
      <p:sp>
        <p:nvSpPr>
          <p:cNvPr id="6" name="Footer Placeholder 5">
            <a:extLst>
              <a:ext uri="{FF2B5EF4-FFF2-40B4-BE49-F238E27FC236}">
                <a16:creationId xmlns:a16="http://schemas.microsoft.com/office/drawing/2014/main" id="{B4C02DE6-16C1-4FBF-959C-38776BF10E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609DA5-C948-499E-BA5B-F21C1DA1A32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001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B45D-E323-476C-B017-581EDB621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8E9498-595F-473D-BCD9-C9F06D3B42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A44CA5-A595-4B69-844D-4B909A079A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6845C9-6F74-45ED-9939-F122E3054FA0}"/>
              </a:ext>
            </a:extLst>
          </p:cNvPr>
          <p:cNvSpPr>
            <a:spLocks noGrp="1"/>
          </p:cNvSpPr>
          <p:nvPr>
            <p:ph type="dt" sz="half" idx="10"/>
          </p:nvPr>
        </p:nvSpPr>
        <p:spPr/>
        <p:txBody>
          <a:bodyPr/>
          <a:lstStyle/>
          <a:p>
            <a:fld id="{48A87A34-81AB-432B-8DAE-1953F412C126}" type="datetimeFigureOut">
              <a:rPr lang="en-US" smtClean="0"/>
              <a:pPr/>
              <a:t>11/17/2020</a:t>
            </a:fld>
            <a:endParaRPr lang="en-US" dirty="0"/>
          </a:p>
        </p:txBody>
      </p:sp>
      <p:sp>
        <p:nvSpPr>
          <p:cNvPr id="6" name="Footer Placeholder 5">
            <a:extLst>
              <a:ext uri="{FF2B5EF4-FFF2-40B4-BE49-F238E27FC236}">
                <a16:creationId xmlns:a16="http://schemas.microsoft.com/office/drawing/2014/main" id="{675A2424-ED71-4CE7-BFE8-476386368CC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C56717-447C-4E25-8DAF-F9A2C1C59F4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0272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0F6DE3-4F89-402B-B930-4D7787B025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02F39A-022C-4D1F-AD53-5BEF3C6B15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C265C4-AD91-439B-8282-91D5BBD2C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11/17/2020</a:t>
            </a:fld>
            <a:endParaRPr lang="en-US" dirty="0"/>
          </a:p>
        </p:txBody>
      </p:sp>
      <p:sp>
        <p:nvSpPr>
          <p:cNvPr id="5" name="Footer Placeholder 4">
            <a:extLst>
              <a:ext uri="{FF2B5EF4-FFF2-40B4-BE49-F238E27FC236}">
                <a16:creationId xmlns:a16="http://schemas.microsoft.com/office/drawing/2014/main" id="{2C1D056B-643F-467B-A2DC-EB0DB25D45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C9AB1DF-02A0-49CA-BBD0-DD739970F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37748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CC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ircle: Hollow 4">
            <a:extLst>
              <a:ext uri="{FF2B5EF4-FFF2-40B4-BE49-F238E27FC236}">
                <a16:creationId xmlns:a16="http://schemas.microsoft.com/office/drawing/2014/main" id="{CCA6A8B3-D915-4D42-BEDA-2E2BA42D740E}"/>
              </a:ext>
            </a:extLst>
          </p:cNvPr>
          <p:cNvSpPr/>
          <p:nvPr/>
        </p:nvSpPr>
        <p:spPr>
          <a:xfrm>
            <a:off x="980661" y="553278"/>
            <a:ext cx="5499652" cy="5751443"/>
          </a:xfrm>
          <a:prstGeom prst="donut">
            <a:avLst>
              <a:gd name="adj" fmla="val 6503"/>
            </a:avLst>
          </a:prstGeom>
          <a:gradFill>
            <a:gsLst>
              <a:gs pos="28300">
                <a:srgbClr val="D54DB1"/>
              </a:gs>
              <a:gs pos="33000">
                <a:srgbClr val="D719A5"/>
              </a:gs>
              <a:gs pos="70000">
                <a:srgbClr val="D719A5"/>
              </a:gs>
              <a:gs pos="93000">
                <a:srgbClr val="FFFF00"/>
              </a:gs>
            </a:gsLst>
            <a:path path="circle">
              <a:fillToRect l="43000" r="43000" b="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a:extLst>
              <a:ext uri="{FF2B5EF4-FFF2-40B4-BE49-F238E27FC236}">
                <a16:creationId xmlns:a16="http://schemas.microsoft.com/office/drawing/2014/main" id="{0F3F2505-9550-4337-AA8C-D407FDAB4AAD}"/>
              </a:ext>
            </a:extLst>
          </p:cNvPr>
          <p:cNvSpPr/>
          <p:nvPr/>
        </p:nvSpPr>
        <p:spPr>
          <a:xfrm>
            <a:off x="1378226" y="951326"/>
            <a:ext cx="4717774" cy="4955345"/>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gradFill>
                  <a:gsLst>
                    <a:gs pos="84100">
                      <a:srgbClr val="00B0F0"/>
                    </a:gs>
                    <a:gs pos="54000">
                      <a:srgbClr val="D719A5"/>
                    </a:gs>
                    <a:gs pos="100000">
                      <a:schemeClr val="bg2">
                        <a:shade val="80000"/>
                      </a:schemeClr>
                    </a:gs>
                  </a:gsLst>
                  <a:path path="circle">
                    <a:fillToRect l="43000" r="43000" b="100000"/>
                  </a:path>
                </a:gradFill>
                <a:latin typeface="Times New Roman" panose="02020603050405020304" pitchFamily="18" charset="0"/>
                <a:cs typeface="Times New Roman" panose="02020603050405020304" pitchFamily="18" charset="0"/>
              </a:rPr>
              <a:t>Welcome to </a:t>
            </a:r>
          </a:p>
          <a:p>
            <a:pPr algn="ctr"/>
            <a:r>
              <a:rPr lang="en-US" sz="4800" b="1" dirty="0">
                <a:gradFill>
                  <a:gsLst>
                    <a:gs pos="59000">
                      <a:srgbClr val="D719A5"/>
                    </a:gs>
                    <a:gs pos="61062">
                      <a:srgbClr val="FFC000"/>
                    </a:gs>
                    <a:gs pos="85000">
                      <a:srgbClr val="D719A5"/>
                    </a:gs>
                    <a:gs pos="100000">
                      <a:srgbClr val="D719A5"/>
                    </a:gs>
                  </a:gsLst>
                  <a:path path="circle">
                    <a:fillToRect l="43000" r="43000" b="100000"/>
                  </a:path>
                </a:gradFill>
                <a:latin typeface="Times New Roman" panose="02020603050405020304" pitchFamily="18" charset="0"/>
                <a:cs typeface="Times New Roman" panose="02020603050405020304" pitchFamily="18" charset="0"/>
              </a:rPr>
              <a:t>Our today’s Class </a:t>
            </a:r>
          </a:p>
        </p:txBody>
      </p:sp>
      <p:pic>
        <p:nvPicPr>
          <p:cNvPr id="10" name="Picture 9">
            <a:extLst>
              <a:ext uri="{FF2B5EF4-FFF2-40B4-BE49-F238E27FC236}">
                <a16:creationId xmlns:a16="http://schemas.microsoft.com/office/drawing/2014/main" id="{91C95922-97C3-4746-9DB9-02D295E881FC}"/>
              </a:ext>
            </a:extLst>
          </p:cNvPr>
          <p:cNvPicPr>
            <a:picLocks noChangeAspect="1"/>
          </p:cNvPicPr>
          <p:nvPr/>
        </p:nvPicPr>
        <p:blipFill>
          <a:blip r:embed="rId2"/>
          <a:stretch>
            <a:fillRect/>
          </a:stretch>
        </p:blipFill>
        <p:spPr>
          <a:xfrm>
            <a:off x="6838121" y="607942"/>
            <a:ext cx="4691269" cy="564211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152775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210D88F-27FD-4AF3-AE02-D24FB8703246}"/>
              </a:ext>
            </a:extLst>
          </p:cNvPr>
          <p:cNvSpPr txBox="1"/>
          <p:nvPr/>
        </p:nvSpPr>
        <p:spPr>
          <a:xfrm>
            <a:off x="4426226" y="1213008"/>
            <a:ext cx="7195930" cy="4431983"/>
          </a:xfrm>
          <a:prstGeom prst="rect">
            <a:avLst/>
          </a:prstGeom>
          <a:solidFill>
            <a:schemeClr val="bg1"/>
          </a:solidFill>
          <a:ln>
            <a:solidFill>
              <a:srgbClr val="FF0000"/>
            </a:solidFill>
          </a:ln>
        </p:spPr>
        <p:txBody>
          <a:bodyPr wrap="square">
            <a:spAutoFit/>
          </a:bodyPr>
          <a:lstStyle/>
          <a:p>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They fixed a date. All animals came to see the race. The tortoise &amp; the hare finally came to the starting point o the race. The race began. The hare began to run very fast. He jumped and jumped. He ran a mile in a few minutes. Soon the hare found the tortoise far behind him. Then he stopped. The hare said to himself, “What’s the use of going too fast? Perhaps, the tortoise has gone only a few yards by this time. So, I can very well have a good sleep before the tortoise comes up.” So the hare went to sleep in a bush. In the meantime, the tortoise walked on and on. It  did not stop anywhere</a:t>
            </a:r>
            <a:r>
              <a:rPr lang="en-US" sz="2400" dirty="0">
                <a:latin typeface="Times New Roman" panose="02020603050405020304" pitchFamily="18" charset="0"/>
                <a:cs typeface="Times New Roman" panose="02020603050405020304" pitchFamily="18" charset="0"/>
              </a:rPr>
              <a:t>.</a:t>
            </a:r>
          </a:p>
          <a:p>
            <a:endParaRPr lang="en-US" dirty="0"/>
          </a:p>
        </p:txBody>
      </p:sp>
      <p:pic>
        <p:nvPicPr>
          <p:cNvPr id="9" name="Picture 8">
            <a:extLst>
              <a:ext uri="{FF2B5EF4-FFF2-40B4-BE49-F238E27FC236}">
                <a16:creationId xmlns:a16="http://schemas.microsoft.com/office/drawing/2014/main" id="{A41CEE2F-B775-42BF-ACC3-EC2673D000F5}"/>
              </a:ext>
            </a:extLst>
          </p:cNvPr>
          <p:cNvPicPr>
            <a:picLocks noChangeAspect="1"/>
          </p:cNvPicPr>
          <p:nvPr/>
        </p:nvPicPr>
        <p:blipFill>
          <a:blip r:embed="rId2"/>
          <a:stretch>
            <a:fillRect/>
          </a:stretch>
        </p:blipFill>
        <p:spPr>
          <a:xfrm>
            <a:off x="1009650" y="3672495"/>
            <a:ext cx="2857500" cy="19072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a:extLst>
              <a:ext uri="{FF2B5EF4-FFF2-40B4-BE49-F238E27FC236}">
                <a16:creationId xmlns:a16="http://schemas.microsoft.com/office/drawing/2014/main" id="{B9A478E5-981B-4BBB-A313-587E97351FA0}"/>
              </a:ext>
            </a:extLst>
          </p:cNvPr>
          <p:cNvPicPr>
            <a:picLocks noChangeAspect="1"/>
          </p:cNvPicPr>
          <p:nvPr/>
        </p:nvPicPr>
        <p:blipFill>
          <a:blip r:embed="rId3"/>
          <a:stretch>
            <a:fillRect/>
          </a:stretch>
        </p:blipFill>
        <p:spPr>
          <a:xfrm>
            <a:off x="1009650" y="1278216"/>
            <a:ext cx="2857500" cy="20696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797373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63390405-1088-47BB-875C-827B3010F79F}"/>
              </a:ext>
            </a:extLst>
          </p:cNvPr>
          <p:cNvPicPr>
            <a:picLocks noChangeAspect="1"/>
          </p:cNvPicPr>
          <p:nvPr/>
        </p:nvPicPr>
        <p:blipFill>
          <a:blip r:embed="rId2"/>
          <a:stretch>
            <a:fillRect/>
          </a:stretch>
        </p:blipFill>
        <p:spPr>
          <a:xfrm>
            <a:off x="778359" y="2021888"/>
            <a:ext cx="4062206" cy="2814224"/>
          </a:xfrm>
          <a:prstGeom prst="rect">
            <a:avLst/>
          </a:prstGeom>
          <a:ln w="38100" cap="sq">
            <a:solidFill>
              <a:srgbClr val="D719A5"/>
            </a:solidFill>
            <a:prstDash val="solid"/>
            <a:miter lim="800000"/>
          </a:ln>
          <a:effectLst>
            <a:outerShdw blurRad="50800" dist="38100" dir="2700000" algn="tl" rotWithShape="0">
              <a:srgbClr val="000000">
                <a:alpha val="43000"/>
              </a:srgbClr>
            </a:outerShdw>
          </a:effectLst>
        </p:spPr>
      </p:pic>
      <p:sp>
        <p:nvSpPr>
          <p:cNvPr id="7" name="TextBox 6">
            <a:extLst>
              <a:ext uri="{FF2B5EF4-FFF2-40B4-BE49-F238E27FC236}">
                <a16:creationId xmlns:a16="http://schemas.microsoft.com/office/drawing/2014/main" id="{C9DDD57C-3B98-40C6-8D98-286A961F8688}"/>
              </a:ext>
            </a:extLst>
          </p:cNvPr>
          <p:cNvSpPr txBox="1"/>
          <p:nvPr/>
        </p:nvSpPr>
        <p:spPr>
          <a:xfrm>
            <a:off x="5035827" y="1446059"/>
            <a:ext cx="6102626" cy="4154984"/>
          </a:xfrm>
          <a:prstGeom prst="rect">
            <a:avLst/>
          </a:prstGeom>
          <a:solidFill>
            <a:schemeClr val="bg1"/>
          </a:solidFill>
          <a:ln>
            <a:solidFill>
              <a:srgbClr val="FF0000"/>
            </a:solidFill>
          </a:ln>
        </p:spPr>
        <p:txBody>
          <a:bodyPr wrap="square">
            <a:spAutoFit/>
          </a:bodyPr>
          <a:lstStyle/>
          <a:p>
            <a:r>
              <a:rPr lang="en-US" sz="2400" dirty="0">
                <a:latin typeface="Times New Roman" panose="02020603050405020304" pitchFamily="18" charset="0"/>
                <a:cs typeface="Times New Roman" panose="02020603050405020304" pitchFamily="18" charset="0"/>
              </a:rPr>
              <a:t>Wh</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 the tortoise came to the bush, it saw the lazy hare lying fast asleep there. The tortoise smiled and quietly passed by the hare. Many hours passed. The hare woke up.  He  saw that it was already evening. He immediately got on his feet. He began to run very fast. But alas! The tortoise had already gone far. It  came in sight of the goal. But the steady tortoise was already crossing the winning post. The hare felt much ashamed. Now the hare realized that slow but steady wins the race.”</a:t>
            </a:r>
          </a:p>
        </p:txBody>
      </p:sp>
    </p:spTree>
    <p:extLst>
      <p:ext uri="{BB962C8B-B14F-4D97-AF65-F5344CB8AC3E}">
        <p14:creationId xmlns:p14="http://schemas.microsoft.com/office/powerpoint/2010/main" val="3469846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25281A68-2FD5-4A66-9B18-6B2F0ECCFADB}"/>
              </a:ext>
            </a:extLst>
          </p:cNvPr>
          <p:cNvPicPr>
            <a:picLocks noChangeAspect="1"/>
          </p:cNvPicPr>
          <p:nvPr/>
        </p:nvPicPr>
        <p:blipFill rotWithShape="1">
          <a:blip r:embed="rId2"/>
          <a:srcRect t="5174" b="14020"/>
          <a:stretch/>
        </p:blipFill>
        <p:spPr>
          <a:xfrm>
            <a:off x="1550502" y="1606824"/>
            <a:ext cx="9183757" cy="41860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a:extLst>
              <a:ext uri="{FF2B5EF4-FFF2-40B4-BE49-F238E27FC236}">
                <a16:creationId xmlns:a16="http://schemas.microsoft.com/office/drawing/2014/main" id="{4A7342B0-9A9A-4A43-8FBC-D2575083CC01}"/>
              </a:ext>
            </a:extLst>
          </p:cNvPr>
          <p:cNvSpPr/>
          <p:nvPr/>
        </p:nvSpPr>
        <p:spPr>
          <a:xfrm>
            <a:off x="4028661" y="3411608"/>
            <a:ext cx="4376529" cy="2125317"/>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0000FF"/>
                </a:solidFill>
                <a:latin typeface="Times New Roman" panose="02020603050405020304" pitchFamily="18" charset="0"/>
                <a:cs typeface="Times New Roman" panose="02020603050405020304" pitchFamily="18" charset="0"/>
              </a:rPr>
              <a:t>Slow and steady wins the race.</a:t>
            </a:r>
            <a:endParaRPr lang="en-US" dirty="0">
              <a:solidFill>
                <a:srgbClr val="0000FF"/>
              </a:solidFill>
            </a:endParaRPr>
          </a:p>
        </p:txBody>
      </p:sp>
    </p:spTree>
    <p:extLst>
      <p:ext uri="{BB962C8B-B14F-4D97-AF65-F5344CB8AC3E}">
        <p14:creationId xmlns:p14="http://schemas.microsoft.com/office/powerpoint/2010/main" val="2139334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A0C1CE8C-7D40-4415-B0B8-E223E31773EF}"/>
              </a:ext>
            </a:extLst>
          </p:cNvPr>
          <p:cNvSpPr txBox="1"/>
          <p:nvPr/>
        </p:nvSpPr>
        <p:spPr>
          <a:xfrm>
            <a:off x="3511826" y="589325"/>
            <a:ext cx="4459356" cy="769441"/>
          </a:xfrm>
          <a:prstGeom prst="rect">
            <a:avLst/>
          </a:prstGeom>
          <a:solidFill>
            <a:schemeClr val="accent2">
              <a:lumMod val="20000"/>
              <a:lumOff val="80000"/>
            </a:schemeClr>
          </a:solidFill>
          <a:ln>
            <a:solidFill>
              <a:srgbClr val="FF0000"/>
            </a:solidFill>
          </a:ln>
        </p:spPr>
        <p:txBody>
          <a:bodyPr wrap="square" rtlCol="0">
            <a:spAutoFit/>
          </a:bodyPr>
          <a:lstStyle/>
          <a:p>
            <a:pPr algn="ctr"/>
            <a:r>
              <a:rPr lang="en-US" sz="4400" b="1" dirty="0">
                <a:solidFill>
                  <a:srgbClr val="0000FF"/>
                </a:solidFill>
                <a:latin typeface="Times New Roman" panose="02020603050405020304" pitchFamily="18" charset="0"/>
                <a:cs typeface="Times New Roman" panose="02020603050405020304" pitchFamily="18" charset="0"/>
              </a:rPr>
              <a:t>Word meaning</a:t>
            </a:r>
            <a:r>
              <a:rPr lang="en-US" b="1" dirty="0">
                <a:solidFill>
                  <a:srgbClr val="0000FF"/>
                </a:solidFill>
                <a:latin typeface="Times New Roman" panose="02020603050405020304" pitchFamily="18" charset="0"/>
                <a:cs typeface="Times New Roman" panose="02020603050405020304" pitchFamily="18" charset="0"/>
              </a:rPr>
              <a:t> </a:t>
            </a:r>
          </a:p>
        </p:txBody>
      </p:sp>
      <p:sp>
        <p:nvSpPr>
          <p:cNvPr id="5" name="Rectangle 4">
            <a:extLst>
              <a:ext uri="{FF2B5EF4-FFF2-40B4-BE49-F238E27FC236}">
                <a16:creationId xmlns:a16="http://schemas.microsoft.com/office/drawing/2014/main" id="{1A2EBF9F-E60D-4676-86CD-D5BA25488B99}"/>
              </a:ext>
            </a:extLst>
          </p:cNvPr>
          <p:cNvSpPr/>
          <p:nvPr/>
        </p:nvSpPr>
        <p:spPr>
          <a:xfrm>
            <a:off x="1278834" y="1526800"/>
            <a:ext cx="10124660" cy="102041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Race- </a:t>
            </a:r>
            <a:r>
              <a:rPr lang="bn-IN" sz="3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দৌড়বাজি;</a:t>
            </a:r>
            <a:r>
              <a:rPr lang="en-US" sz="3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contest in running.</a:t>
            </a:r>
            <a:endParaRPr lang="en-US" sz="3200"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EE396DC7-2FC7-4683-AD3D-190E99CE22C6}"/>
              </a:ext>
            </a:extLst>
          </p:cNvPr>
          <p:cNvSpPr/>
          <p:nvPr/>
        </p:nvSpPr>
        <p:spPr>
          <a:xfrm>
            <a:off x="2226364" y="2715253"/>
            <a:ext cx="8229601" cy="102041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Immediately-</a:t>
            </a:r>
            <a:r>
              <a:rPr lang="bn-IN"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তৎক্ষণাৎ;</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without any delay.</a:t>
            </a:r>
            <a:endParaRPr lang="en-US" sz="3200" dirty="0"/>
          </a:p>
        </p:txBody>
      </p:sp>
      <p:sp>
        <p:nvSpPr>
          <p:cNvPr id="9" name="Rectangle 8">
            <a:extLst>
              <a:ext uri="{FF2B5EF4-FFF2-40B4-BE49-F238E27FC236}">
                <a16:creationId xmlns:a16="http://schemas.microsoft.com/office/drawing/2014/main" id="{5C94DAF5-A970-4156-B547-8C535045C4E5}"/>
              </a:ext>
            </a:extLst>
          </p:cNvPr>
          <p:cNvSpPr/>
          <p:nvPr/>
        </p:nvSpPr>
        <p:spPr>
          <a:xfrm>
            <a:off x="1179444" y="3871707"/>
            <a:ext cx="10124660" cy="102041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D719A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Steady-</a:t>
            </a:r>
            <a:r>
              <a:rPr lang="bn-IN" sz="4000" b="1" dirty="0">
                <a:solidFill>
                  <a:srgbClr val="D719A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দৃঢ়;</a:t>
            </a:r>
            <a:r>
              <a:rPr lang="en-US" sz="3200" b="1" dirty="0">
                <a:solidFill>
                  <a:srgbClr val="D719A5"/>
                </a:solidFill>
                <a:effectLst>
                  <a:outerShdw blurRad="38100" dist="38100" dir="2700000" algn="tl">
                    <a:srgbClr val="000000">
                      <a:alpha val="43137"/>
                    </a:srgbClr>
                  </a:outerShdw>
                </a:effectLst>
              </a:rPr>
              <a:t>firm in standing</a:t>
            </a:r>
            <a:r>
              <a:rPr lang="bn-IN" sz="3200" b="1" dirty="0">
                <a:solidFill>
                  <a:srgbClr val="D719A5"/>
                </a:solidFill>
                <a:effectLst>
                  <a:outerShdw blurRad="38100" dist="38100" dir="2700000" algn="tl">
                    <a:srgbClr val="000000">
                      <a:alpha val="43137"/>
                    </a:srgbClr>
                  </a:outerShdw>
                </a:effectLst>
              </a:rPr>
              <a:t>.</a:t>
            </a:r>
            <a:r>
              <a:rPr lang="en-US" dirty="0">
                <a:solidFill>
                  <a:srgbClr val="D719A5"/>
                </a:solidFill>
              </a:rPr>
              <a:t>.</a:t>
            </a:r>
          </a:p>
        </p:txBody>
      </p:sp>
      <p:sp>
        <p:nvSpPr>
          <p:cNvPr id="11" name="Rectangle 10">
            <a:extLst>
              <a:ext uri="{FF2B5EF4-FFF2-40B4-BE49-F238E27FC236}">
                <a16:creationId xmlns:a16="http://schemas.microsoft.com/office/drawing/2014/main" id="{2F26E7D0-6FAD-46E5-A5BA-08660E8553A4}"/>
              </a:ext>
            </a:extLst>
          </p:cNvPr>
          <p:cNvSpPr/>
          <p:nvPr/>
        </p:nvSpPr>
        <p:spPr>
          <a:xfrm>
            <a:off x="2226364" y="5041623"/>
            <a:ext cx="8229601" cy="102041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Goal</a:t>
            </a:r>
            <a:r>
              <a:rPr lang="bn-IN" sz="4000" b="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bn-IN" sz="32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গন্তব্যস্থল ;</a:t>
            </a:r>
            <a:r>
              <a:rPr lang="en-US" sz="3200" b="1" dirty="0">
                <a:solidFill>
                  <a:srgbClr val="008000"/>
                </a:solidFill>
              </a:rPr>
              <a:t>the point where race end</a:t>
            </a:r>
            <a:r>
              <a:rPr lang="bn-IN" sz="3200" b="1" dirty="0">
                <a:solidFill>
                  <a:srgbClr val="008000"/>
                </a:solidFill>
              </a:rPr>
              <a:t>.</a:t>
            </a:r>
            <a:endParaRPr lang="en-US" sz="3200" b="1" dirty="0">
              <a:solidFill>
                <a:srgbClr val="008000"/>
              </a:solidFill>
            </a:endParaRPr>
          </a:p>
        </p:txBody>
      </p:sp>
    </p:spTree>
    <p:extLst>
      <p:ext uri="{BB962C8B-B14F-4D97-AF65-F5344CB8AC3E}">
        <p14:creationId xmlns:p14="http://schemas.microsoft.com/office/powerpoint/2010/main" val="42816992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Circle: Hollow 3">
            <a:extLst>
              <a:ext uri="{FF2B5EF4-FFF2-40B4-BE49-F238E27FC236}">
                <a16:creationId xmlns:a16="http://schemas.microsoft.com/office/drawing/2014/main" id="{A20E7B12-6FAC-4D9F-8D40-F8EC5B6A17E3}"/>
              </a:ext>
            </a:extLst>
          </p:cNvPr>
          <p:cNvSpPr/>
          <p:nvPr/>
        </p:nvSpPr>
        <p:spPr>
          <a:xfrm>
            <a:off x="3319669" y="1166191"/>
            <a:ext cx="5552661" cy="4850295"/>
          </a:xfrm>
          <a:prstGeom prst="donut">
            <a:avLst>
              <a:gd name="adj" fmla="val 628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tar: 5 Points 4">
            <a:extLst>
              <a:ext uri="{FF2B5EF4-FFF2-40B4-BE49-F238E27FC236}">
                <a16:creationId xmlns:a16="http://schemas.microsoft.com/office/drawing/2014/main" id="{63748EEF-8E3F-46F9-A715-1BFA4B58EC75}"/>
              </a:ext>
            </a:extLst>
          </p:cNvPr>
          <p:cNvSpPr/>
          <p:nvPr/>
        </p:nvSpPr>
        <p:spPr>
          <a:xfrm>
            <a:off x="3644347" y="1381539"/>
            <a:ext cx="4903303" cy="3803374"/>
          </a:xfrm>
          <a:prstGeom prst="star5">
            <a:avLst>
              <a:gd name="adj" fmla="val 31524"/>
              <a:gd name="hf" fmla="val 105146"/>
              <a:gd name="vf" fmla="val 110557"/>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Times New Roman" panose="02020603050405020304" pitchFamily="18" charset="0"/>
                <a:cs typeface="Times New Roman" panose="02020603050405020304" pitchFamily="18" charset="0"/>
              </a:rPr>
              <a:t>Read the story silently</a:t>
            </a:r>
          </a:p>
        </p:txBody>
      </p:sp>
    </p:spTree>
    <p:extLst>
      <p:ext uri="{BB962C8B-B14F-4D97-AF65-F5344CB8AC3E}">
        <p14:creationId xmlns:p14="http://schemas.microsoft.com/office/powerpoint/2010/main" val="341322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93C32EEE-2B0E-40E8-97B2-3F49DBB4C167}"/>
              </a:ext>
            </a:extLst>
          </p:cNvPr>
          <p:cNvSpPr txBox="1"/>
          <p:nvPr/>
        </p:nvSpPr>
        <p:spPr>
          <a:xfrm>
            <a:off x="5989984" y="4479741"/>
            <a:ext cx="5632172" cy="193899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txBody>
          <a:bodyPr wrap="square">
            <a:spAutoFit/>
          </a:bodyPr>
          <a:lstStyle/>
          <a:p>
            <a:r>
              <a:rPr lang="en-US" sz="2000" b="1" dirty="0">
                <a:solidFill>
                  <a:srgbClr val="D719A5"/>
                </a:solidFill>
                <a:latin typeface="Times New Roman" panose="02020603050405020304" pitchFamily="18" charset="0"/>
                <a:cs typeface="Times New Roman" panose="02020603050405020304" pitchFamily="18" charset="0"/>
              </a:rPr>
              <a:t>Born	        :         c. 620 BCE</a:t>
            </a:r>
          </a:p>
          <a:p>
            <a:r>
              <a:rPr lang="en-US" sz="2000" b="1" dirty="0">
                <a:solidFill>
                  <a:srgbClr val="D719A5"/>
                </a:solidFill>
                <a:latin typeface="Times New Roman" panose="02020603050405020304" pitchFamily="18" charset="0"/>
                <a:cs typeface="Times New Roman" panose="02020603050405020304" pitchFamily="18" charset="0"/>
              </a:rPr>
              <a:t>Died	            564 BCE (aged c. 56)</a:t>
            </a:r>
          </a:p>
          <a:p>
            <a:r>
              <a:rPr lang="en-US" sz="2000" b="1" dirty="0">
                <a:solidFill>
                  <a:srgbClr val="D719A5"/>
                </a:solidFill>
                <a:latin typeface="Times New Roman" panose="02020603050405020304" pitchFamily="18" charset="0"/>
                <a:cs typeface="Times New Roman" panose="02020603050405020304" pitchFamily="18" charset="0"/>
              </a:rPr>
              <a:t>Delphi, Greece</a:t>
            </a:r>
          </a:p>
          <a:p>
            <a:r>
              <a:rPr lang="en-US" sz="2000" b="1" dirty="0">
                <a:solidFill>
                  <a:srgbClr val="D719A5"/>
                </a:solidFill>
                <a:latin typeface="Times New Roman" panose="02020603050405020304" pitchFamily="18" charset="0"/>
                <a:cs typeface="Times New Roman" panose="02020603050405020304" pitchFamily="18" charset="0"/>
              </a:rPr>
              <a:t>Nationality        :    Greek</a:t>
            </a:r>
          </a:p>
          <a:p>
            <a:r>
              <a:rPr lang="en-US" sz="2000" b="1" dirty="0">
                <a:solidFill>
                  <a:srgbClr val="D719A5"/>
                </a:solidFill>
                <a:latin typeface="Times New Roman" panose="02020603050405020304" pitchFamily="18" charset="0"/>
                <a:cs typeface="Times New Roman" panose="02020603050405020304" pitchFamily="18" charset="0"/>
              </a:rPr>
              <a:t>Genre : Fable, (The hare and The Tortoise, Grasshopper and the Ants etc. famous story</a:t>
            </a:r>
            <a:r>
              <a:rPr lang="en-US" sz="2000" b="1" dirty="0">
                <a:solidFill>
                  <a:srgbClr val="D719A5"/>
                </a:solidFill>
              </a:rPr>
              <a:t>)</a:t>
            </a:r>
          </a:p>
        </p:txBody>
      </p:sp>
      <p:sp>
        <p:nvSpPr>
          <p:cNvPr id="8" name="Oval 7">
            <a:extLst>
              <a:ext uri="{FF2B5EF4-FFF2-40B4-BE49-F238E27FC236}">
                <a16:creationId xmlns:a16="http://schemas.microsoft.com/office/drawing/2014/main" id="{6D1E5E1D-4E98-4555-A3E6-11E13C65B3F9}"/>
              </a:ext>
            </a:extLst>
          </p:cNvPr>
          <p:cNvSpPr/>
          <p:nvPr/>
        </p:nvSpPr>
        <p:spPr>
          <a:xfrm>
            <a:off x="2027582" y="548209"/>
            <a:ext cx="8136835" cy="776926"/>
          </a:xfrm>
          <a:prstGeom prst="ellipse">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00FF"/>
                </a:solidFill>
                <a:latin typeface="Times New Roman" panose="02020603050405020304" pitchFamily="18" charset="0"/>
                <a:cs typeface="Times New Roman" panose="02020603050405020304" pitchFamily="18" charset="0"/>
              </a:rPr>
              <a:t>Let’s know about Aesop</a:t>
            </a:r>
          </a:p>
        </p:txBody>
      </p:sp>
      <p:sp>
        <p:nvSpPr>
          <p:cNvPr id="10" name="TextBox 9">
            <a:extLst>
              <a:ext uri="{FF2B5EF4-FFF2-40B4-BE49-F238E27FC236}">
                <a16:creationId xmlns:a16="http://schemas.microsoft.com/office/drawing/2014/main" id="{9722808B-C0D9-4FD4-AE51-8C3F5F3C99CD}"/>
              </a:ext>
            </a:extLst>
          </p:cNvPr>
          <p:cNvSpPr txBox="1"/>
          <p:nvPr/>
        </p:nvSpPr>
        <p:spPr>
          <a:xfrm>
            <a:off x="5983356" y="3706770"/>
            <a:ext cx="5638800" cy="830997"/>
          </a:xfrm>
          <a:prstGeom prst="rect">
            <a:avLst/>
          </a:prstGeom>
          <a:solidFill>
            <a:schemeClr val="accent4">
              <a:lumMod val="40000"/>
              <a:lumOff val="60000"/>
            </a:schemeClr>
          </a:solidFill>
        </p:spPr>
        <p:txBody>
          <a:bodyPr wrap="square">
            <a:spAutoFit/>
          </a:bodyPr>
          <a:lstStyle/>
          <a:p>
            <a:r>
              <a:rPr lang="en-US" sz="2400" b="1" dirty="0">
                <a:solidFill>
                  <a:srgbClr val="7030A0"/>
                </a:solidFill>
                <a:latin typeface="Times New Roman" panose="02020603050405020304" pitchFamily="18" charset="0"/>
                <a:cs typeface="Times New Roman" panose="02020603050405020304" pitchFamily="18" charset="0"/>
              </a:rPr>
              <a:t>Hellenistic statue thought to depict Aesop</a:t>
            </a:r>
            <a:r>
              <a:rPr lang="en-US" sz="2400" dirty="0">
                <a:solidFill>
                  <a:srgbClr val="7030A0"/>
                </a:solidFill>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Art Collection of Villa </a:t>
            </a:r>
            <a:r>
              <a:rPr lang="en-US" sz="2400" dirty="0" err="1">
                <a:latin typeface="Times New Roman" panose="02020603050405020304" pitchFamily="18" charset="0"/>
                <a:cs typeface="Times New Roman" panose="02020603050405020304" pitchFamily="18" charset="0"/>
              </a:rPr>
              <a:t>Albani</a:t>
            </a:r>
            <a:r>
              <a:rPr lang="en-US" sz="2400" dirty="0">
                <a:latin typeface="Times New Roman" panose="02020603050405020304" pitchFamily="18" charset="0"/>
                <a:cs typeface="Times New Roman" panose="02020603050405020304" pitchFamily="18" charset="0"/>
              </a:rPr>
              <a:t>, Rome</a:t>
            </a:r>
          </a:p>
        </p:txBody>
      </p:sp>
      <p:pic>
        <p:nvPicPr>
          <p:cNvPr id="12" name="Picture 11">
            <a:extLst>
              <a:ext uri="{FF2B5EF4-FFF2-40B4-BE49-F238E27FC236}">
                <a16:creationId xmlns:a16="http://schemas.microsoft.com/office/drawing/2014/main" id="{7D4A3FEB-25E5-4C4A-99C4-22AED01A2935}"/>
              </a:ext>
            </a:extLst>
          </p:cNvPr>
          <p:cNvPicPr>
            <a:picLocks noChangeAspect="1"/>
          </p:cNvPicPr>
          <p:nvPr/>
        </p:nvPicPr>
        <p:blipFill>
          <a:blip r:embed="rId2"/>
          <a:stretch>
            <a:fillRect/>
          </a:stretch>
        </p:blipFill>
        <p:spPr>
          <a:xfrm>
            <a:off x="7222436" y="1248098"/>
            <a:ext cx="2345634" cy="2405569"/>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TextBox 13">
            <a:extLst>
              <a:ext uri="{FF2B5EF4-FFF2-40B4-BE49-F238E27FC236}">
                <a16:creationId xmlns:a16="http://schemas.microsoft.com/office/drawing/2014/main" id="{248F3E21-677E-47D3-ABDC-A99E6482A564}"/>
              </a:ext>
            </a:extLst>
          </p:cNvPr>
          <p:cNvSpPr txBox="1"/>
          <p:nvPr/>
        </p:nvSpPr>
        <p:spPr>
          <a:xfrm>
            <a:off x="589720" y="1416144"/>
            <a:ext cx="5300870" cy="4893647"/>
          </a:xfrm>
          <a:prstGeom prst="rect">
            <a:avLst/>
          </a:prstGeom>
          <a:solidFill>
            <a:schemeClr val="bg1"/>
          </a:solidFill>
          <a:ln>
            <a:solidFill>
              <a:srgbClr val="FF0000"/>
            </a:solidFill>
          </a:ln>
        </p:spPr>
        <p:txBody>
          <a:bodyPr wrap="square">
            <a:spAutoFit/>
          </a:bodyPr>
          <a:lstStyle/>
          <a:p>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Aesop was a Greek fabulist and storyteller credited with a number of fables now collectively known as Aesop's Fables. Although his existence remains unclear and no writings by him survive, numerous tales credited to him were gathered across the centuries and in many languages in a storytelling tradition that continues to this day. Many of the tales are characterized by animals and inanimate objects that speak, solve problems, and generally have human characteristics</a:t>
            </a:r>
            <a:r>
              <a:rPr lang="en-US" sz="2400"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7280762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Plaque 7">
            <a:extLst>
              <a:ext uri="{FF2B5EF4-FFF2-40B4-BE49-F238E27FC236}">
                <a16:creationId xmlns:a16="http://schemas.microsoft.com/office/drawing/2014/main" id="{9C0F52B0-8143-449F-815E-83804E3AA87D}"/>
              </a:ext>
            </a:extLst>
          </p:cNvPr>
          <p:cNvSpPr/>
          <p:nvPr/>
        </p:nvSpPr>
        <p:spPr>
          <a:xfrm>
            <a:off x="5159121" y="1795669"/>
            <a:ext cx="6423279" cy="3690731"/>
          </a:xfrm>
          <a:prstGeom prst="plaque">
            <a:avLst>
              <a:gd name="adj" fmla="val 23730"/>
            </a:avLst>
          </a:prstGeom>
          <a:solidFill>
            <a:schemeClr val="bg1">
              <a:lumMod val="95000"/>
            </a:schemeClr>
          </a:solidFill>
          <a:ln w="12700" cap="flat" cmpd="sng" algn="ctr">
            <a:solidFill>
              <a:srgbClr val="FF0000"/>
            </a:solidFill>
            <a:prstDash val="solid"/>
            <a:miter lim="800000"/>
          </a:ln>
          <a:effectLst/>
        </p:spPr>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r>
              <a:rPr lang="en-US" sz="3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Tell the story,</a:t>
            </a:r>
          </a:p>
          <a:p>
            <a:pPr lvl="0" algn="ctr"/>
            <a:r>
              <a:rPr lang="en-US" sz="3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hare and the tortoise” one by one.  </a:t>
            </a:r>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621EC95-F82A-43AF-BD59-9D9C2959BB50}"/>
              </a:ext>
            </a:extLst>
          </p:cNvPr>
          <p:cNvSpPr txBox="1"/>
          <p:nvPr/>
        </p:nvSpPr>
        <p:spPr>
          <a:xfrm>
            <a:off x="3936609" y="578570"/>
            <a:ext cx="4318782" cy="1015663"/>
          </a:xfrm>
          <a:prstGeom prst="rect">
            <a:avLst/>
          </a:prstGeom>
          <a:solidFill>
            <a:schemeClr val="accent2">
              <a:lumMod val="20000"/>
              <a:lumOff val="80000"/>
            </a:schemeClr>
          </a:solidFill>
          <a:ln>
            <a:solidFill>
              <a:srgbClr val="FF0066"/>
            </a:solidFill>
          </a:ln>
        </p:spPr>
        <p:txBody>
          <a:bodyPr wrap="square" rtlCol="0">
            <a:spAutoFit/>
          </a:bodyPr>
          <a:lstStyle/>
          <a:p>
            <a:pPr algn="ctr"/>
            <a:r>
              <a:rPr lang="en-US" sz="4800" b="1" dirty="0">
                <a:solidFill>
                  <a:srgbClr val="0000FF"/>
                </a:solidFill>
                <a:effectLst>
                  <a:outerShdw blurRad="50800" dist="50800" dir="5400000" algn="ctr" rotWithShape="0">
                    <a:schemeClr val="accent2">
                      <a:lumMod val="50000"/>
                    </a:schemeClr>
                  </a:outerShdw>
                </a:effectLst>
                <a:latin typeface="Times New Roman" panose="02020603050405020304" pitchFamily="18" charset="0"/>
                <a:cs typeface="Times New Roman" panose="02020603050405020304" pitchFamily="18" charset="0"/>
              </a:rPr>
              <a:t>Evaluation</a:t>
            </a:r>
            <a:r>
              <a:rPr lang="en-US" sz="6000" b="1" dirty="0">
                <a:solidFill>
                  <a:schemeClr val="accent2"/>
                </a:solidFill>
              </a:rPr>
              <a:t> </a:t>
            </a:r>
          </a:p>
        </p:txBody>
      </p:sp>
      <p:pic>
        <p:nvPicPr>
          <p:cNvPr id="6" name="Picture 5">
            <a:extLst>
              <a:ext uri="{FF2B5EF4-FFF2-40B4-BE49-F238E27FC236}">
                <a16:creationId xmlns:a16="http://schemas.microsoft.com/office/drawing/2014/main" id="{D601EBF7-8331-4124-AA43-79B85CA0B0CC}"/>
              </a:ext>
            </a:extLst>
          </p:cNvPr>
          <p:cNvPicPr>
            <a:picLocks noChangeAspect="1"/>
          </p:cNvPicPr>
          <p:nvPr/>
        </p:nvPicPr>
        <p:blipFill rotWithShape="1">
          <a:blip r:embed="rId2">
            <a:extLst>
              <a:ext uri="{28A0092B-C50C-407E-A947-70E740481C1C}">
                <a14:useLocalDpi xmlns:a14="http://schemas.microsoft.com/office/drawing/2010/main" val="0"/>
              </a:ext>
            </a:extLst>
          </a:blip>
          <a:srcRect b="11211"/>
          <a:stretch/>
        </p:blipFill>
        <p:spPr>
          <a:xfrm>
            <a:off x="673611" y="1755636"/>
            <a:ext cx="4262473" cy="3455377"/>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035887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4">
            <a:extLst>
              <a:ext uri="{FF2B5EF4-FFF2-40B4-BE49-F238E27FC236}">
                <a16:creationId xmlns:a16="http://schemas.microsoft.com/office/drawing/2014/main" id="{0EFC5D50-96C1-4FD8-9859-DACC3108F405}"/>
              </a:ext>
            </a:extLst>
          </p:cNvPr>
          <p:cNvSpPr/>
          <p:nvPr/>
        </p:nvSpPr>
        <p:spPr>
          <a:xfrm>
            <a:off x="2711702" y="626851"/>
            <a:ext cx="6470391" cy="923653"/>
          </a:xfrm>
          <a:prstGeom prst="ellipse">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0000FF"/>
                </a:solidFill>
                <a:latin typeface="Times New Roman" panose="02020603050405020304" pitchFamily="18" charset="0"/>
                <a:cs typeface="Times New Roman" panose="02020603050405020304" pitchFamily="18" charset="0"/>
              </a:rPr>
              <a:t>Individual  Work</a:t>
            </a:r>
          </a:p>
        </p:txBody>
      </p:sp>
      <p:sp>
        <p:nvSpPr>
          <p:cNvPr id="6" name="Rectangle 5">
            <a:extLst>
              <a:ext uri="{FF2B5EF4-FFF2-40B4-BE49-F238E27FC236}">
                <a16:creationId xmlns:a16="http://schemas.microsoft.com/office/drawing/2014/main" id="{411B3459-7A10-40F9-B8F5-39A8EFC8CDA4}"/>
              </a:ext>
            </a:extLst>
          </p:cNvPr>
          <p:cNvSpPr/>
          <p:nvPr/>
        </p:nvSpPr>
        <p:spPr>
          <a:xfrm>
            <a:off x="1901687" y="3699891"/>
            <a:ext cx="8971722" cy="2332383"/>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Write down the story of “the hare and the tortoise” in your own words</a:t>
            </a:r>
            <a:r>
              <a:rPr lang="en-US" b="1" dirty="0">
                <a:solidFill>
                  <a:schemeClr val="tx1"/>
                </a:solidFill>
              </a:rPr>
              <a:t>.</a:t>
            </a:r>
          </a:p>
        </p:txBody>
      </p:sp>
      <p:pic>
        <p:nvPicPr>
          <p:cNvPr id="7" name="Picture 6">
            <a:extLst>
              <a:ext uri="{FF2B5EF4-FFF2-40B4-BE49-F238E27FC236}">
                <a16:creationId xmlns:a16="http://schemas.microsoft.com/office/drawing/2014/main" id="{DDE0A990-1144-45F7-AA20-1A201A0A5CA4}"/>
              </a:ext>
            </a:extLst>
          </p:cNvPr>
          <p:cNvPicPr>
            <a:picLocks noChangeAspect="1" noChangeArrowheads="1"/>
          </p:cNvPicPr>
          <p:nvPr/>
        </p:nvPicPr>
        <p:blipFill rotWithShape="1">
          <a:blip r:embed="rId2">
            <a:extLst>
              <a:ext uri="{28A0092B-C50C-407E-A947-70E740481C1C}">
                <a14:useLocalDpi xmlns:a14="http://schemas.microsoft.com/office/drawing/2010/main"/>
              </a:ext>
            </a:extLst>
          </a:blip>
          <a:srcRect t="11936" b="12732"/>
          <a:stretch/>
        </p:blipFill>
        <p:spPr bwMode="auto">
          <a:xfrm>
            <a:off x="4411311" y="1643268"/>
            <a:ext cx="2482318" cy="1963859"/>
          </a:xfrm>
          <a:prstGeom prst="rect">
            <a:avLst/>
          </a:prstGeom>
          <a:ln w="38100" cap="sq">
            <a:solidFill>
              <a:srgbClr val="FF0066"/>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29592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1)">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Oval 3">
            <a:extLst>
              <a:ext uri="{FF2B5EF4-FFF2-40B4-BE49-F238E27FC236}">
                <a16:creationId xmlns:a16="http://schemas.microsoft.com/office/drawing/2014/main" id="{8CBBFA41-EFD2-44BF-B159-053D1987D902}"/>
              </a:ext>
            </a:extLst>
          </p:cNvPr>
          <p:cNvSpPr/>
          <p:nvPr/>
        </p:nvSpPr>
        <p:spPr>
          <a:xfrm>
            <a:off x="3140766" y="679174"/>
            <a:ext cx="5539408" cy="88789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Pair work</a:t>
            </a:r>
          </a:p>
        </p:txBody>
      </p:sp>
      <p:sp>
        <p:nvSpPr>
          <p:cNvPr id="5" name="Rectangle 4">
            <a:extLst>
              <a:ext uri="{FF2B5EF4-FFF2-40B4-BE49-F238E27FC236}">
                <a16:creationId xmlns:a16="http://schemas.microsoft.com/office/drawing/2014/main" id="{8BDD6E69-B065-4FAB-8F2C-5EFF80A2FDB0}"/>
              </a:ext>
            </a:extLst>
          </p:cNvPr>
          <p:cNvSpPr/>
          <p:nvPr/>
        </p:nvSpPr>
        <p:spPr>
          <a:xfrm>
            <a:off x="1152939" y="1736034"/>
            <a:ext cx="9886121" cy="2040835"/>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Times New Roman" panose="02020603050405020304" pitchFamily="18" charset="0"/>
                <a:cs typeface="Times New Roman" panose="02020603050405020304" pitchFamily="18" charset="0"/>
              </a:rPr>
              <a:t>Write down the 3 names of Aesop story</a:t>
            </a:r>
            <a:r>
              <a:rPr lang="en-US" sz="4400" b="1" dirty="0">
                <a:solidFill>
                  <a:srgbClr val="008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pic>
        <p:nvPicPr>
          <p:cNvPr id="7" name="Picture 6">
            <a:extLst>
              <a:ext uri="{FF2B5EF4-FFF2-40B4-BE49-F238E27FC236}">
                <a16:creationId xmlns:a16="http://schemas.microsoft.com/office/drawing/2014/main" id="{017D761F-C1DC-40BC-9C05-A93B0D339048}"/>
              </a:ext>
            </a:extLst>
          </p:cNvPr>
          <p:cNvPicPr>
            <a:picLocks noChangeAspect="1"/>
          </p:cNvPicPr>
          <p:nvPr/>
        </p:nvPicPr>
        <p:blipFill>
          <a:blip r:embed="rId2"/>
          <a:stretch>
            <a:fillRect/>
          </a:stretch>
        </p:blipFill>
        <p:spPr>
          <a:xfrm>
            <a:off x="4593120" y="3972338"/>
            <a:ext cx="2343150" cy="1952625"/>
          </a:xfrm>
          <a:prstGeom prst="rect">
            <a:avLst/>
          </a:prstGeom>
        </p:spPr>
      </p:pic>
    </p:spTree>
    <p:extLst>
      <p:ext uri="{BB962C8B-B14F-4D97-AF65-F5344CB8AC3E}">
        <p14:creationId xmlns:p14="http://schemas.microsoft.com/office/powerpoint/2010/main" val="20495255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11">
            <a:extLst>
              <a:ext uri="{FF2B5EF4-FFF2-40B4-BE49-F238E27FC236}">
                <a16:creationId xmlns:a16="http://schemas.microsoft.com/office/drawing/2014/main" id="{3D4D5D48-A0F8-4866-96D9-30E314B988A3}"/>
              </a:ext>
            </a:extLst>
          </p:cNvPr>
          <p:cNvSpPr/>
          <p:nvPr/>
        </p:nvSpPr>
        <p:spPr>
          <a:xfrm>
            <a:off x="3225384" y="595036"/>
            <a:ext cx="5049078" cy="98197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Homework</a:t>
            </a:r>
          </a:p>
        </p:txBody>
      </p:sp>
      <p:sp>
        <p:nvSpPr>
          <p:cNvPr id="13" name="TextBox 12">
            <a:extLst>
              <a:ext uri="{FF2B5EF4-FFF2-40B4-BE49-F238E27FC236}">
                <a16:creationId xmlns:a16="http://schemas.microsoft.com/office/drawing/2014/main" id="{FC5253EF-9A51-4D48-990A-CB81C1D71C91}"/>
              </a:ext>
            </a:extLst>
          </p:cNvPr>
          <p:cNvSpPr txBox="1"/>
          <p:nvPr/>
        </p:nvSpPr>
        <p:spPr>
          <a:xfrm>
            <a:off x="629614" y="3830684"/>
            <a:ext cx="10932771" cy="2431435"/>
          </a:xfrm>
          <a:prstGeom prst="rect">
            <a:avLst/>
          </a:prstGeom>
          <a:solidFill>
            <a:schemeClr val="bg1"/>
          </a:solidFill>
          <a:ln>
            <a:solidFill>
              <a:srgbClr val="FF0000"/>
            </a:solidFill>
          </a:ln>
        </p:spPr>
        <p:txBody>
          <a:bodyPr wrap="square" rtlCol="0">
            <a:spAutoFit/>
          </a:bodyPr>
          <a:lstStyle/>
          <a:p>
            <a:r>
              <a:rPr lang="en-US" sz="4000" b="1" dirty="0">
                <a:latin typeface="Times New Roman" panose="02020603050405020304" pitchFamily="18" charset="0"/>
                <a:cs typeface="Times New Roman" panose="02020603050405020304" pitchFamily="18" charset="0"/>
              </a:rPr>
              <a:t>8. Read the beginning of the following story and complete it your own way. Give a title to it:-        7</a:t>
            </a:r>
            <a:endParaRPr lang="en-US" sz="2000" b="1"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Once a tortoise lived in a pond near a forest. There was a hare near the pond</a:t>
            </a:r>
            <a:r>
              <a:rPr lang="en-US" sz="2400" dirty="0">
                <a:latin typeface="Times New Roman" panose="02020603050405020304" pitchFamily="18" charset="0"/>
                <a:cs typeface="Times New Roman" panose="02020603050405020304" pitchFamily="18" charset="0"/>
              </a:rPr>
              <a:t>.</a:t>
            </a:r>
          </a:p>
        </p:txBody>
      </p:sp>
      <p:pic>
        <p:nvPicPr>
          <p:cNvPr id="17" name="Picture 16">
            <a:extLst>
              <a:ext uri="{FF2B5EF4-FFF2-40B4-BE49-F238E27FC236}">
                <a16:creationId xmlns:a16="http://schemas.microsoft.com/office/drawing/2014/main" id="{DC4F4550-D524-4B55-9622-EA40F4EBF714}"/>
              </a:ext>
            </a:extLst>
          </p:cNvPr>
          <p:cNvPicPr>
            <a:picLocks noChangeAspect="1"/>
          </p:cNvPicPr>
          <p:nvPr/>
        </p:nvPicPr>
        <p:blipFill>
          <a:blip r:embed="rId2"/>
          <a:stretch>
            <a:fillRect/>
          </a:stretch>
        </p:blipFill>
        <p:spPr>
          <a:xfrm>
            <a:off x="4027141" y="1811598"/>
            <a:ext cx="3525078" cy="1880404"/>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385035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A076B0D9-D64A-46B6-A8BA-FE3AC8C56722}"/>
              </a:ext>
            </a:extLst>
          </p:cNvPr>
          <p:cNvSpPr txBox="1"/>
          <p:nvPr/>
        </p:nvSpPr>
        <p:spPr>
          <a:xfrm>
            <a:off x="4439834" y="648434"/>
            <a:ext cx="2720622" cy="707886"/>
          </a:xfrm>
          <a:prstGeom prst="rect">
            <a:avLst/>
          </a:prstGeom>
          <a:solidFill>
            <a:schemeClr val="accent2">
              <a:lumMod val="20000"/>
              <a:lumOff val="80000"/>
            </a:schemeClr>
          </a:solidFill>
          <a:ln>
            <a:solidFill>
              <a:srgbClr val="FF0000"/>
            </a:solidFill>
          </a:ln>
        </p:spPr>
        <p:txBody>
          <a:bodyPr wrap="square" rtlCol="0">
            <a:spAutoFit/>
          </a:bodyPr>
          <a:lstStyle/>
          <a:p>
            <a:pPr algn="ctr"/>
            <a:r>
              <a:rPr lang="en-US" sz="4000" b="1" u="sng"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Identity</a:t>
            </a:r>
          </a:p>
        </p:txBody>
      </p:sp>
      <p:sp>
        <p:nvSpPr>
          <p:cNvPr id="8" name="TextBox 7">
            <a:extLst>
              <a:ext uri="{FF2B5EF4-FFF2-40B4-BE49-F238E27FC236}">
                <a16:creationId xmlns:a16="http://schemas.microsoft.com/office/drawing/2014/main" id="{1C074B4A-2F36-4BE4-B1E5-EDBCEF362C23}"/>
              </a:ext>
            </a:extLst>
          </p:cNvPr>
          <p:cNvSpPr txBox="1"/>
          <p:nvPr/>
        </p:nvSpPr>
        <p:spPr>
          <a:xfrm>
            <a:off x="715617" y="2485871"/>
            <a:ext cx="7471506" cy="2431435"/>
          </a:xfrm>
          <a:prstGeom prst="rect">
            <a:avLst/>
          </a:prstGeom>
          <a:solidFill>
            <a:schemeClr val="accent2">
              <a:lumMod val="20000"/>
              <a:lumOff val="80000"/>
            </a:schemeClr>
          </a:solidFill>
          <a:ln>
            <a:solidFill>
              <a:srgbClr val="FF0000"/>
            </a:solidFill>
          </a:ln>
        </p:spPr>
        <p:txBody>
          <a:bodyPr wrap="square" rtlCol="0">
            <a:spAutoFit/>
          </a:bodyPr>
          <a:lstStyle/>
          <a:p>
            <a:r>
              <a:rPr lang="en-US" sz="4000" b="1"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Mohammat</a:t>
            </a:r>
            <a:r>
              <a:rPr lang="en-US" sz="4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Nelufa</a:t>
            </a:r>
            <a:r>
              <a:rPr lang="en-US" sz="4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Afrose</a:t>
            </a:r>
            <a:r>
              <a:rPr lang="en-US" sz="4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Bithi</a:t>
            </a:r>
            <a:r>
              <a:rPr lang="en-US" sz="4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r>
              <a:rPr lang="en-US" sz="28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Lecturer in English </a:t>
            </a:r>
          </a:p>
          <a:p>
            <a:r>
              <a:rPr lang="en-US" sz="2800" b="1" dirty="0" err="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Khilbaisa</a:t>
            </a:r>
            <a:r>
              <a:rPr lang="en-US" sz="28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err="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Rahmania</a:t>
            </a:r>
            <a:r>
              <a:rPr lang="en-US" sz="28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err="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Fazil</a:t>
            </a:r>
            <a:r>
              <a:rPr lang="en-US" sz="28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Madrasah</a:t>
            </a:r>
          </a:p>
          <a:p>
            <a:r>
              <a:rPr lang="en-US" sz="2800" b="1" dirty="0" err="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Khailbaisa</a:t>
            </a:r>
            <a:r>
              <a:rPr lang="en-US" sz="28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err="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Sadar</a:t>
            </a:r>
            <a:r>
              <a:rPr lang="en-US" sz="28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err="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Lakshmipur</a:t>
            </a:r>
            <a:endParaRPr lang="en-US" sz="28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800" b="1" dirty="0" err="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E-mail:nelufa.afrose@gmail.com</a:t>
            </a:r>
            <a:endParaRPr lang="en-US" sz="28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69EE6009-4D0F-45A5-BC00-38CF90C12FCD}"/>
              </a:ext>
            </a:extLst>
          </p:cNvPr>
          <p:cNvPicPr>
            <a:picLocks noChangeAspect="1"/>
          </p:cNvPicPr>
          <p:nvPr/>
        </p:nvPicPr>
        <p:blipFill>
          <a:blip r:embed="rId2"/>
          <a:stretch>
            <a:fillRect/>
          </a:stretch>
        </p:blipFill>
        <p:spPr>
          <a:xfrm>
            <a:off x="8452166" y="2485871"/>
            <a:ext cx="2372890" cy="2643205"/>
          </a:xfrm>
          <a:prstGeom prst="ellipse">
            <a:avLst/>
          </a:prstGeom>
          <a:ln w="63500" cap="rnd">
            <a:solidFill>
              <a:srgbClr val="D719A5"/>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249549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4">
            <a:extLst>
              <a:ext uri="{FF2B5EF4-FFF2-40B4-BE49-F238E27FC236}">
                <a16:creationId xmlns:a16="http://schemas.microsoft.com/office/drawing/2014/main" id="{7FEAF627-3F5E-48C8-A85B-F9E2DFB6C536}"/>
              </a:ext>
            </a:extLst>
          </p:cNvPr>
          <p:cNvSpPr/>
          <p:nvPr/>
        </p:nvSpPr>
        <p:spPr>
          <a:xfrm>
            <a:off x="3644348" y="1341779"/>
            <a:ext cx="4359966" cy="3829881"/>
          </a:xfrm>
          <a:prstGeom prst="ellipse">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No more today.</a:t>
            </a:r>
          </a:p>
          <a:p>
            <a:pPr algn="ctr"/>
            <a:r>
              <a:rPr lang="en-US" sz="3600" b="1" dirty="0">
                <a:latin typeface="Times New Roman" panose="02020603050405020304" pitchFamily="18" charset="0"/>
                <a:cs typeface="Times New Roman" panose="02020603050405020304" pitchFamily="18" charset="0"/>
              </a:rPr>
              <a:t>Read the story properly</a:t>
            </a:r>
            <a:r>
              <a:rPr lang="en-US" dirty="0"/>
              <a:t>.</a:t>
            </a:r>
          </a:p>
        </p:txBody>
      </p:sp>
    </p:spTree>
    <p:extLst>
      <p:ext uri="{BB962C8B-B14F-4D97-AF65-F5344CB8AC3E}">
        <p14:creationId xmlns:p14="http://schemas.microsoft.com/office/powerpoint/2010/main" val="194513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E7EE9F67-B262-41C0-BD28-84D91C9B1340}"/>
              </a:ext>
            </a:extLst>
          </p:cNvPr>
          <p:cNvPicPr>
            <a:picLocks noChangeAspect="1"/>
          </p:cNvPicPr>
          <p:nvPr/>
        </p:nvPicPr>
        <p:blipFill rotWithShape="1">
          <a:blip r:embed="rId2"/>
          <a:srcRect t="49231"/>
          <a:stretch/>
        </p:blipFill>
        <p:spPr>
          <a:xfrm>
            <a:off x="556591" y="5751443"/>
            <a:ext cx="11092070" cy="519320"/>
          </a:xfrm>
          <a:prstGeom prst="rect">
            <a:avLst/>
          </a:prstGeom>
        </p:spPr>
      </p:pic>
      <p:pic>
        <p:nvPicPr>
          <p:cNvPr id="10" name="Picture 9">
            <a:extLst>
              <a:ext uri="{FF2B5EF4-FFF2-40B4-BE49-F238E27FC236}">
                <a16:creationId xmlns:a16="http://schemas.microsoft.com/office/drawing/2014/main" id="{CF6E78AD-86D7-49D0-87D0-CBAF8AFF6352}"/>
              </a:ext>
            </a:extLst>
          </p:cNvPr>
          <p:cNvPicPr>
            <a:picLocks noChangeAspect="1"/>
          </p:cNvPicPr>
          <p:nvPr/>
        </p:nvPicPr>
        <p:blipFill rotWithShape="1">
          <a:blip r:embed="rId3"/>
          <a:srcRect b="23544"/>
          <a:stretch/>
        </p:blipFill>
        <p:spPr>
          <a:xfrm>
            <a:off x="3124199" y="2915478"/>
            <a:ext cx="6195393" cy="2835965"/>
          </a:xfrm>
          <a:prstGeom prst="rect">
            <a:avLst/>
          </a:prstGeom>
        </p:spPr>
      </p:pic>
      <p:sp>
        <p:nvSpPr>
          <p:cNvPr id="14" name="TextBox 13">
            <a:extLst>
              <a:ext uri="{FF2B5EF4-FFF2-40B4-BE49-F238E27FC236}">
                <a16:creationId xmlns:a16="http://schemas.microsoft.com/office/drawing/2014/main" id="{D07AA43E-7234-4D59-974C-2F25D84FDE55}"/>
              </a:ext>
            </a:extLst>
          </p:cNvPr>
          <p:cNvSpPr txBox="1"/>
          <p:nvPr/>
        </p:nvSpPr>
        <p:spPr>
          <a:xfrm>
            <a:off x="3124199" y="1978971"/>
            <a:ext cx="6195393" cy="1569660"/>
          </a:xfrm>
          <a:prstGeom prst="rect">
            <a:avLst/>
          </a:prstGeom>
          <a:solidFill>
            <a:schemeClr val="bg1"/>
          </a:solidFill>
        </p:spPr>
        <p:txBody>
          <a:bodyPr wrap="square" rtlCol="0">
            <a:spAutoFit/>
          </a:bodyPr>
          <a:lstStyle/>
          <a:p>
            <a:r>
              <a:rPr lang="en-US" sz="9600" b="1" dirty="0">
                <a:solidFill>
                  <a:srgbClr val="D719A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 you</a:t>
            </a:r>
            <a:r>
              <a:rPr lang="en-US" sz="9600" b="1" dirty="0">
                <a:solidFill>
                  <a:srgbClr val="D719A5"/>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478034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B383C75A-DF8D-477E-9256-2234206A233E}"/>
              </a:ext>
            </a:extLst>
          </p:cNvPr>
          <p:cNvSpPr txBox="1"/>
          <p:nvPr/>
        </p:nvSpPr>
        <p:spPr>
          <a:xfrm>
            <a:off x="702365" y="1884732"/>
            <a:ext cx="6738425" cy="2739211"/>
          </a:xfrm>
          <a:prstGeom prst="rect">
            <a:avLst/>
          </a:prstGeom>
          <a:solidFill>
            <a:schemeClr val="bg1"/>
          </a:solidFill>
          <a:ln>
            <a:solidFill>
              <a:srgbClr val="FF0000"/>
            </a:solidFill>
          </a:ln>
        </p:spPr>
        <p:txBody>
          <a:bodyPr wrap="square" rtlCol="0">
            <a:spAutoFit/>
          </a:bodyPr>
          <a:lstStyle/>
          <a:p>
            <a:r>
              <a:rPr lang="en-US" sz="4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Eleven/Twelve/Alim</a:t>
            </a:r>
          </a:p>
          <a:p>
            <a:r>
              <a:rPr lang="en-US" sz="36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Subject: English 1</a:t>
            </a:r>
            <a:r>
              <a:rPr lang="en-US" sz="3600" b="1" baseline="30000"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36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paper</a:t>
            </a:r>
          </a:p>
          <a:p>
            <a:r>
              <a:rPr lang="en-US"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Part-B, Writing Test</a:t>
            </a:r>
          </a:p>
          <a:p>
            <a:r>
              <a:rPr lang="en-US" sz="3200" b="1"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Board Question no-8</a:t>
            </a:r>
          </a:p>
          <a:p>
            <a:r>
              <a:rPr lang="en-US" sz="3200" b="1"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Marks-7</a:t>
            </a:r>
          </a:p>
        </p:txBody>
      </p:sp>
      <p:pic>
        <p:nvPicPr>
          <p:cNvPr id="6" name="Picture 5">
            <a:extLst>
              <a:ext uri="{FF2B5EF4-FFF2-40B4-BE49-F238E27FC236}">
                <a16:creationId xmlns:a16="http://schemas.microsoft.com/office/drawing/2014/main" id="{085DD473-C442-4D53-9EE8-F29A90BF80EC}"/>
              </a:ext>
            </a:extLst>
          </p:cNvPr>
          <p:cNvPicPr>
            <a:picLocks noChangeAspect="1"/>
          </p:cNvPicPr>
          <p:nvPr/>
        </p:nvPicPr>
        <p:blipFill>
          <a:blip r:embed="rId2"/>
          <a:stretch>
            <a:fillRect/>
          </a:stretch>
        </p:blipFill>
        <p:spPr>
          <a:xfrm>
            <a:off x="7507257" y="1172206"/>
            <a:ext cx="4101648" cy="4986996"/>
          </a:xfrm>
          <a:prstGeom prst="ellipse">
            <a:avLst/>
          </a:prstGeom>
          <a:solidFill>
            <a:schemeClr val="accent4">
              <a:lumMod val="60000"/>
              <a:lumOff val="40000"/>
            </a:schemeClr>
          </a:solidFill>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358122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505E47FB-5095-4728-869F-54DF2B195330}"/>
              </a:ext>
            </a:extLst>
          </p:cNvPr>
          <p:cNvSpPr txBox="1"/>
          <p:nvPr/>
        </p:nvSpPr>
        <p:spPr>
          <a:xfrm>
            <a:off x="2027584" y="689061"/>
            <a:ext cx="8600660" cy="769441"/>
          </a:xfrm>
          <a:prstGeom prst="rect">
            <a:avLst/>
          </a:prstGeom>
          <a:solidFill>
            <a:schemeClr val="accent2">
              <a:lumMod val="20000"/>
              <a:lumOff val="80000"/>
            </a:schemeClr>
          </a:solidFill>
          <a:ln>
            <a:solidFill>
              <a:srgbClr val="FF0000"/>
            </a:solidFill>
          </a:ln>
        </p:spPr>
        <p:txBody>
          <a:bodyPr wrap="square" rtlCol="0">
            <a:spAutoFit/>
          </a:bodyPr>
          <a:lstStyle/>
          <a:p>
            <a:pPr algn="ctr"/>
            <a:r>
              <a:rPr lang="en-US" sz="4400" b="1" dirty="0">
                <a:solidFill>
                  <a:srgbClr val="0000FF"/>
                </a:solidFill>
                <a:latin typeface="Times New Roman" panose="02020603050405020304" pitchFamily="18" charset="0"/>
                <a:cs typeface="Times New Roman" panose="02020603050405020304" pitchFamily="18" charset="0"/>
              </a:rPr>
              <a:t>Let us watch the image below.</a:t>
            </a:r>
          </a:p>
        </p:txBody>
      </p:sp>
      <p:pic>
        <p:nvPicPr>
          <p:cNvPr id="8" name="Picture 7">
            <a:extLst>
              <a:ext uri="{FF2B5EF4-FFF2-40B4-BE49-F238E27FC236}">
                <a16:creationId xmlns:a16="http://schemas.microsoft.com/office/drawing/2014/main" id="{D6141C49-5E81-4483-9EE4-FB1773CD5FF4}"/>
              </a:ext>
            </a:extLst>
          </p:cNvPr>
          <p:cNvPicPr>
            <a:picLocks noChangeAspect="1"/>
          </p:cNvPicPr>
          <p:nvPr/>
        </p:nvPicPr>
        <p:blipFill>
          <a:blip r:embed="rId2"/>
          <a:stretch>
            <a:fillRect/>
          </a:stretch>
        </p:blipFill>
        <p:spPr>
          <a:xfrm>
            <a:off x="3896139" y="1597598"/>
            <a:ext cx="4032388" cy="2971037"/>
          </a:xfrm>
          <a:prstGeom prst="rect">
            <a:avLst/>
          </a:prstGeom>
          <a:ln w="38100" cap="sq">
            <a:solidFill>
              <a:srgbClr val="D719A5"/>
            </a:solidFill>
            <a:prstDash val="solid"/>
            <a:miter lim="800000"/>
          </a:ln>
          <a:effectLst>
            <a:outerShdw blurRad="50800" dist="38100" dir="2700000" algn="tl" rotWithShape="0">
              <a:srgbClr val="000000">
                <a:alpha val="43000"/>
              </a:srgbClr>
            </a:outerShdw>
          </a:effectLst>
        </p:spPr>
      </p:pic>
      <p:sp>
        <p:nvSpPr>
          <p:cNvPr id="9" name="Oval 8">
            <a:extLst>
              <a:ext uri="{FF2B5EF4-FFF2-40B4-BE49-F238E27FC236}">
                <a16:creationId xmlns:a16="http://schemas.microsoft.com/office/drawing/2014/main" id="{5EF61844-A803-4503-BD5B-5C8766310EA8}"/>
              </a:ext>
            </a:extLst>
          </p:cNvPr>
          <p:cNvSpPr/>
          <p:nvPr/>
        </p:nvSpPr>
        <p:spPr>
          <a:xfrm>
            <a:off x="2872407" y="4707731"/>
            <a:ext cx="6062871" cy="101001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FF"/>
                </a:solidFill>
                <a:latin typeface="Times New Roman" panose="02020603050405020304" pitchFamily="18" charset="0"/>
                <a:cs typeface="Times New Roman" panose="02020603050405020304" pitchFamily="18" charset="0"/>
              </a:rPr>
              <a:t>Think, what are they doing?</a:t>
            </a:r>
          </a:p>
        </p:txBody>
      </p:sp>
      <p:sp>
        <p:nvSpPr>
          <p:cNvPr id="10" name="Oval 9">
            <a:extLst>
              <a:ext uri="{FF2B5EF4-FFF2-40B4-BE49-F238E27FC236}">
                <a16:creationId xmlns:a16="http://schemas.microsoft.com/office/drawing/2014/main" id="{6ACA694F-47F6-4D35-8557-1A3F0D5A99E3}"/>
              </a:ext>
            </a:extLst>
          </p:cNvPr>
          <p:cNvSpPr/>
          <p:nvPr/>
        </p:nvSpPr>
        <p:spPr>
          <a:xfrm>
            <a:off x="2872407" y="4685861"/>
            <a:ext cx="6195394" cy="1010019"/>
          </a:xfrm>
          <a:prstGeom prst="ellipse">
            <a:avLst/>
          </a:prstGeom>
          <a:gradFill flip="none" rotWithShape="1">
            <a:gsLst>
              <a:gs pos="0">
                <a:srgbClr val="D719A5">
                  <a:tint val="66000"/>
                  <a:satMod val="160000"/>
                </a:srgbClr>
              </a:gs>
              <a:gs pos="50000">
                <a:srgbClr val="D719A5">
                  <a:tint val="44500"/>
                  <a:satMod val="160000"/>
                </a:srgbClr>
              </a:gs>
              <a:gs pos="100000">
                <a:srgbClr val="D719A5">
                  <a:tint val="23500"/>
                  <a:satMod val="160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FF"/>
                </a:solidFill>
                <a:latin typeface="Times New Roman" panose="02020603050405020304" pitchFamily="18" charset="0"/>
                <a:cs typeface="Times New Roman" panose="02020603050405020304" pitchFamily="18" charset="0"/>
              </a:rPr>
              <a:t>They are listening story.</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948596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68025F6C-858A-41AB-8707-1A4E05683DE0}"/>
              </a:ext>
            </a:extLst>
          </p:cNvPr>
          <p:cNvSpPr/>
          <p:nvPr/>
        </p:nvSpPr>
        <p:spPr>
          <a:xfrm>
            <a:off x="1709533" y="510208"/>
            <a:ext cx="1099930" cy="2968487"/>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n 8">
            <a:extLst>
              <a:ext uri="{FF2B5EF4-FFF2-40B4-BE49-F238E27FC236}">
                <a16:creationId xmlns:a16="http://schemas.microsoft.com/office/drawing/2014/main" id="{CDF777E0-9C6E-4F6A-90A3-BB8689AFF944}"/>
              </a:ext>
            </a:extLst>
          </p:cNvPr>
          <p:cNvSpPr/>
          <p:nvPr/>
        </p:nvSpPr>
        <p:spPr>
          <a:xfrm>
            <a:off x="583098" y="2385390"/>
            <a:ext cx="3432314" cy="3101009"/>
          </a:xfrm>
          <a:prstGeom prst="sun">
            <a:avLst>
              <a:gd name="adj" fmla="val 12500"/>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ircle: Hollow 9">
            <a:extLst>
              <a:ext uri="{FF2B5EF4-FFF2-40B4-BE49-F238E27FC236}">
                <a16:creationId xmlns:a16="http://schemas.microsoft.com/office/drawing/2014/main" id="{130B0139-7154-4559-B654-D4981684F8F9}"/>
              </a:ext>
            </a:extLst>
          </p:cNvPr>
          <p:cNvSpPr/>
          <p:nvPr/>
        </p:nvSpPr>
        <p:spPr>
          <a:xfrm>
            <a:off x="1232454" y="3048000"/>
            <a:ext cx="2054087" cy="1775791"/>
          </a:xfrm>
          <a:prstGeom prst="donut">
            <a:avLst>
              <a:gd name="adj" fmla="val 1023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Star: 5 Points 10">
            <a:extLst>
              <a:ext uri="{FF2B5EF4-FFF2-40B4-BE49-F238E27FC236}">
                <a16:creationId xmlns:a16="http://schemas.microsoft.com/office/drawing/2014/main" id="{FA18A074-758E-45AD-A3A2-F16607B898D2}"/>
              </a:ext>
            </a:extLst>
          </p:cNvPr>
          <p:cNvSpPr/>
          <p:nvPr/>
        </p:nvSpPr>
        <p:spPr>
          <a:xfrm>
            <a:off x="1908314" y="3589826"/>
            <a:ext cx="702365" cy="583096"/>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7F6AFB6-ABB7-4147-BC66-A0C994A6A558}"/>
              </a:ext>
            </a:extLst>
          </p:cNvPr>
          <p:cNvSpPr txBox="1"/>
          <p:nvPr/>
        </p:nvSpPr>
        <p:spPr>
          <a:xfrm>
            <a:off x="3935898" y="1968234"/>
            <a:ext cx="7036902" cy="646331"/>
          </a:xfrm>
          <a:prstGeom prst="rect">
            <a:avLst/>
          </a:prstGeom>
          <a:solidFill>
            <a:schemeClr val="bg1"/>
          </a:solidFill>
          <a:ln>
            <a:solidFill>
              <a:srgbClr val="FF0000"/>
            </a:solidFill>
          </a:ln>
        </p:spPr>
        <p:txBody>
          <a:bodyPr wrap="square" rtlCol="0">
            <a:spAutoFit/>
          </a:bodyPr>
          <a:lstStyle/>
          <a:p>
            <a:r>
              <a:rPr lang="en-US" sz="36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a:t>
            </a:r>
            <a:r>
              <a:rPr lang="en-US" sz="36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topics </a:t>
            </a:r>
            <a:r>
              <a:rPr lang="en-US" sz="3600" b="1" dirty="0">
                <a:solidFill>
                  <a:srgbClr val="D719A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a:t>
            </a:r>
            <a:r>
              <a:rPr lang="en-US" sz="36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our </a:t>
            </a:r>
            <a:r>
              <a:rPr lang="en-US"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today’s</a:t>
            </a:r>
            <a:r>
              <a:rPr lang="en-US" sz="36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lesson</a:t>
            </a:r>
            <a:r>
              <a:rPr lang="en-US" sz="36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a:t>
            </a:r>
            <a:r>
              <a:rPr lang="en-US" sz="36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14" name="Oval 13">
            <a:extLst>
              <a:ext uri="{FF2B5EF4-FFF2-40B4-BE49-F238E27FC236}">
                <a16:creationId xmlns:a16="http://schemas.microsoft.com/office/drawing/2014/main" id="{D9A294A1-E1F6-4B39-9516-950F695201F6}"/>
              </a:ext>
            </a:extLst>
          </p:cNvPr>
          <p:cNvSpPr/>
          <p:nvPr/>
        </p:nvSpPr>
        <p:spPr>
          <a:xfrm>
            <a:off x="4147936" y="2832797"/>
            <a:ext cx="7354951" cy="1514059"/>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a:t>
            </a:r>
            <a:r>
              <a:rPr 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plet</a:t>
            </a:r>
            <a:r>
              <a:rPr lang="en-US" sz="4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ing </a:t>
            </a:r>
            <a:r>
              <a:rPr 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sto</a:t>
            </a:r>
            <a:r>
              <a:rPr lang="en-US" sz="40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ry…….</a:t>
            </a:r>
          </a:p>
        </p:txBody>
      </p:sp>
    </p:spTree>
    <p:extLst>
      <p:ext uri="{BB962C8B-B14F-4D97-AF65-F5344CB8AC3E}">
        <p14:creationId xmlns:p14="http://schemas.microsoft.com/office/powerpoint/2010/main" val="7983282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A42DE68E-4F0E-4057-BE7E-93548BA29057}"/>
              </a:ext>
            </a:extLst>
          </p:cNvPr>
          <p:cNvPicPr>
            <a:picLocks noChangeAspect="1"/>
          </p:cNvPicPr>
          <p:nvPr/>
        </p:nvPicPr>
        <p:blipFill rotWithShape="1">
          <a:blip r:embed="rId2"/>
          <a:srcRect t="5368" b="7323"/>
          <a:stretch/>
        </p:blipFill>
        <p:spPr>
          <a:xfrm>
            <a:off x="3714754" y="1707439"/>
            <a:ext cx="4970601" cy="3233530"/>
          </a:xfrm>
          <a:prstGeom prst="rect">
            <a:avLst/>
          </a:prstGeom>
          <a:solidFill>
            <a:srgbClr val="FFFFFF">
              <a:shade val="85000"/>
            </a:srgbClr>
          </a:solidFill>
          <a:ln w="190500" cap="sq">
            <a:solidFill>
              <a:srgbClr val="008000"/>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TextBox 5">
            <a:extLst>
              <a:ext uri="{FF2B5EF4-FFF2-40B4-BE49-F238E27FC236}">
                <a16:creationId xmlns:a16="http://schemas.microsoft.com/office/drawing/2014/main" id="{74AC3119-EA6A-4177-8C16-90994C475A4D}"/>
              </a:ext>
            </a:extLst>
          </p:cNvPr>
          <p:cNvSpPr txBox="1"/>
          <p:nvPr/>
        </p:nvSpPr>
        <p:spPr>
          <a:xfrm rot="21259072">
            <a:off x="965922" y="984899"/>
            <a:ext cx="8987642" cy="584775"/>
          </a:xfrm>
          <a:prstGeom prst="rect">
            <a:avLst/>
          </a:prstGeom>
          <a:solidFill>
            <a:schemeClr val="accent2">
              <a:lumMod val="20000"/>
              <a:lumOff val="80000"/>
            </a:schemeClr>
          </a:solidFill>
        </p:spPr>
        <p:txBody>
          <a:bodyPr wrap="square" rtlCol="0">
            <a:spAutoFit/>
          </a:bodyPr>
          <a:lstStyle/>
          <a:p>
            <a:r>
              <a:rPr lang="en-US" sz="3200" b="1" dirty="0">
                <a:solidFill>
                  <a:srgbClr val="0000FF"/>
                </a:solidFill>
                <a:latin typeface="Times New Roman" panose="02020603050405020304" pitchFamily="18" charset="0"/>
                <a:cs typeface="Times New Roman" panose="02020603050405020304" pitchFamily="18" charset="0"/>
              </a:rPr>
              <a:t>Do you know the two animals from below picture?</a:t>
            </a:r>
          </a:p>
        </p:txBody>
      </p:sp>
      <p:sp>
        <p:nvSpPr>
          <p:cNvPr id="7" name="Rectangle 6">
            <a:extLst>
              <a:ext uri="{FF2B5EF4-FFF2-40B4-BE49-F238E27FC236}">
                <a16:creationId xmlns:a16="http://schemas.microsoft.com/office/drawing/2014/main" id="{5772A3CE-0501-4BAB-BD3A-3D6AA3631399}"/>
              </a:ext>
            </a:extLst>
          </p:cNvPr>
          <p:cNvSpPr/>
          <p:nvPr/>
        </p:nvSpPr>
        <p:spPr>
          <a:xfrm rot="21243971">
            <a:off x="3905571" y="5206234"/>
            <a:ext cx="5248186" cy="698325"/>
          </a:xfrm>
          <a:prstGeom prst="rect">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008000"/>
                </a:solidFill>
                <a:latin typeface="Times New Roman" panose="02020603050405020304" pitchFamily="18" charset="0"/>
                <a:cs typeface="Times New Roman" panose="02020603050405020304" pitchFamily="18" charset="0"/>
              </a:rPr>
              <a:t>Hare and tortoise.</a:t>
            </a:r>
            <a:r>
              <a:rPr lang="en-US" dirty="0">
                <a:solidFill>
                  <a:srgbClr val="008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97732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06F86D39-CCAD-4622-9982-0B8DE48CEDBD}"/>
              </a:ext>
            </a:extLst>
          </p:cNvPr>
          <p:cNvSpPr/>
          <p:nvPr/>
        </p:nvSpPr>
        <p:spPr>
          <a:xfrm>
            <a:off x="2453307" y="596708"/>
            <a:ext cx="7726017" cy="82163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00FF"/>
                </a:solidFill>
                <a:latin typeface="Times New Roman" panose="02020603050405020304" pitchFamily="18" charset="0"/>
                <a:cs typeface="Times New Roman" panose="02020603050405020304" pitchFamily="18" charset="0"/>
              </a:rPr>
              <a:t>Can you guess what is the story?</a:t>
            </a:r>
          </a:p>
        </p:txBody>
      </p:sp>
      <p:sp>
        <p:nvSpPr>
          <p:cNvPr id="7" name="TextBox 6">
            <a:extLst>
              <a:ext uri="{FF2B5EF4-FFF2-40B4-BE49-F238E27FC236}">
                <a16:creationId xmlns:a16="http://schemas.microsoft.com/office/drawing/2014/main" id="{C3A3BF92-4C00-4E0C-B390-A8454C732625}"/>
              </a:ext>
            </a:extLst>
          </p:cNvPr>
          <p:cNvSpPr txBox="1"/>
          <p:nvPr/>
        </p:nvSpPr>
        <p:spPr>
          <a:xfrm>
            <a:off x="1703731" y="1405451"/>
            <a:ext cx="9225167" cy="707886"/>
          </a:xfrm>
          <a:prstGeom prst="rect">
            <a:avLst/>
          </a:prstGeom>
          <a:solidFill>
            <a:schemeClr val="accent1">
              <a:lumMod val="20000"/>
              <a:lumOff val="80000"/>
            </a:schemeClr>
          </a:solidFill>
          <a:ln>
            <a:solidFill>
              <a:schemeClr val="tx1">
                <a:lumMod val="95000"/>
                <a:lumOff val="5000"/>
              </a:schemeClr>
            </a:solidFill>
          </a:ln>
        </p:spPr>
        <p:txBody>
          <a:bodyPr wrap="square" rtlCol="0">
            <a:spAutoFit/>
          </a:bodyPr>
          <a:lstStyle/>
          <a:p>
            <a:r>
              <a:rPr lang="en-US" sz="4000" b="1" dirty="0">
                <a:solidFill>
                  <a:srgbClr val="C00000"/>
                </a:solidFill>
                <a:latin typeface="Times New Roman" panose="02020603050405020304" pitchFamily="18" charset="0"/>
                <a:cs typeface="Times New Roman" panose="02020603050405020304" pitchFamily="18" charset="0"/>
              </a:rPr>
              <a:t>Yes, you have already read the story. </a:t>
            </a:r>
          </a:p>
        </p:txBody>
      </p:sp>
      <p:sp>
        <p:nvSpPr>
          <p:cNvPr id="8" name="Oval 7">
            <a:extLst>
              <a:ext uri="{FF2B5EF4-FFF2-40B4-BE49-F238E27FC236}">
                <a16:creationId xmlns:a16="http://schemas.microsoft.com/office/drawing/2014/main" id="{C3869985-F049-4DC4-867F-1894BFAD3738}"/>
              </a:ext>
            </a:extLst>
          </p:cNvPr>
          <p:cNvSpPr/>
          <p:nvPr/>
        </p:nvSpPr>
        <p:spPr>
          <a:xfrm>
            <a:off x="450575" y="2085607"/>
            <a:ext cx="11070534" cy="172451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D719A5"/>
                </a:solidFill>
                <a:latin typeface="Times New Roman" panose="02020603050405020304" pitchFamily="18" charset="0"/>
                <a:cs typeface="Times New Roman" panose="02020603050405020304" pitchFamily="18" charset="0"/>
              </a:rPr>
              <a:t>It’s the popular story of Aesop –</a:t>
            </a:r>
          </a:p>
          <a:p>
            <a:pPr algn="ctr"/>
            <a:r>
              <a:rPr lang="en-US" sz="5400" b="1" dirty="0">
                <a:solidFill>
                  <a:schemeClr val="tx1"/>
                </a:solidFill>
                <a:latin typeface="Times New Roman" panose="02020603050405020304" pitchFamily="18" charset="0"/>
                <a:cs typeface="Times New Roman" panose="02020603050405020304" pitchFamily="18" charset="0"/>
              </a:rPr>
              <a:t>The hare and the tortoise</a:t>
            </a:r>
            <a:r>
              <a:rPr lang="en-US" sz="3600" b="1" dirty="0">
                <a:solidFill>
                  <a:schemeClr val="tx1"/>
                </a:solidFill>
                <a:latin typeface="Times New Roman" panose="02020603050405020304" pitchFamily="18" charset="0"/>
                <a:cs typeface="Times New Roman" panose="02020603050405020304" pitchFamily="18" charset="0"/>
              </a:rPr>
              <a:t>.</a:t>
            </a:r>
          </a:p>
        </p:txBody>
      </p:sp>
      <p:pic>
        <p:nvPicPr>
          <p:cNvPr id="10" name="Picture 9">
            <a:extLst>
              <a:ext uri="{FF2B5EF4-FFF2-40B4-BE49-F238E27FC236}">
                <a16:creationId xmlns:a16="http://schemas.microsoft.com/office/drawing/2014/main" id="{596B0FA0-53CF-43C4-BCB1-02F4B46B4415}"/>
              </a:ext>
            </a:extLst>
          </p:cNvPr>
          <p:cNvPicPr>
            <a:picLocks noChangeAspect="1"/>
          </p:cNvPicPr>
          <p:nvPr/>
        </p:nvPicPr>
        <p:blipFill>
          <a:blip r:embed="rId2"/>
          <a:stretch>
            <a:fillRect/>
          </a:stretch>
        </p:blipFill>
        <p:spPr>
          <a:xfrm>
            <a:off x="4206665" y="4009408"/>
            <a:ext cx="4219303" cy="2280837"/>
          </a:xfrm>
          <a:prstGeom prst="rect">
            <a:avLst/>
          </a:prstGeom>
          <a:ln w="38100" cap="sq">
            <a:solidFill>
              <a:srgbClr val="D719A5"/>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947320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68025F6C-858A-41AB-8707-1A4E05683DE0}"/>
              </a:ext>
            </a:extLst>
          </p:cNvPr>
          <p:cNvSpPr/>
          <p:nvPr/>
        </p:nvSpPr>
        <p:spPr>
          <a:xfrm>
            <a:off x="1709533" y="510208"/>
            <a:ext cx="1099930" cy="2968487"/>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n 8">
            <a:extLst>
              <a:ext uri="{FF2B5EF4-FFF2-40B4-BE49-F238E27FC236}">
                <a16:creationId xmlns:a16="http://schemas.microsoft.com/office/drawing/2014/main" id="{CDF777E0-9C6E-4F6A-90A3-BB8689AFF944}"/>
              </a:ext>
            </a:extLst>
          </p:cNvPr>
          <p:cNvSpPr/>
          <p:nvPr/>
        </p:nvSpPr>
        <p:spPr>
          <a:xfrm>
            <a:off x="636108" y="2401016"/>
            <a:ext cx="3432314" cy="3101009"/>
          </a:xfrm>
          <a:prstGeom prst="sun">
            <a:avLst>
              <a:gd name="adj" fmla="val 12500"/>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ircle: Hollow 9">
            <a:extLst>
              <a:ext uri="{FF2B5EF4-FFF2-40B4-BE49-F238E27FC236}">
                <a16:creationId xmlns:a16="http://schemas.microsoft.com/office/drawing/2014/main" id="{130B0139-7154-4559-B654-D4981684F8F9}"/>
              </a:ext>
            </a:extLst>
          </p:cNvPr>
          <p:cNvSpPr/>
          <p:nvPr/>
        </p:nvSpPr>
        <p:spPr>
          <a:xfrm>
            <a:off x="1232454" y="3048000"/>
            <a:ext cx="2054087" cy="1775791"/>
          </a:xfrm>
          <a:prstGeom prst="donut">
            <a:avLst>
              <a:gd name="adj" fmla="val 10232"/>
            </a:avLst>
          </a:prstGeom>
          <a:solidFill>
            <a:srgbClr val="D719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a:extLst>
              <a:ext uri="{FF2B5EF4-FFF2-40B4-BE49-F238E27FC236}">
                <a16:creationId xmlns:a16="http://schemas.microsoft.com/office/drawing/2014/main" id="{27F6AFB6-ABB7-4147-BC66-A0C994A6A558}"/>
              </a:ext>
            </a:extLst>
          </p:cNvPr>
          <p:cNvSpPr txBox="1"/>
          <p:nvPr/>
        </p:nvSpPr>
        <p:spPr>
          <a:xfrm>
            <a:off x="4015412" y="2077851"/>
            <a:ext cx="7036902" cy="646331"/>
          </a:xfrm>
          <a:prstGeom prst="rect">
            <a:avLst/>
          </a:prstGeom>
          <a:solidFill>
            <a:schemeClr val="bg1"/>
          </a:solidFill>
          <a:ln>
            <a:solidFill>
              <a:srgbClr val="FF0000"/>
            </a:solidFill>
          </a:ln>
        </p:spPr>
        <p:txBody>
          <a:bodyPr wrap="square" rtlCol="0">
            <a:spAutoFit/>
          </a:bodyPr>
          <a:lstStyle/>
          <a:p>
            <a:pPr marL="571500" indent="-571500">
              <a:buFont typeface="Wingdings" panose="05000000000000000000" pitchFamily="2" charset="2"/>
              <a:buChar char="Ø"/>
            </a:pPr>
            <a:r>
              <a:rPr lang="en-US" sz="3600" b="1" dirty="0">
                <a:solidFill>
                  <a:srgbClr val="7030A0"/>
                </a:solidFill>
                <a:effectLst>
                  <a:outerShdw blurRad="38100" dist="38100" dir="2700000" algn="tl">
                    <a:srgbClr val="000000">
                      <a:alpha val="43137"/>
                    </a:srgbClr>
                  </a:outerShdw>
                </a:effectLst>
              </a:rPr>
              <a:t> </a:t>
            </a:r>
            <a:r>
              <a:rPr lang="en-US"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read and understand the story</a:t>
            </a:r>
            <a:r>
              <a:rPr lang="en-US" sz="36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4" name="Oval 3">
            <a:extLst>
              <a:ext uri="{FF2B5EF4-FFF2-40B4-BE49-F238E27FC236}">
                <a16:creationId xmlns:a16="http://schemas.microsoft.com/office/drawing/2014/main" id="{255F3F8D-72C5-4703-8272-DCA153860F50}"/>
              </a:ext>
            </a:extLst>
          </p:cNvPr>
          <p:cNvSpPr/>
          <p:nvPr/>
        </p:nvSpPr>
        <p:spPr>
          <a:xfrm>
            <a:off x="1967949" y="3594509"/>
            <a:ext cx="583095" cy="556734"/>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Beveled 12">
            <a:extLst>
              <a:ext uri="{FF2B5EF4-FFF2-40B4-BE49-F238E27FC236}">
                <a16:creationId xmlns:a16="http://schemas.microsoft.com/office/drawing/2014/main" id="{D0ABC331-CB1A-4E18-A5A0-B21F1640BBF9}"/>
              </a:ext>
            </a:extLst>
          </p:cNvPr>
          <p:cNvSpPr/>
          <p:nvPr/>
        </p:nvSpPr>
        <p:spPr>
          <a:xfrm>
            <a:off x="4015412" y="577129"/>
            <a:ext cx="6007261" cy="1339139"/>
          </a:xfrm>
          <a:prstGeom prst="bevel">
            <a:avLst>
              <a:gd name="adj" fmla="val 6298"/>
            </a:avLst>
          </a:prstGeom>
          <a:solidFill>
            <a:schemeClr val="accent2">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 the end of the lesson students will able to -</a:t>
            </a:r>
          </a:p>
        </p:txBody>
      </p:sp>
      <p:sp>
        <p:nvSpPr>
          <p:cNvPr id="5" name="Rectangle 4">
            <a:extLst>
              <a:ext uri="{FF2B5EF4-FFF2-40B4-BE49-F238E27FC236}">
                <a16:creationId xmlns:a16="http://schemas.microsoft.com/office/drawing/2014/main" id="{6C75C706-39FD-46A2-A61F-C0E8C75A7647}"/>
              </a:ext>
            </a:extLst>
          </p:cNvPr>
          <p:cNvSpPr/>
          <p:nvPr/>
        </p:nvSpPr>
        <p:spPr>
          <a:xfrm>
            <a:off x="4048538" y="2936574"/>
            <a:ext cx="6970650" cy="646331"/>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 typeface="Wingdings" panose="05000000000000000000" pitchFamily="2" charset="2"/>
              <a:buChar char="Ø"/>
            </a:pPr>
            <a:r>
              <a:rPr lang="en-US" sz="3600" b="1" dirty="0">
                <a:solidFill>
                  <a:srgbClr val="C00000"/>
                </a:solidFill>
                <a:latin typeface="Times New Roman" panose="02020603050405020304" pitchFamily="18" charset="0"/>
                <a:cs typeface="Times New Roman" panose="02020603050405020304" pitchFamily="18" charset="0"/>
              </a:rPr>
              <a:t>Know the moral of the story.</a:t>
            </a:r>
          </a:p>
        </p:txBody>
      </p:sp>
      <p:sp>
        <p:nvSpPr>
          <p:cNvPr id="6" name="Rectangle 5">
            <a:extLst>
              <a:ext uri="{FF2B5EF4-FFF2-40B4-BE49-F238E27FC236}">
                <a16:creationId xmlns:a16="http://schemas.microsoft.com/office/drawing/2014/main" id="{A384206E-1CB4-436D-BF6D-ABC62CB9FF66}"/>
              </a:ext>
            </a:extLst>
          </p:cNvPr>
          <p:cNvSpPr/>
          <p:nvPr/>
        </p:nvSpPr>
        <p:spPr>
          <a:xfrm>
            <a:off x="4094923" y="3747147"/>
            <a:ext cx="6944149" cy="64633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sz="3600" b="1" dirty="0">
                <a:solidFill>
                  <a:srgbClr val="002060"/>
                </a:solidFill>
                <a:latin typeface="Times New Roman" panose="02020603050405020304" pitchFamily="18" charset="0"/>
                <a:cs typeface="Times New Roman" panose="02020603050405020304" pitchFamily="18" charset="0"/>
              </a:rPr>
              <a:t>learn the word meanings</a:t>
            </a:r>
            <a:r>
              <a:rPr lang="en-US" sz="3600" b="1" dirty="0">
                <a:solidFill>
                  <a:srgbClr val="002060"/>
                </a:solidFill>
              </a:rPr>
              <a:t>.</a:t>
            </a:r>
          </a:p>
        </p:txBody>
      </p:sp>
      <p:sp>
        <p:nvSpPr>
          <p:cNvPr id="8" name="Rectangle 7">
            <a:extLst>
              <a:ext uri="{FF2B5EF4-FFF2-40B4-BE49-F238E27FC236}">
                <a16:creationId xmlns:a16="http://schemas.microsoft.com/office/drawing/2014/main" id="{F2B81DDF-1860-4438-8C0C-6C3C0D45A0DE}"/>
              </a:ext>
            </a:extLst>
          </p:cNvPr>
          <p:cNvSpPr/>
          <p:nvPr/>
        </p:nvSpPr>
        <p:spPr>
          <a:xfrm>
            <a:off x="4108165" y="4554813"/>
            <a:ext cx="6944149" cy="646331"/>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Wingdings" panose="05000000000000000000" pitchFamily="2" charset="2"/>
              <a:buChar char="Ø"/>
            </a:pPr>
            <a:r>
              <a:rPr lang="en-US" sz="3600" b="1" dirty="0">
                <a:solidFill>
                  <a:srgbClr val="D719A5"/>
                </a:solidFill>
                <a:latin typeface="Times New Roman" panose="02020603050405020304" pitchFamily="18" charset="0"/>
                <a:cs typeface="Times New Roman" panose="02020603050405020304" pitchFamily="18" charset="0"/>
              </a:rPr>
              <a:t>write  the story in free hand. </a:t>
            </a:r>
          </a:p>
        </p:txBody>
      </p:sp>
    </p:spTree>
    <p:extLst>
      <p:ext uri="{BB962C8B-B14F-4D97-AF65-F5344CB8AC3E}">
        <p14:creationId xmlns:p14="http://schemas.microsoft.com/office/powerpoint/2010/main" val="4098578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1000"/>
                                        <p:tgtEl>
                                          <p:spTgt spid="12">
                                            <p:txEl>
                                              <p:pRg st="0" end="0"/>
                                            </p:txEl>
                                          </p:spTgt>
                                        </p:tgtEl>
                                      </p:cBhvr>
                                    </p:animEffect>
                                    <p:anim calcmode="lin" valueType="num">
                                      <p:cBhvr>
                                        <p:cTn id="19"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fade">
                                      <p:cBhvr>
                                        <p:cTn id="29" dur="1000"/>
                                        <p:tgtEl>
                                          <p:spTgt spid="5">
                                            <p:txEl>
                                              <p:pRg st="0" end="0"/>
                                            </p:txEl>
                                          </p:spTgt>
                                        </p:tgtEl>
                                      </p:cBhvr>
                                    </p:animEffect>
                                    <p:anim calcmode="lin" valueType="num">
                                      <p:cBhvr>
                                        <p:cTn id="3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1000"/>
                                        <p:tgtEl>
                                          <p:spTgt spid="6">
                                            <p:txEl>
                                              <p:pRg st="0" end="0"/>
                                            </p:txEl>
                                          </p:spTgt>
                                        </p:tgtEl>
                                      </p:cBhvr>
                                    </p:animEffect>
                                    <p:anim calcmode="lin" valueType="num">
                                      <p:cBhvr>
                                        <p:cTn id="4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anim calcmode="lin" valueType="num">
                                      <p:cBhvr additive="base">
                                        <p:cTn id="5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5" grpId="0" animBg="1"/>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3FAE1CD-72AC-4A57-B120-20A32EB6EE13}"/>
              </a:ext>
            </a:extLst>
          </p:cNvPr>
          <p:cNvSpPr/>
          <p:nvPr/>
        </p:nvSpPr>
        <p:spPr>
          <a:xfrm>
            <a:off x="1" y="0"/>
            <a:ext cx="12192000" cy="6858000"/>
          </a:xfrm>
          <a:prstGeom prst="frame">
            <a:avLst>
              <a:gd name="adj1" fmla="val 6123"/>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A39F0DF2-6351-4EF4-92CB-6CFA4EAEB610}"/>
              </a:ext>
            </a:extLst>
          </p:cNvPr>
          <p:cNvSpPr/>
          <p:nvPr/>
        </p:nvSpPr>
        <p:spPr>
          <a:xfrm>
            <a:off x="450574" y="457200"/>
            <a:ext cx="11290852" cy="5943600"/>
          </a:xfrm>
          <a:prstGeom prst="frame">
            <a:avLst>
              <a:gd name="adj1" fmla="val 1129"/>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a:extLst>
              <a:ext uri="{FF2B5EF4-FFF2-40B4-BE49-F238E27FC236}">
                <a16:creationId xmlns:a16="http://schemas.microsoft.com/office/drawing/2014/main" id="{68F7BCBD-5185-4BCE-91A9-2303F1FD4CFB}"/>
              </a:ext>
            </a:extLst>
          </p:cNvPr>
          <p:cNvSpPr/>
          <p:nvPr/>
        </p:nvSpPr>
        <p:spPr>
          <a:xfrm>
            <a:off x="4260573" y="649079"/>
            <a:ext cx="7057398" cy="87464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0000FF"/>
                </a:solidFill>
                <a:latin typeface="Times New Roman" panose="02020603050405020304" pitchFamily="18" charset="0"/>
                <a:cs typeface="Times New Roman" panose="02020603050405020304" pitchFamily="18" charset="0"/>
              </a:rPr>
              <a:t>Let’s learn the story-</a:t>
            </a:r>
          </a:p>
        </p:txBody>
      </p:sp>
      <p:sp>
        <p:nvSpPr>
          <p:cNvPr id="7" name="TextBox 6">
            <a:extLst>
              <a:ext uri="{FF2B5EF4-FFF2-40B4-BE49-F238E27FC236}">
                <a16:creationId xmlns:a16="http://schemas.microsoft.com/office/drawing/2014/main" id="{F0797FA4-39FD-4C89-982B-6E61947955EE}"/>
              </a:ext>
            </a:extLst>
          </p:cNvPr>
          <p:cNvSpPr txBox="1"/>
          <p:nvPr/>
        </p:nvSpPr>
        <p:spPr>
          <a:xfrm>
            <a:off x="4260573" y="1523723"/>
            <a:ext cx="7057398" cy="4524315"/>
          </a:xfrm>
          <a:prstGeom prst="rect">
            <a:avLst/>
          </a:prstGeom>
          <a:solidFill>
            <a:schemeClr val="bg1"/>
          </a:solidFill>
          <a:ln>
            <a:solidFill>
              <a:srgbClr val="FF0000"/>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i="0" u="none" strike="noStrike" cap="none" normalizeH="0" baseline="0" dirty="0">
                <a:ln>
                  <a:noFill/>
                </a:ln>
                <a:solidFill>
                  <a:srgbClr val="22222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Once a tortoise lived in a pond near a forest. There was a hare near the pond. One day the hare met the tortoise. </a:t>
            </a:r>
            <a:r>
              <a:rPr lang="en-US" altLang="en-US" sz="2400" dirty="0">
                <a:solidFill>
                  <a:srgbClr val="22222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hare</a:t>
            </a:r>
            <a:r>
              <a:rPr kumimoji="0" lang="en-US" altLang="en-US" sz="2400" i="0" u="none" strike="noStrike" cap="none" normalizeH="0" baseline="0" dirty="0">
                <a:ln>
                  <a:noFill/>
                </a:ln>
                <a:solidFill>
                  <a:srgbClr val="22222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laughed at the tortoise and said, “You have as many legs as I have. But l am sure that you cannot run as fast as I can. Perhaps, you can’t run at all.” The tortoise became very angry. Being angry, the tortoise answered quietly, “Yes, you can run too fast, no doubt. But I think, you can talk even faster than you can run ever.” </a:t>
            </a:r>
            <a:r>
              <a:rPr lang="en-US" altLang="en-US" sz="2400" dirty="0">
                <a:solidFill>
                  <a:srgbClr val="22222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kumimoji="0" lang="en-US" altLang="en-US" sz="2400" i="0" u="none" strike="noStrike" cap="none" normalizeH="0" baseline="0" dirty="0">
                <a:ln>
                  <a:noFill/>
                </a:ln>
                <a:solidFill>
                  <a:srgbClr val="22222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hare told the tortoise to run race with </a:t>
            </a:r>
            <a:r>
              <a:rPr lang="en-US" altLang="en-US" sz="2400" dirty="0">
                <a:solidFill>
                  <a:srgbClr val="22222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him</a:t>
            </a:r>
            <a:r>
              <a:rPr kumimoji="0" lang="en-US" altLang="en-US" sz="2400" i="0" u="none" strike="noStrike" cap="none" normalizeH="0" baseline="0" dirty="0">
                <a:ln>
                  <a:noFill/>
                </a:ln>
                <a:solidFill>
                  <a:srgbClr val="22222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tortoise quietly agreed. At this, the hare was much amused. So the hare said, “Come along, let’s fixed a date for the race“</a:t>
            </a:r>
            <a:endParaRPr kumimoji="0" lang="en-US" altLang="en-US" sz="240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21" name="Picture 20">
            <a:extLst>
              <a:ext uri="{FF2B5EF4-FFF2-40B4-BE49-F238E27FC236}">
                <a16:creationId xmlns:a16="http://schemas.microsoft.com/office/drawing/2014/main" id="{A063AFE1-0217-459E-8A5B-A3B7C29E6C8F}"/>
              </a:ext>
            </a:extLst>
          </p:cNvPr>
          <p:cNvPicPr>
            <a:picLocks noChangeAspect="1"/>
          </p:cNvPicPr>
          <p:nvPr/>
        </p:nvPicPr>
        <p:blipFill>
          <a:blip r:embed="rId2"/>
          <a:stretch>
            <a:fillRect/>
          </a:stretch>
        </p:blipFill>
        <p:spPr>
          <a:xfrm>
            <a:off x="765927" y="3230445"/>
            <a:ext cx="3071191" cy="26816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3" name="Picture 22">
            <a:extLst>
              <a:ext uri="{FF2B5EF4-FFF2-40B4-BE49-F238E27FC236}">
                <a16:creationId xmlns:a16="http://schemas.microsoft.com/office/drawing/2014/main" id="{43501B13-A38A-4E2B-BDF3-BBA4B9852EE6}"/>
              </a:ext>
            </a:extLst>
          </p:cNvPr>
          <p:cNvPicPr>
            <a:picLocks noChangeAspect="1"/>
          </p:cNvPicPr>
          <p:nvPr/>
        </p:nvPicPr>
        <p:blipFill rotWithShape="1">
          <a:blip r:embed="rId3"/>
          <a:srcRect t="17859"/>
          <a:stretch/>
        </p:blipFill>
        <p:spPr>
          <a:xfrm>
            <a:off x="765927" y="737382"/>
            <a:ext cx="3058552" cy="22128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57364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1000"/>
                                        <p:tgtEl>
                                          <p:spTgt spid="23"/>
                                        </p:tgtEl>
                                      </p:cBhvr>
                                    </p:animEffect>
                                    <p:anim calcmode="lin" valueType="num">
                                      <p:cBhvr>
                                        <p:cTn id="14" dur="1000" fill="hold"/>
                                        <p:tgtEl>
                                          <p:spTgt spid="23"/>
                                        </p:tgtEl>
                                        <p:attrNameLst>
                                          <p:attrName>ppt_x</p:attrName>
                                        </p:attrNameLst>
                                      </p:cBhvr>
                                      <p:tavLst>
                                        <p:tav tm="0">
                                          <p:val>
                                            <p:strVal val="#ppt_x"/>
                                          </p:val>
                                        </p:tav>
                                        <p:tav tm="100000">
                                          <p:val>
                                            <p:strVal val="#ppt_x"/>
                                          </p:val>
                                        </p:tav>
                                      </p:tavLst>
                                    </p:anim>
                                    <p:anim calcmode="lin" valueType="num">
                                      <p:cBhvr>
                                        <p:cTn id="15" dur="1000" fill="hold"/>
                                        <p:tgtEl>
                                          <p:spTgt spid="23"/>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anim calcmode="lin" valueType="num">
                                      <p:cBhvr>
                                        <p:cTn id="19" dur="1000" fill="hold"/>
                                        <p:tgtEl>
                                          <p:spTgt spid="21"/>
                                        </p:tgtEl>
                                        <p:attrNameLst>
                                          <p:attrName>ppt_x</p:attrName>
                                        </p:attrNameLst>
                                      </p:cBhvr>
                                      <p:tavLst>
                                        <p:tav tm="0">
                                          <p:val>
                                            <p:strVal val="#ppt_x"/>
                                          </p:val>
                                        </p:tav>
                                        <p:tav tm="100000">
                                          <p:val>
                                            <p:strVal val="#ppt_x"/>
                                          </p:val>
                                        </p:tav>
                                      </p:tavLst>
                                    </p:anim>
                                    <p:anim calcmode="lin" valueType="num">
                                      <p:cBhvr>
                                        <p:cTn id="2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436</TotalTime>
  <Words>855</Words>
  <Application>Microsoft Office PowerPoint</Application>
  <PresentationFormat>Widescreen</PresentationFormat>
  <Paragraphs>62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DOEL</cp:lastModifiedBy>
  <cp:revision>63</cp:revision>
  <dcterms:created xsi:type="dcterms:W3CDTF">2020-11-15T19:11:27Z</dcterms:created>
  <dcterms:modified xsi:type="dcterms:W3CDTF">2020-11-17T17:55:30Z</dcterms:modified>
</cp:coreProperties>
</file>