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1" r:id="rId4"/>
    <p:sldId id="272" r:id="rId5"/>
    <p:sldId id="265" r:id="rId6"/>
    <p:sldId id="275" r:id="rId7"/>
    <p:sldId id="287" r:id="rId8"/>
    <p:sldId id="288" r:id="rId9"/>
    <p:sldId id="289" r:id="rId10"/>
    <p:sldId id="290" r:id="rId11"/>
    <p:sldId id="285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2C900C-E841-4F3A-A4B9-08DB4D056BC5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4537F9-7904-44DC-B43B-4AB4B14966B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rot="5400000">
            <a:off x="5715000" y="3429000"/>
            <a:ext cx="6858000" cy="1588"/>
          </a:xfrm>
          <a:prstGeom prst="line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32C900C-E841-4F3A-A4B9-08DB4D056BC5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F4537F9-7904-44DC-B43B-4AB4B1496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285" y="609600"/>
            <a:ext cx="4577429" cy="56306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2438400" y="1219200"/>
            <a:ext cx="4267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lang="bn-BD" sz="11000" b="1" dirty="0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bn-BD" sz="11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</a:t>
            </a:r>
            <a:r>
              <a:rPr lang="bn-BD" sz="11000" b="1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bn-BD" sz="11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1000" b="1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স্বা</a:t>
            </a:r>
            <a:r>
              <a:rPr lang="bn-BD" sz="11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bn-BD" sz="11000" b="1" dirty="0" smtClean="0">
                <a:latin typeface="NikoshBAN" pitchFamily="2" charset="0"/>
                <a:cs typeface="NikoshBAN" pitchFamily="2" charset="0"/>
              </a:rPr>
              <a:t>ত  </a:t>
            </a:r>
            <a:endParaRPr lang="en-US" sz="11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405825"/>
            <a:ext cx="51816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3200" u="dbl" dirty="0" smtClean="0">
                <a:latin typeface="NikoshBAN" pitchFamily="2" charset="0"/>
                <a:cs typeface="NikoshBAN" pitchFamily="2" charset="0"/>
              </a:rPr>
              <a:t>সূচক বিষয়ক গাণিতিক সমস্যার সমাধান</a:t>
            </a:r>
            <a:endParaRPr lang="en-US" sz="3200" u="dbl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091625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(</a:t>
            </a:r>
            <a:r>
              <a:rPr lang="bn-IN" sz="3200" dirty="0" smtClean="0"/>
              <a:t>1</a:t>
            </a:r>
            <a:r>
              <a:rPr lang="en-US" sz="3200" dirty="0" smtClean="0"/>
              <a:t>1)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429000" y="990600"/>
                <a:ext cx="2895600" cy="8354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4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3200" i="1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en-US" sz="3200" i="1">
                            <a:latin typeface="Cambria Math"/>
                          </a:rPr>
                          <m:t>−</m:t>
                        </m:r>
                        <m:r>
                          <a:rPr lang="en-US" sz="3200" i="1">
                            <a:latin typeface="Cambria Math"/>
                          </a:rPr>
                          <m:t>1</m:t>
                        </m:r>
                      </m:den>
                    </m:f>
                    <m:r>
                      <a:rPr lang="en-US" sz="3200" i="1" dirty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3200" i="1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</a:rPr>
                      <m:t>+</m:t>
                    </m:r>
                    <m:r>
                      <a:rPr lang="en-US" sz="3200" i="1">
                        <a:latin typeface="Cambria Math"/>
                      </a:rPr>
                      <m:t>1</m:t>
                    </m:r>
                  </m:oMath>
                </a14:m>
                <a:r>
                  <a:rPr lang="bn-IN" sz="2800" dirty="0" smtClean="0"/>
                  <a:t> </a:t>
                </a:r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990600"/>
                <a:ext cx="2895600" cy="835485"/>
              </a:xfrm>
              <a:prstGeom prst="rect">
                <a:avLst/>
              </a:prstGeom>
              <a:blipFill rotWithShape="1">
                <a:blip r:embed="rId2"/>
                <a:stretch>
                  <a:fillRect r="-5263" b="-80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849902" y="1146732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প্রমাণ কর যে,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819400" y="1905000"/>
                <a:ext cx="1143000" cy="8354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4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3200" i="1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en-US" sz="3200" i="1">
                            <a:latin typeface="Cambria Math"/>
                          </a:rPr>
                          <m:t>−</m:t>
                        </m:r>
                        <m:r>
                          <a:rPr lang="en-US" sz="3200" i="1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bn-IN" sz="2800" dirty="0" smtClean="0"/>
                  <a:t> </a:t>
                </a:r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1905000"/>
                <a:ext cx="1143000" cy="835485"/>
              </a:xfrm>
              <a:prstGeom prst="rect">
                <a:avLst/>
              </a:prstGeom>
              <a:blipFill rotWithShape="1">
                <a:blip r:embed="rId3"/>
                <a:stretch>
                  <a:fillRect r="-20321" b="-80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286000" y="3085289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895600" y="2910779"/>
                <a:ext cx="2362200" cy="8577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320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3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2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3200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32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32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d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3200" i="1">
                                <a:latin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en-US" sz="3200" i="1">
                            <a:latin typeface="Cambria Math"/>
                          </a:rPr>
                          <m:t>−</m:t>
                        </m:r>
                        <m:r>
                          <a:rPr lang="en-US" sz="3200" i="1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bn-IN" sz="2800" dirty="0" smtClean="0"/>
                  <a:t> </a:t>
                </a:r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2910779"/>
                <a:ext cx="2362200" cy="857799"/>
              </a:xfrm>
              <a:prstGeom prst="rect">
                <a:avLst/>
              </a:prstGeom>
              <a:blipFill rotWithShape="1">
                <a:blip r:embed="rId4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819400" y="3962400"/>
                <a:ext cx="2362200" cy="888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32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3200" i="1">
                                    <a:latin typeface="Cambria Math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3200" i="1">
                                    <a:latin typeface="Cambria Math"/>
                                  </a:rPr>
                                  <m:t>𝑛</m:t>
                                </m:r>
                              </m:sup>
                            </m:sSup>
                            <m:r>
                              <a:rPr lang="en-US" sz="3200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3200" i="1">
                                <a:latin typeface="Cambria Math"/>
                              </a:rPr>
                              <m:t>1</m:t>
                            </m:r>
                          </m:e>
                        </m:d>
                        <m:d>
                          <m:d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32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3200" i="1">
                                    <a:latin typeface="Cambria Math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3200" i="1">
                                    <a:latin typeface="Cambria Math"/>
                                  </a:rPr>
                                  <m:t>𝑛</m:t>
                                </m:r>
                              </m:sup>
                            </m:sSup>
                            <m:r>
                              <a:rPr lang="en-US" sz="32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3200" i="1">
                                <a:latin typeface="Cambria Math"/>
                              </a:rPr>
                              <m:t>1</m:t>
                            </m:r>
                          </m:e>
                        </m:d>
                      </m:num>
                      <m:den>
                        <m:d>
                          <m:d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32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3200" i="1">
                                    <a:latin typeface="Cambria Math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3200" i="1">
                                    <a:latin typeface="Cambria Math"/>
                                  </a:rPr>
                                  <m:t>𝑛</m:t>
                                </m:r>
                              </m:sup>
                            </m:sSup>
                            <m:r>
                              <a:rPr lang="en-US" sz="32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3200" i="1">
                                <a:latin typeface="Cambria Math"/>
                              </a:rPr>
                              <m:t>1</m:t>
                            </m:r>
                          </m:e>
                        </m:d>
                      </m:den>
                    </m:f>
                  </m:oMath>
                </a14:m>
                <a:r>
                  <a:rPr lang="bn-IN" sz="2800" dirty="0" smtClean="0"/>
                  <a:t> </a:t>
                </a:r>
                <a:endParaRPr lang="en-US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962400"/>
                <a:ext cx="2362200" cy="888705"/>
              </a:xfrm>
              <a:prstGeom prst="rect">
                <a:avLst/>
              </a:prstGeom>
              <a:blipFill rotWithShape="1">
                <a:blip r:embed="rId5"/>
                <a:stretch>
                  <a:fillRect r="-10078" b="-20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286000" y="4152089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191000" y="3886200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33800" y="4368225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71600" y="2129125"/>
            <a:ext cx="110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বামপক্ষ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0" y="208222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0" y="490162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878602" y="4945978"/>
                <a:ext cx="13123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+</m:t>
                    </m:r>
                    <m:r>
                      <a:rPr lang="en-US" sz="2800" i="1">
                        <a:latin typeface="Cambria Math"/>
                      </a:rPr>
                      <m:t>1</m:t>
                    </m:r>
                  </m:oMath>
                </a14:m>
                <a:r>
                  <a:rPr lang="bn-IN" sz="2800" dirty="0" smtClean="0"/>
                  <a:t> </a:t>
                </a:r>
                <a:endParaRPr lang="en-US" sz="28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8602" y="4945978"/>
                <a:ext cx="1312398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6279" r="-23611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2934286" y="5480131"/>
            <a:ext cx="110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ডান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পক্ষ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0" y="543502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0551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4572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36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4453597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৪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। অ্যালকেন তৈরীর ডি-কার্বক্সিলেশন পদ্ধতির সাধারণ সমীকরণটি লিখ।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4920977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উত্তর :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76400" y="4935603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bn-IN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COONa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3271911" y="49631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+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3581400" y="4935603"/>
            <a:ext cx="1295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96000" y="4935603"/>
            <a:ext cx="868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R-H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86600" y="4935603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6781800" y="49631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+</a:t>
            </a:r>
            <a:endParaRPr lang="en-US" sz="2800" dirty="0"/>
          </a:p>
        </p:txBody>
      </p:sp>
      <p:cxnSp>
        <p:nvCxnSpPr>
          <p:cNvPr id="24" name="Straight Arrow Connector 23"/>
          <p:cNvCxnSpPr>
            <a:stCxn id="20" idx="3"/>
          </p:cNvCxnSpPr>
          <p:nvPr/>
        </p:nvCxnSpPr>
        <p:spPr>
          <a:xfrm>
            <a:off x="4876799" y="5197213"/>
            <a:ext cx="12192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66688" y="1819811"/>
            <a:ext cx="2967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উত্তর :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2n+1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40898" y="2264157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। ডেকেনের সংকেত লিখ।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66688" y="2787377"/>
            <a:ext cx="2967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উত্তর :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2000" y="3254757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3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। পেন্টাডেকেনের সংকেত লিখ।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87790" y="3777977"/>
            <a:ext cx="2967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উত্তর :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566495" y="1184241"/>
                <a:ext cx="1409701" cy="5959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3200" b="0" i="1">
                              <a:latin typeface="Cambria Math"/>
                            </a:rPr>
                            <m:t>𝑛</m:t>
                          </m:r>
                          <m:r>
                            <a:rPr lang="en-US" sz="3200" b="0" i="1">
                              <a:latin typeface="Cambria Math"/>
                            </a:rPr>
                            <m:t>+</m:t>
                          </m:r>
                          <m:r>
                            <a:rPr lang="en-US" sz="3200" b="0" i="1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3200" dirty="0">
                  <a:latin typeface="Times New Roman" pitchFamily="18" charset="0"/>
                  <a:ea typeface="Cambria Math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6495" y="1184241"/>
                <a:ext cx="1409701" cy="595932"/>
              </a:xfrm>
              <a:prstGeom prst="rect">
                <a:avLst/>
              </a:prstGeom>
              <a:blipFill rotWithShape="1">
                <a:blip r:embed="rId2"/>
                <a:stretch>
                  <a:fillRect t="-14286" r="-4329" b="-2959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3040380" y="1296591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। ডেকেনের সংকেত লিখ।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46370" y="1910214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baseline="36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 a</a:t>
            </a:r>
            <a:r>
              <a:rPr lang="en-US" sz="4000" b="1" baseline="36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246620" y="1888128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baseline="36000" dirty="0" err="1" smtClean="0">
                <a:latin typeface="Times New Roman" pitchFamily="18" charset="0"/>
                <a:cs typeface="Times New Roman" pitchFamily="18" charset="0"/>
              </a:rPr>
              <a:t>m+n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91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8" grpId="0"/>
      <p:bldP spid="19" grpId="0"/>
      <p:bldP spid="20" grpId="0"/>
      <p:bldP spid="21" grpId="0"/>
      <p:bldP spid="22" grpId="0"/>
      <p:bldP spid="23" grpId="0"/>
      <p:bldP spid="26" grpId="0"/>
      <p:bldP spid="27" grpId="0"/>
      <p:bldP spid="28" grpId="0"/>
      <p:bldP spid="29" grpId="0"/>
      <p:bldP spid="30" grpId="0"/>
      <p:bldP spid="32" grpId="0"/>
      <p:bldP spid="33" grpId="0"/>
      <p:bldP spid="34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685800"/>
            <a:ext cx="27432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000" dirty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133600" y="2362200"/>
                <a:ext cx="4114800" cy="8773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solidFill>
                      <a:schemeClr val="tx1"/>
                    </a:solidFill>
                  </a:rPr>
                  <a:t>1.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  <m:sup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𝒏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𝟒</m:t>
                            </m:r>
                          </m:sup>
                        </m:sSup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𝟗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.</m:t>
                        </m:r>
                        <m:sSup>
                          <m:sSupPr>
                            <m:ctrlP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  <m:sup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𝒏</m:t>
                            </m:r>
                            <m:r>
                              <a:rPr lang="en-US" sz="32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  <m:sup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𝒏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÷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𝟗</m:t>
                        </m:r>
                      </m:den>
                    </m:f>
                    <m:r>
                      <a:rPr lang="en-US" sz="3200" b="1" i="1" dirty="0">
                        <a:latin typeface="Cambria Math" pitchFamily="18" charset="0"/>
                        <a:ea typeface="Cambria Math" pitchFamily="18" charset="0"/>
                      </a:rPr>
                      <m:t>÷</m:t>
                    </m:r>
                    <m:sSup>
                      <m:sSupPr>
                        <m:ctrlPr>
                          <a:rPr lang="en-US" sz="3200" b="1" i="1" dirty="0">
                            <a:latin typeface="Cambria Math"/>
                            <a:ea typeface="Cambria Math" pitchFamily="18" charset="0"/>
                          </a:rPr>
                        </m:ctrlPr>
                      </m:sSupPr>
                      <m:e>
                        <m:r>
                          <a:rPr lang="en-US" sz="3200" b="1" i="1" dirty="0" smtClean="0">
                            <a:latin typeface="Cambria Math"/>
                            <a:ea typeface="Cambria Math" pitchFamily="18" charset="0"/>
                          </a:rPr>
                          <m:t>𝟑</m:t>
                        </m:r>
                      </m:e>
                      <m:sup>
                        <m:r>
                          <a:rPr lang="en-US" sz="3200" b="1" i="1" dirty="0">
                            <a:latin typeface="Cambria Math"/>
                            <a:ea typeface="Cambria Math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3200" b="1" dirty="0">
                  <a:latin typeface="Times New Roman" pitchFamily="18" charset="0"/>
                  <a:ea typeface="Cambria Math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362200"/>
                <a:ext cx="4114800" cy="877356"/>
              </a:xfrm>
              <a:prstGeom prst="rect">
                <a:avLst/>
              </a:prstGeom>
              <a:blipFill rotWithShape="1">
                <a:blip r:embed="rId2"/>
                <a:stretch>
                  <a:fillRect l="-3545" b="-896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133600" y="3814471"/>
                <a:ext cx="5257800" cy="105201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solidFill>
                      <a:schemeClr val="tx1"/>
                    </a:solidFill>
                    <a:ea typeface="Cambria Math" pitchFamily="18" charset="0"/>
                  </a:rPr>
                  <a:t>2.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 pitchFamily="18" charset="0"/>
                              </a:rPr>
                              <m:t>𝟕</m:t>
                            </m:r>
                          </m:e>
                          <m:sup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𝒎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+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𝟏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3200" b="1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3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200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  <a:ea typeface="Cambria Math" pitchFamily="18" charset="0"/>
                                      </a:rPr>
                                      <m:t>𝟕</m:t>
                                    </m:r>
                                  </m:e>
                                  <m:sup>
                                    <m:r>
                                      <a:rPr lang="en-US" sz="32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𝒎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𝒎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−</m:t>
                            </m:r>
                            <m: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𝟏</m:t>
                            </m:r>
                          </m:sup>
                        </m:sSup>
                      </m:den>
                    </m:f>
                    <m:r>
                      <a:rPr lang="en-US" sz="3200" b="1" i="1" dirty="0" smtClean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rPr>
                      <m:t>÷</m:t>
                    </m:r>
                    <m:f>
                      <m:fPr>
                        <m:ctrlPr>
                          <a:rPr lang="en-US" sz="3200" b="1" i="1"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1" i="1">
                                <a:latin typeface="Cambria Math"/>
                                <a:ea typeface="Cambria Math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/>
                                <a:ea typeface="Cambria Math" pitchFamily="18" charset="0"/>
                              </a:rPr>
                              <m:t>𝟒</m:t>
                            </m:r>
                            <m:r>
                              <a:rPr lang="en-US" sz="3200" b="1" i="1" smtClean="0">
                                <a:latin typeface="Cambria Math" pitchFamily="18" charset="0"/>
                                <a:ea typeface="Cambria Math" pitchFamily="18" charset="0"/>
                              </a:rPr>
                              <m:t>𝟗</m:t>
                            </m:r>
                          </m:e>
                          <m:sup>
                            <m:r>
                              <a:rPr lang="en-US" sz="3200" b="1" i="1">
                                <a:latin typeface="Cambria Math" pitchFamily="18" charset="0"/>
                                <a:ea typeface="Cambria Math" pitchFamily="18" charset="0"/>
                              </a:rPr>
                              <m:t>𝒎</m:t>
                            </m:r>
                            <m:r>
                              <a:rPr lang="en-US" sz="3200" b="1" i="1">
                                <a:latin typeface="Cambria Math" pitchFamily="18" charset="0"/>
                                <a:ea typeface="Cambria Math" pitchFamily="18" charset="0"/>
                              </a:rPr>
                              <m:t>+</m:t>
                            </m:r>
                            <m:r>
                              <a:rPr lang="en-US" sz="3200" b="1" i="1">
                                <a:latin typeface="Cambria Math" pitchFamily="18" charset="0"/>
                                <a:ea typeface="Cambria Math" pitchFamily="18" charset="0"/>
                              </a:rPr>
                              <m:t>𝟏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200" b="1" i="1">
                                <a:latin typeface="Cambria Math"/>
                                <a:ea typeface="Cambria Math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3200" b="1" i="1">
                                    <a:latin typeface="Cambria Math"/>
                                    <a:ea typeface="Cambria Math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3200" b="1" i="1">
                                        <a:latin typeface="Cambria Math"/>
                                        <a:ea typeface="Cambria Math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200" b="1" i="1" smtClean="0">
                                        <a:latin typeface="Cambria Math"/>
                                        <a:ea typeface="Cambria Math" pitchFamily="18" charset="0"/>
                                      </a:rPr>
                                      <m:t>𝟕</m:t>
                                    </m:r>
                                  </m:e>
                                  <m:sup>
                                    <m:r>
                                      <a:rPr lang="en-US" sz="3200" b="1" i="1"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𝒎</m:t>
                                    </m:r>
                                    <m:r>
                                      <a:rPr lang="en-US" sz="3200" b="1" i="1" smtClean="0"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3200" b="1" i="1" smtClean="0"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𝟏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n-US" sz="3200" b="1" i="1">
                                <a:latin typeface="Cambria Math" pitchFamily="18" charset="0"/>
                                <a:ea typeface="Cambria Math" pitchFamily="18" charset="0"/>
                              </a:rPr>
                              <m:t>𝒎</m:t>
                            </m:r>
                            <m:r>
                              <a:rPr lang="en-US" sz="3200" b="1" i="1" smtClean="0">
                                <a:latin typeface="Cambria Math" pitchFamily="18" charset="0"/>
                                <a:ea typeface="Cambria Math" pitchFamily="18" charset="0"/>
                              </a:rPr>
                              <m:t>+</m:t>
                            </m:r>
                            <m:r>
                              <a:rPr lang="en-US" sz="3200" b="1" i="1">
                                <a:latin typeface="Cambria Math" pitchFamily="18" charset="0"/>
                                <a:ea typeface="Cambria Math" pitchFamily="18" charset="0"/>
                              </a:rPr>
                              <m:t>𝟏</m:t>
                            </m:r>
                          </m:sup>
                        </m:sSup>
                      </m:den>
                    </m:f>
                    <m:r>
                      <a:rPr lang="en-US" sz="3200" b="1" i="1" dirty="0">
                        <a:latin typeface="Cambria Math" pitchFamily="18" charset="0"/>
                        <a:ea typeface="Cambria Math" pitchFamily="18" charset="0"/>
                      </a:rPr>
                      <m:t>÷</m:t>
                    </m:r>
                    <m:sSup>
                      <m:sSupPr>
                        <m:ctrlPr>
                          <a:rPr lang="en-US" sz="3200" b="1" i="1" dirty="0" smtClean="0">
                            <a:latin typeface="Cambria Math"/>
                            <a:ea typeface="Cambria Math" pitchFamily="18" charset="0"/>
                          </a:rPr>
                        </m:ctrlPr>
                      </m:sSupPr>
                      <m:e>
                        <m:r>
                          <a:rPr lang="en-US" sz="3200" b="1" i="1" dirty="0" smtClean="0">
                            <a:latin typeface="Cambria Math"/>
                            <a:ea typeface="Cambria Math" pitchFamily="18" charset="0"/>
                          </a:rPr>
                          <m:t>𝟕</m:t>
                        </m:r>
                      </m:e>
                      <m:sup>
                        <m:r>
                          <a:rPr lang="en-US" sz="3200" b="1" i="1" dirty="0" smtClean="0">
                            <a:latin typeface="Cambria Math"/>
                            <a:ea typeface="Cambria Math" pitchFamily="18" charset="0"/>
                          </a:rPr>
                          <m:t>−</m:t>
                        </m:r>
                        <m:r>
                          <a:rPr lang="en-US" sz="3200" b="1" i="1" dirty="0" smtClean="0">
                            <a:latin typeface="Cambria Math"/>
                            <a:ea typeface="Cambria Math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3200" b="1" dirty="0">
                  <a:solidFill>
                    <a:schemeClr val="tx1"/>
                  </a:solidFill>
                  <a:latin typeface="Times New Roman" pitchFamily="18" charset="0"/>
                  <a:ea typeface="Cambria Math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3814471"/>
                <a:ext cx="5257800" cy="1052019"/>
              </a:xfrm>
              <a:prstGeom prst="rect">
                <a:avLst/>
              </a:prstGeom>
              <a:blipFill rotWithShape="1">
                <a:blip r:embed="rId3"/>
                <a:stretch>
                  <a:fillRect l="-2775" r="-92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838200"/>
            <a:ext cx="4572000" cy="54270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2185123" y="1219200"/>
            <a:ext cx="444427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lang="bn-BD" sz="11000" b="1" dirty="0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bn-BD" sz="11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</a:t>
            </a:r>
            <a:r>
              <a:rPr lang="bn-BD" sz="11000" b="1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bn-BD" sz="11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1000" b="1" dirty="0" smtClean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ধ</a:t>
            </a:r>
            <a:r>
              <a:rPr lang="bn-BD" sz="11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ন্য</a:t>
            </a:r>
            <a:r>
              <a:rPr lang="bn-BD" sz="11000" b="1" dirty="0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bn-BD" sz="11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lang="bn-BD" sz="11000" b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11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430" y="591475"/>
            <a:ext cx="2368369" cy="29133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2782035" y="381000"/>
            <a:ext cx="2514600" cy="838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b="1" dirty="0">
              <a:solidFill>
                <a:schemeClr val="accent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042" y="685804"/>
            <a:ext cx="1816870" cy="29073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408940" y="3504791"/>
            <a:ext cx="4163060" cy="2492990"/>
          </a:xfrm>
          <a:prstGeom prst="rect">
            <a:avLst/>
          </a:prstGeom>
          <a:noFill/>
          <a:ln>
            <a:solidFill>
              <a:srgbClr val="5B9BD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মো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শাখাওয়াত হোসেন</a:t>
            </a: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বি. এসসি (সম্মান), এম. এসসি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(রসায়ন) 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এ. আর. এস মাধ্যমিক বালিকা বিদ্যালয়,</a:t>
            </a:r>
          </a:p>
          <a:p>
            <a:pPr algn="ctr"/>
            <a:r>
              <a:rPr lang="bn-BD" sz="2400" dirty="0">
                <a:latin typeface="NikoshBAN" pitchFamily="2" charset="0"/>
                <a:cs typeface="NikoshBAN" pitchFamily="2" charset="0"/>
              </a:rPr>
              <a:t>বরিশাল</a:t>
            </a:r>
          </a:p>
          <a:p>
            <a:pPr algn="ctr">
              <a:buFont typeface="Wingdings"/>
              <a:buChar char=")"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০১৭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57585992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76800" y="3504791"/>
            <a:ext cx="3581400" cy="249299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 শ্রেণি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গণিত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চতুর্থ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অধ্যায় 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সূচক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লগারিদম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: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সূচক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29000" y="533400"/>
            <a:ext cx="2514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পর্যবেক্ষণ কর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438400" y="2057400"/>
                <a:ext cx="426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7</m:t>
                          </m:r>
                        </m:sup>
                      </m:sSup>
                      <m:r>
                        <a:rPr lang="en-US" sz="320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32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2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7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4267200" cy="584775"/>
              </a:xfrm>
              <a:prstGeom prst="rect">
                <a:avLst/>
              </a:prstGeom>
              <a:blipFill rotWithShape="1">
                <a:blip r:embed="rId2"/>
                <a:stretch>
                  <a:fillRect t="-12632" r="-2714" b="-34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438400" y="3048000"/>
                <a:ext cx="4114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7</m:t>
                          </m:r>
                        </m:sup>
                      </m:sSup>
                      <m:r>
                        <a:rPr lang="en-US" sz="3200" i="1" smtClean="0">
                          <a:latin typeface="Cambria Math"/>
                          <a:ea typeface="Cambria Math"/>
                        </a:rPr>
                        <m:t>÷</m:t>
                      </m:r>
                      <m:sSup>
                        <m:sSupPr>
                          <m:ctrlPr>
                            <a:rPr lang="en-US" sz="32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200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7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048000"/>
                <a:ext cx="4114800" cy="584775"/>
              </a:xfrm>
              <a:prstGeom prst="rect">
                <a:avLst/>
              </a:prstGeom>
              <a:blipFill rotWithShape="1">
                <a:blip r:embed="rId3"/>
                <a:stretch>
                  <a:fillRect t="-12500" r="-2963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781300" y="1295400"/>
                <a:ext cx="3086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32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32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2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1300" y="1295400"/>
                <a:ext cx="3086100" cy="584775"/>
              </a:xfrm>
              <a:prstGeom prst="rect">
                <a:avLst/>
              </a:prstGeom>
              <a:blipFill rotWithShape="1">
                <a:blip r:embed="rId4"/>
                <a:stretch>
                  <a:fillRect t="-12632" r="-3156" b="-34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895600" y="990600"/>
            <a:ext cx="25146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3600" b="1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24384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>
                <a:latin typeface="NikoshBAN" pitchFamily="2" charset="0"/>
                <a:cs typeface="NikoshBAN" pitchFamily="2" charset="0"/>
              </a:rPr>
              <a:t>সূচক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33800" y="609600"/>
            <a:ext cx="19812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981200"/>
            <a:ext cx="3810000" cy="646331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এই পাঠ শেষে শিক্ষার্থী...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905780"/>
            <a:ext cx="73914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সূচকীয় সূত্র প্রয়োগ করে গাণিতিক সমস্যার সমাধান করতে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পারবে।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609600"/>
            <a:ext cx="2362200" cy="584775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পূর্ব জ্ঞান যাচাই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18288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baseline="36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 a</a:t>
            </a:r>
            <a:r>
              <a:rPr lang="en-US" sz="4000" b="1" baseline="36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86200" y="1828800"/>
            <a:ext cx="723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00450" y="1806714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baseline="36000" dirty="0" err="1" smtClean="0">
                <a:latin typeface="Times New Roman" pitchFamily="18" charset="0"/>
                <a:cs typeface="Times New Roman" pitchFamily="18" charset="0"/>
              </a:rPr>
              <a:t>m+n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295400" y="2920425"/>
                <a:ext cx="2362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4000" b="1" baseline="36000" dirty="0" smtClean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sz="4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÷</m:t>
                    </m:r>
                  </m:oMath>
                </a14:m>
                <a:r>
                  <a:rPr lang="en-US" sz="4000" b="1" dirty="0" smtClean="0">
                    <a:latin typeface="Times New Roman" pitchFamily="18" charset="0"/>
                    <a:cs typeface="Times New Roman" pitchFamily="18" charset="0"/>
                  </a:rPr>
                  <a:t> a</a:t>
                </a:r>
                <a:r>
                  <a:rPr lang="en-US" sz="4000" b="1" baseline="36000" dirty="0" smtClean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en-US" sz="4000" b="1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:endParaRPr lang="en-US" sz="4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920425"/>
                <a:ext cx="2362200" cy="707886"/>
              </a:xfrm>
              <a:prstGeom prst="rect">
                <a:avLst/>
              </a:prstGeom>
              <a:blipFill rotWithShape="1">
                <a:blip r:embed="rId2"/>
                <a:stretch>
                  <a:fillRect l="-9302" t="-15517" r="-13437" b="-36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5036820" y="2797314"/>
            <a:ext cx="1135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baseline="36000" dirty="0" smtClean="0">
                <a:latin typeface="Times New Roman" pitchFamily="18" charset="0"/>
                <a:cs typeface="Times New Roman" pitchFamily="18" charset="0"/>
              </a:rPr>
              <a:t>m-n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685149" y="2876859"/>
                <a:ext cx="821056" cy="11433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baseline="36000" dirty="0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4000" b="1" dirty="0">
                              <a:latin typeface="Times New Roman" pitchFamily="18" charset="0"/>
                              <a:cs typeface="Times New Roman" pitchFamily="18" charset="0"/>
                            </a:rPr>
                            <m:t>a</m:t>
                          </m:r>
                          <m:r>
                            <m:rPr>
                              <m:nor/>
                            </m:rPr>
                            <a:rPr lang="en-US" sz="4000" b="1" i="0" baseline="36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m:t>m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4000" b="1" dirty="0">
                              <a:latin typeface="Times New Roman" pitchFamily="18" charset="0"/>
                              <a:cs typeface="Times New Roman" pitchFamily="18" charset="0"/>
                            </a:rPr>
                            <m:t>a</m:t>
                          </m:r>
                          <m:r>
                            <m:rPr>
                              <m:nor/>
                            </m:rPr>
                            <a:rPr lang="en-US" sz="4000" b="1" baseline="36000" dirty="0">
                              <a:latin typeface="Times New Roman" pitchFamily="18" charset="0"/>
                              <a:cs typeface="Times New Roman" pitchFamily="18" charset="0"/>
                            </a:rPr>
                            <m:t>n</m:t>
                          </m:r>
                          <m:r>
                            <a:rPr lang="en-US" sz="4000" b="1" i="1" baseline="36000" dirty="0" smtClean="0">
                              <a:latin typeface="Cambria Math"/>
                              <a:cs typeface="Times New Roman" pitchFamily="18" charset="0"/>
                            </a:rPr>
                            <m:t>  </m:t>
                          </m:r>
                        </m:den>
                      </m:f>
                    </m:oMath>
                  </m:oMathPara>
                </a14:m>
                <a:endParaRPr lang="en-US" sz="4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5149" y="2876859"/>
                <a:ext cx="821056" cy="1143390"/>
              </a:xfrm>
              <a:prstGeom prst="rect">
                <a:avLst/>
              </a:prstGeom>
              <a:blipFill rotWithShape="1">
                <a:blip r:embed="rId3"/>
                <a:stretch>
                  <a:fillRect t="-14973" r="-39552" b="-2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4550605" y="2914356"/>
            <a:ext cx="630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81600" y="2920425"/>
            <a:ext cx="723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38250" y="4170514"/>
            <a:ext cx="1466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="1" baseline="36000" dirty="0" smtClean="0">
                <a:latin typeface="Times New Roman" pitchFamily="18" charset="0"/>
                <a:cs typeface="Times New Roman" pitchFamily="18" charset="0"/>
              </a:rPr>
              <a:t>-m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=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599738" y="3900055"/>
                <a:ext cx="821056" cy="1248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baseline="36000" dirty="0" smtClean="0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4000" b="1" i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4000" b="1" dirty="0">
                              <a:latin typeface="Times New Roman" pitchFamily="18" charset="0"/>
                              <a:cs typeface="Times New Roman" pitchFamily="18" charset="0"/>
                            </a:rPr>
                            <m:t>a</m:t>
                          </m:r>
                          <m:r>
                            <m:rPr>
                              <m:nor/>
                            </m:rPr>
                            <a:rPr lang="en-US" sz="4000" b="1" i="0" baseline="360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m:t>m</m:t>
                          </m:r>
                          <m:r>
                            <a:rPr lang="en-US" sz="4000" b="1" i="1" baseline="36000" dirty="0" smtClean="0">
                              <a:latin typeface="Cambria Math"/>
                              <a:cs typeface="Times New Roman" pitchFamily="18" charset="0"/>
                            </a:rPr>
                            <m:t>  </m:t>
                          </m:r>
                        </m:den>
                      </m:f>
                    </m:oMath>
                  </m:oMathPara>
                </a14:m>
                <a:endParaRPr lang="en-US" sz="4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9738" y="3900055"/>
                <a:ext cx="821056" cy="1248803"/>
              </a:xfrm>
              <a:prstGeom prst="rect">
                <a:avLst/>
              </a:prstGeom>
              <a:blipFill rotWithShape="1">
                <a:blip r:embed="rId4"/>
                <a:stretch>
                  <a:fillRect t="-4878" r="-48148" b="-2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2705100" y="4123036"/>
            <a:ext cx="723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89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/>
      <p:bldP spid="18" grpId="1"/>
      <p:bldP spid="19" grpId="0"/>
      <p:bldP spid="20" grpId="0"/>
      <p:bldP spid="22" grpId="0"/>
      <p:bldP spid="23" grpId="0"/>
      <p:bldP spid="24" grpId="0"/>
      <p:bldP spid="25" grpId="0"/>
      <p:bldP spid="25" grpId="1"/>
      <p:bldP spid="29" grpId="0"/>
      <p:bldP spid="30" grpId="0"/>
      <p:bldP spid="31" grpId="0"/>
      <p:bldP spid="3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81200" y="405825"/>
            <a:ext cx="51816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3200" u="dbl" dirty="0" smtClean="0">
                <a:latin typeface="NikoshBAN" pitchFamily="2" charset="0"/>
                <a:cs typeface="NikoshBAN" pitchFamily="2" charset="0"/>
              </a:rPr>
              <a:t>সূচক বিষয়ক গাণিতিক সমস্যার সমাধান</a:t>
            </a:r>
            <a:endParaRPr lang="en-US" sz="3200" u="dbl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47800" y="1387588"/>
                <a:ext cx="1371600" cy="6887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2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320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/>
                                  <a:cs typeface="Times New Roman" pitchFamily="18" charset="0"/>
                                </a:rPr>
                                <m:t>−</m:t>
                              </m:r>
                              <m:r>
                                <a:rPr lang="en-US" sz="3200" b="0" i="1" smtClean="0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p>
                          </m:sSup>
                          <m:r>
                            <a:rPr lang="en-US" sz="3200" b="0" i="1" smtClean="0">
                              <a:latin typeface="Cambria Math"/>
                              <a:cs typeface="Times New Roman" pitchFamily="18" charset="0"/>
                            </a:rPr>
                            <m:t>𝑦</m:t>
                          </m:r>
                        </m:e>
                      </m:rad>
                    </m:oMath>
                  </m:oMathPara>
                </a14:m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387588"/>
                <a:ext cx="1371600" cy="688715"/>
              </a:xfrm>
              <a:prstGeom prst="rect">
                <a:avLst/>
              </a:prstGeom>
              <a:blipFill rotWithShape="1">
                <a:blip r:embed="rId2"/>
                <a:stretch>
                  <a:fillRect r="-18222" b="-265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667000" y="1447800"/>
            <a:ext cx="266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.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667000" y="1446578"/>
                <a:ext cx="1657350" cy="6887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2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320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/>
                                  <a:cs typeface="Times New Roman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/>
                                  <a:cs typeface="Times New Roman" pitchFamily="18" charset="0"/>
                                </a:rPr>
                                <m:t>−</m:t>
                              </m:r>
                              <m:r>
                                <a:rPr lang="en-US" sz="3200" b="0" i="1" smtClean="0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p>
                          </m:sSup>
                          <m:r>
                            <a:rPr lang="en-US" sz="3200" b="0" i="1" smtClean="0">
                              <a:latin typeface="Cambria Math"/>
                              <a:cs typeface="Times New Roman" pitchFamily="18" charset="0"/>
                            </a:rPr>
                            <m:t>𝑧</m:t>
                          </m:r>
                        </m:e>
                      </m:rad>
                    </m:oMath>
                  </m:oMathPara>
                </a14:m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1446578"/>
                <a:ext cx="1657350" cy="688715"/>
              </a:xfrm>
              <a:prstGeom prst="rect">
                <a:avLst/>
              </a:prstGeom>
              <a:blipFill rotWithShape="1">
                <a:blip r:embed="rId3"/>
                <a:stretch>
                  <a:fillRect r="-6273" b="-265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305300" y="1431812"/>
            <a:ext cx="266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.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381500" y="1371600"/>
                <a:ext cx="1562100" cy="705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2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3200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/>
                                  <a:cs typeface="Times New Roman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/>
                                  <a:cs typeface="Times New Roman" pitchFamily="18" charset="0"/>
                                </a:rPr>
                                <m:t>−</m:t>
                              </m:r>
                              <m:r>
                                <a:rPr lang="en-US" sz="3200" b="0" i="1" smtClean="0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p>
                          </m:sSup>
                          <m:r>
                            <a:rPr lang="en-US" sz="3200" b="0" i="1" smtClean="0">
                              <a:latin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1500" y="1371600"/>
                <a:ext cx="1562100" cy="705962"/>
              </a:xfrm>
              <a:prstGeom prst="rect">
                <a:avLst/>
              </a:prstGeom>
              <a:blipFill rotWithShape="1">
                <a:blip r:embed="rId4"/>
                <a:stretch>
                  <a:fillRect r="-9375" b="-267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867400" y="2514600"/>
                <a:ext cx="2333625" cy="8792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3200" b="1" baseline="36000" dirty="0" smtClean="0">
                    <a:latin typeface="Times New Roman" pitchFamily="18" charset="0"/>
                    <a:cs typeface="Times New Roman" pitchFamily="18" charset="0"/>
                  </a:rPr>
                  <a:t>-m</a:t>
                </a:r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baseline="36000" dirty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b="1" dirty="0">
                            <a:latin typeface="Times New Roman" pitchFamily="18" charset="0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200" b="1" dirty="0">
                            <a:latin typeface="Times New Roman" pitchFamily="18" charset="0"/>
                            <a:cs typeface="Times New Roman" pitchFamily="18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sz="3200" b="1" baseline="36000" dirty="0">
                            <a:latin typeface="Times New Roman" pitchFamily="18" charset="0"/>
                            <a:cs typeface="Times New Roman" pitchFamily="18" charset="0"/>
                          </a:rPr>
                          <m:t>m</m:t>
                        </m:r>
                        <m:r>
                          <a:rPr lang="en-US" sz="3200" b="1" i="1" baseline="36000" dirty="0">
                            <a:latin typeface="Cambria Math"/>
                            <a:cs typeface="Times New Roman" pitchFamily="18" charset="0"/>
                          </a:rPr>
                          <m:t>  </m:t>
                        </m:r>
                      </m:den>
                    </m:f>
                  </m:oMath>
                </a14:m>
                <a:endParaRPr lang="en-US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2514600"/>
                <a:ext cx="2333625" cy="879280"/>
              </a:xfrm>
              <a:prstGeom prst="rect">
                <a:avLst/>
              </a:prstGeom>
              <a:blipFill rotWithShape="1">
                <a:blip r:embed="rId5"/>
                <a:stretch>
                  <a:fillRect l="-6806" t="-5556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6248400" y="16002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&gt;0, y&gt;0,z&gt;0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638800" y="3581400"/>
                <a:ext cx="2381125" cy="8792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3200" b="1" baseline="36000" dirty="0" smtClean="0">
                    <a:latin typeface="Times New Roman" pitchFamily="18" charset="0"/>
                    <a:cs typeface="Times New Roman" pitchFamily="18" charset="0"/>
                  </a:rPr>
                  <a:t>-1</a:t>
                </a:r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3200" b="1" baseline="36000" dirty="0" smtClean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baseline="36000" dirty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b="1" dirty="0">
                            <a:latin typeface="Times New Roman" pitchFamily="18" charset="0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3200" b="1" dirty="0">
                            <a:latin typeface="Times New Roman" pitchFamily="18" charset="0"/>
                            <a:cs typeface="Times New Roman" pitchFamily="18" charset="0"/>
                          </a:rPr>
                          <m:t>a</m:t>
                        </m:r>
                        <m:r>
                          <a:rPr lang="en-US" sz="3200" b="1" i="1" normalizeH="1" baseline="32000" dirty="0" smtClean="0"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  <m:r>
                          <a:rPr lang="en-US" sz="3200" b="1" i="1" baseline="36000" dirty="0">
                            <a:latin typeface="Cambria Math"/>
                            <a:cs typeface="Times New Roman" pitchFamily="18" charset="0"/>
                          </a:rPr>
                          <m:t>  </m:t>
                        </m:r>
                      </m:den>
                    </m:f>
                  </m:oMath>
                </a14:m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  <a:cs typeface="Times New Roman" pitchFamily="18" charset="0"/>
                          </a:rPr>
                          <m:t>𝒂</m:t>
                        </m:r>
                      </m:den>
                    </m:f>
                  </m:oMath>
                </a14:m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3581400"/>
                <a:ext cx="2381125" cy="879280"/>
              </a:xfrm>
              <a:prstGeom prst="rect">
                <a:avLst/>
              </a:prstGeom>
              <a:blipFill rotWithShape="1">
                <a:blip r:embed="rId6"/>
                <a:stretch>
                  <a:fillRect l="-6394" t="-5556" r="-5115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/>
          <p:cNvSpPr/>
          <p:nvPr/>
        </p:nvSpPr>
        <p:spPr>
          <a:xfrm>
            <a:off x="5638800" y="2362200"/>
            <a:ext cx="2562225" cy="28790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143000" y="26670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524000" y="2046661"/>
                <a:ext cx="1447800" cy="15473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32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sz="3200" b="0" i="1" smtClean="0">
                              <a:latin typeface="Cambria Math"/>
                            </a:rPr>
                            <m:t>𝑦</m:t>
                          </m:r>
                        </m:e>
                      </m:ra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2046661"/>
                <a:ext cx="1447800" cy="1547347"/>
              </a:xfrm>
              <a:prstGeom prst="rect">
                <a:avLst/>
              </a:prstGeom>
              <a:blipFill rotWithShape="1">
                <a:blip r:embed="rId7"/>
                <a:stretch>
                  <a:fillRect r="-37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590800" y="2057400"/>
                <a:ext cx="1447800" cy="15473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32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/>
                                </a:rPr>
                                <m:t>𝑦</m:t>
                              </m:r>
                            </m:den>
                          </m:f>
                          <m:r>
                            <a:rPr lang="en-US" sz="3200" b="0" i="1" smtClean="0">
                              <a:latin typeface="Cambria Math"/>
                            </a:rPr>
                            <m:t>𝑧</m:t>
                          </m:r>
                        </m:e>
                      </m:ra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057400"/>
                <a:ext cx="1447800" cy="1547347"/>
              </a:xfrm>
              <a:prstGeom prst="rect">
                <a:avLst/>
              </a:prstGeom>
              <a:blipFill rotWithShape="1">
                <a:blip r:embed="rId8"/>
                <a:stretch>
                  <a:fillRect r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657600" y="2057400"/>
                <a:ext cx="1447800" cy="15473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32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/>
                                </a:rPr>
                                <m:t>𝑧</m:t>
                              </m:r>
                            </m:den>
                          </m:f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057400"/>
                <a:ext cx="1447800" cy="1547347"/>
              </a:xfrm>
              <a:prstGeom prst="rect">
                <a:avLst/>
              </a:prstGeom>
              <a:blipFill rotWithShape="1">
                <a:blip r:embed="rId9"/>
                <a:stretch>
                  <a:fillRect r="-3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2743200" y="2492514"/>
            <a:ext cx="266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3810000" y="2492514"/>
            <a:ext cx="266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1066800" y="4154269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71600" y="3886200"/>
                <a:ext cx="1428750" cy="1109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32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  <m:rad>
                        <m:radPr>
                          <m:degHide m:val="on"/>
                          <m:ctrlPr>
                            <a:rPr lang="en-US" sz="3200" i="1" dirty="0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200" b="0" i="1" dirty="0" smtClean="0">
                              <a:latin typeface="Cambria Math"/>
                            </a:rPr>
                            <m:t>𝑦</m:t>
                          </m:r>
                        </m:e>
                      </m:ra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86200"/>
                <a:ext cx="1428750" cy="1109663"/>
              </a:xfrm>
              <a:prstGeom prst="rect">
                <a:avLst/>
              </a:prstGeom>
              <a:blipFill rotWithShape="1">
                <a:blip r:embed="rId10"/>
                <a:stretch>
                  <a:fillRect r="-12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2590800" y="4038600"/>
            <a:ext cx="266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.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743200" y="3886200"/>
                <a:ext cx="1447800" cy="11312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32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rad>
                        </m:den>
                      </m:f>
                      <m:rad>
                        <m:radPr>
                          <m:degHide m:val="on"/>
                          <m:ctrlPr>
                            <a:rPr lang="en-US" sz="3200" i="1" dirty="0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200" b="0" i="1" dirty="0" smtClean="0">
                              <a:latin typeface="Cambria Math"/>
                            </a:rPr>
                            <m:t>𝑧</m:t>
                          </m:r>
                        </m:e>
                      </m:ra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3886200"/>
                <a:ext cx="1447800" cy="1131272"/>
              </a:xfrm>
              <a:prstGeom prst="rect">
                <a:avLst/>
              </a:prstGeom>
              <a:blipFill rotWithShape="1">
                <a:blip r:embed="rId11"/>
                <a:stretch>
                  <a:fillRect r="-10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3962400" y="4038600"/>
            <a:ext cx="266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.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038600" y="3886200"/>
                <a:ext cx="1447800" cy="11312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32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</m:rad>
                        </m:den>
                      </m:f>
                      <m:rad>
                        <m:radPr>
                          <m:degHide m:val="on"/>
                          <m:ctrlPr>
                            <a:rPr lang="en-US" sz="3200" i="1" dirty="0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3200" b="0" i="1" dirty="0" smtClean="0">
                              <a:latin typeface="Cambria Math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886200"/>
                <a:ext cx="1447800" cy="1131272"/>
              </a:xfrm>
              <a:prstGeom prst="rect">
                <a:avLst/>
              </a:prstGeom>
              <a:blipFill rotWithShape="1">
                <a:blip r:embed="rId12"/>
                <a:stretch>
                  <a:fillRect r="-10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1809750" y="4495800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010150" y="4139625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343150" y="4215825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200400" y="4520625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714750" y="4207618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476750" y="4520625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66800" y="5130225"/>
            <a:ext cx="9429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 </a:t>
            </a:r>
            <a:r>
              <a:rPr lang="en-US" sz="3200" b="1" dirty="0" smtClean="0"/>
              <a:t>1</a:t>
            </a:r>
            <a:endParaRPr lang="en-US" sz="32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2057400" y="5130225"/>
            <a:ext cx="1381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egoe Script" pitchFamily="34" charset="0"/>
              </a:rPr>
              <a:t>(Ans.)</a:t>
            </a:r>
            <a:endParaRPr lang="en-US" sz="2800" b="1" dirty="0">
              <a:latin typeface="Segoe Script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85800" y="1600200"/>
            <a:ext cx="685800" cy="395106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8.</a:t>
            </a:r>
            <a:endParaRPr lang="en-US" sz="36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715670" y="4460680"/>
                <a:ext cx="2132930" cy="7805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𝒙</m:t>
                    </m:r>
                    <m:r>
                      <a:rPr lang="en-US" sz="2800" b="1" i="1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2800" b="1" baseline="36000" dirty="0" smtClean="0">
                    <a:latin typeface="Times New Roman" pitchFamily="18" charset="0"/>
                    <a:cs typeface="Times New Roman" pitchFamily="18" charset="0"/>
                  </a:rPr>
                  <a:t>-1</a:t>
                </a:r>
                <a:r>
                  <a:rPr lang="en-US" sz="28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2800" b="1" baseline="36000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baseline="36000" dirty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1" dirty="0">
                            <a:latin typeface="Times New Roman" pitchFamily="18" charset="0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  <m:r>
                          <a:rPr lang="en-US" sz="2800" b="1" i="1" normalizeH="1" baseline="32000" dirty="0"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  <m:r>
                          <a:rPr lang="en-US" sz="2800" b="1" i="1" baseline="36000" dirty="0">
                            <a:latin typeface="Cambria Math"/>
                            <a:cs typeface="Times New Roman" pitchFamily="18" charset="0"/>
                          </a:rPr>
                          <m:t>  </m:t>
                        </m:r>
                      </m:den>
                    </m:f>
                  </m:oMath>
                </a14:m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670" y="4460680"/>
                <a:ext cx="2132930" cy="780535"/>
              </a:xfrm>
              <a:prstGeom prst="rect">
                <a:avLst/>
              </a:prstGeom>
              <a:blipFill rotWithShape="1">
                <a:blip r:embed="rId13"/>
                <a:stretch>
                  <a:fillRect t="-3906" r="-2857" b="-85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9628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/>
      <p:bldP spid="15" grpId="0"/>
      <p:bldP spid="17" grpId="0"/>
      <p:bldP spid="21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676400" y="1371600"/>
                <a:ext cx="2895600" cy="10762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.</m:t>
                          </m:r>
                          <m:sSup>
                            <m:sSupPr>
                              <m:ctrlP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2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÷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1371600"/>
                <a:ext cx="2895600" cy="1076257"/>
              </a:xfrm>
              <a:prstGeom prst="rect">
                <a:avLst/>
              </a:prstGeom>
              <a:blipFill rotWithShape="1">
                <a:blip r:embed="rId2"/>
                <a:stretch>
                  <a:fillRect r="-5895" b="-11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181600" y="1555785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1" baseline="36000" dirty="0" err="1" smtClean="0">
                <a:latin typeface="Times New Roman" pitchFamily="18" charset="0"/>
                <a:cs typeface="Times New Roman" pitchFamily="18" charset="0"/>
              </a:rPr>
              <a:t>m+n</a:t>
            </a:r>
            <a:r>
              <a:rPr lang="en-US" sz="3200" b="1" baseline="3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1" baseline="36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 a</a:t>
            </a:r>
            <a:r>
              <a:rPr lang="en-US" sz="3200" b="1" baseline="36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6764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(9)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905000" y="2514600"/>
                <a:ext cx="2895600" cy="11119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n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3200" b="0" i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3200" b="0" i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.</m:t>
                          </m:r>
                          <m:sSup>
                            <m:sSupPr>
                              <m:ctrlP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en-US" sz="3200" b="0" i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n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3200" b="0" i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3200" b="0" i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en-US" sz="3200">
                                  <a:latin typeface="Cambria Math"/>
                                </a:rPr>
                                <m:t>n</m:t>
                              </m:r>
                            </m:sup>
                          </m:sSup>
                          <m:r>
                            <a:rPr lang="bn-IN" sz="3200" b="0" i="1" smtClean="0">
                              <a:latin typeface="Cambria Math"/>
                            </a:rPr>
                            <m:t>.</m:t>
                          </m:r>
                          <m:sSup>
                            <m:sSupPr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320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÷</m:t>
                          </m:r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2514600"/>
                <a:ext cx="2895600" cy="1111971"/>
              </a:xfrm>
              <a:prstGeom prst="rect">
                <a:avLst/>
              </a:prstGeom>
              <a:blipFill rotWithShape="1">
                <a:blip r:embed="rId3"/>
                <a:stretch>
                  <a:fillRect r="-7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2057400" y="2536168"/>
            <a:ext cx="914400" cy="5559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71800" y="2492015"/>
            <a:ext cx="762000" cy="5559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581400" y="2514599"/>
            <a:ext cx="990600" cy="5559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527495" y="3200400"/>
            <a:ext cx="990600" cy="5559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581400" y="3200400"/>
            <a:ext cx="838200" cy="5559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981200" y="2922407"/>
            <a:ext cx="3657600" cy="5559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334086" y="28956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20" name="Oval 19"/>
          <p:cNvSpPr/>
          <p:nvPr/>
        </p:nvSpPr>
        <p:spPr>
          <a:xfrm>
            <a:off x="1981200" y="2514600"/>
            <a:ext cx="546295" cy="55598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644705" y="2502016"/>
            <a:ext cx="546295" cy="55598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752600" y="3711215"/>
                <a:ext cx="2546253" cy="11657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32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n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0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3200" b="0" i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3200" b="0" i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.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en-US" sz="3200">
                                  <a:latin typeface="Cambria Math"/>
                                </a:rPr>
                                <m:t>n</m:t>
                              </m:r>
                            </m:sup>
                          </m:sSup>
                          <m:r>
                            <a:rPr lang="en-US" sz="3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320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÷</m:t>
                          </m:r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3200" b="0" i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711215"/>
                <a:ext cx="2546253" cy="1165768"/>
              </a:xfrm>
              <a:prstGeom prst="rect">
                <a:avLst/>
              </a:prstGeom>
              <a:blipFill rotWithShape="1">
                <a:blip r:embed="rId4"/>
                <a:stretch>
                  <a:fillRect r="-38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1334086" y="409221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905000" y="4092215"/>
            <a:ext cx="2667000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854005" y="3662846"/>
            <a:ext cx="584395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457449" y="3756385"/>
            <a:ext cx="2114551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076449" y="4419600"/>
            <a:ext cx="2114551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752600" y="4799057"/>
                <a:ext cx="2000252" cy="10271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bn-IN" sz="32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bn-IN" sz="32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16</m:t>
                          </m:r>
                          <m:r>
                            <a:rPr lang="bn-IN" sz="32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bn-IN" sz="32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8</m:t>
                          </m:r>
                          <m:r>
                            <a:rPr lang="bn-IN" sz="32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bn-IN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799057"/>
                <a:ext cx="2000252" cy="1027141"/>
              </a:xfrm>
              <a:prstGeom prst="rect">
                <a:avLst/>
              </a:prstGeom>
              <a:blipFill rotWithShape="1">
                <a:blip r:embed="rId5"/>
                <a:stretch>
                  <a:fillRect r="-7622" b="-11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1334086" y="5066438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019548" y="4687859"/>
                <a:ext cx="933452" cy="10271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bn-IN" sz="3200" b="0" i="0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bn-IN" sz="3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9548" y="4687859"/>
                <a:ext cx="933452" cy="1027141"/>
              </a:xfrm>
              <a:prstGeom prst="rect">
                <a:avLst/>
              </a:prstGeom>
              <a:blipFill rotWithShape="1">
                <a:blip r:embed="rId6"/>
                <a:stretch>
                  <a:fillRect r="-58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3601034" y="5066438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35" name="TextBox 34"/>
          <p:cNvSpPr txBox="1"/>
          <p:nvPr/>
        </p:nvSpPr>
        <p:spPr>
          <a:xfrm>
            <a:off x="4324350" y="5257800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00550" y="4622687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638675" y="4550574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0070C0"/>
                </a:solidFill>
              </a:rPr>
              <a:t>4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876800" y="5021272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39" name="TextBox 38"/>
          <p:cNvSpPr txBox="1"/>
          <p:nvPr/>
        </p:nvSpPr>
        <p:spPr>
          <a:xfrm>
            <a:off x="5286082" y="5051679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0070C0"/>
                </a:solidFill>
              </a:rPr>
              <a:t>4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710237" y="5078738"/>
            <a:ext cx="1381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egoe Script" pitchFamily="34" charset="0"/>
              </a:rPr>
              <a:t>(Ans.)</a:t>
            </a:r>
            <a:endParaRPr lang="en-US" sz="2800" b="1" dirty="0">
              <a:latin typeface="Segoe Script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981200" y="405825"/>
            <a:ext cx="51816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3200" u="dbl" dirty="0" smtClean="0">
                <a:latin typeface="NikoshBAN" pitchFamily="2" charset="0"/>
                <a:cs typeface="NikoshBAN" pitchFamily="2" charset="0"/>
              </a:rPr>
              <a:t>সূচক বিষয়ক গাণিতিক সমস্যার সমাধান</a:t>
            </a:r>
            <a:endParaRPr lang="en-US" sz="3200" u="dbl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35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8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 animBg="1"/>
      <p:bldP spid="21" grpId="0" animBg="1"/>
      <p:bldP spid="29" grpId="0"/>
      <p:bldP spid="7" grpId="0" animBg="1"/>
      <p:bldP spid="23" grpId="0" animBg="1"/>
      <p:bldP spid="24" grpId="0" animBg="1"/>
      <p:bldP spid="25" grpId="0" animBg="1"/>
      <p:bldP spid="26" grpId="0"/>
      <p:bldP spid="27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405825"/>
            <a:ext cx="51816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3200" u="dbl" dirty="0" smtClean="0">
                <a:latin typeface="NikoshBAN" pitchFamily="2" charset="0"/>
                <a:cs typeface="NikoshBAN" pitchFamily="2" charset="0"/>
              </a:rPr>
              <a:t>সূচক বিষয়ক গাণিতিক সমস্যার সমাধান</a:t>
            </a:r>
            <a:endParaRPr lang="en-US" sz="3200" u="dbl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866900" y="1066800"/>
                <a:ext cx="3771900" cy="10169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</m:ctrlPr>
                            </m:sSupPr>
                            <m:e>
                              <m:r>
                                <a:rPr lang="bn-IN" sz="2800" b="0" i="1" smtClean="0">
                                  <a:solidFill>
                                    <a:schemeClr val="tx1"/>
                                  </a:solidFill>
                                  <a:latin typeface="Cambria Math" pitchFamily="18" charset="0"/>
                                  <a:ea typeface="Cambria Math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itchFamily="18" charset="0"/>
                                  <a:ea typeface="Cambria Math" pitchFamily="18" charset="0"/>
                                </a:rPr>
                                <m:t>𝑚</m:t>
                              </m:r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itchFamily="18" charset="0"/>
                                  <a:ea typeface="Cambria Math" pitchFamily="18" charset="0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itchFamily="18" charset="0"/>
                                  <a:ea typeface="Cambria Math" pitchFamily="18" charset="0"/>
                                </a:rPr>
                                <m:t>1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3</m:t>
                                      </m:r>
                                    </m:e>
                                    <m:sup>
                                      <m:r>
                                        <a:rPr lang="en-US" sz="2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𝑚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itchFamily="18" charset="0"/>
                                  <a:ea typeface="Cambria Math" pitchFamily="18" charset="0"/>
                                </a:rPr>
                                <m:t>𝑚</m:t>
                              </m:r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itchFamily="18" charset="0"/>
                                  <a:ea typeface="Cambria Math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itchFamily="18" charset="0"/>
                                  <a:ea typeface="Cambria Math" pitchFamily="18" charset="0"/>
                                </a:rPr>
                                <m:t>1</m:t>
                              </m:r>
                            </m:sup>
                          </m:sSup>
                        </m:den>
                      </m:f>
                      <m:r>
                        <a:rPr lang="en-US" sz="2800" i="1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÷</m:t>
                      </m:r>
                      <m:f>
                        <m:fPr>
                          <m:ctrlPr>
                            <a:rPr lang="en-US" sz="2800" i="1">
                              <a:latin typeface="Cambria Math"/>
                              <a:ea typeface="Cambria Math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i="1">
                                  <a:latin typeface="Cambria Math"/>
                                  <a:ea typeface="Cambria Math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itchFamily="18" charset="0"/>
                                  <a:ea typeface="Cambria Math" pitchFamily="18" charset="0"/>
                                </a:rPr>
                                <m:t>9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itchFamily="18" charset="0"/>
                                  <a:ea typeface="Cambria Math" pitchFamily="18" charset="0"/>
                                </a:rPr>
                                <m:t>𝑚</m:t>
                              </m:r>
                              <m:r>
                                <a:rPr lang="en-US" sz="2800" i="1">
                                  <a:latin typeface="Cambria Math" pitchFamily="18" charset="0"/>
                                  <a:ea typeface="Cambria Math" pitchFamily="18" charset="0"/>
                                </a:rPr>
                                <m:t>+</m:t>
                              </m:r>
                              <m:r>
                                <a:rPr lang="en-US" sz="2800" i="1">
                                  <a:latin typeface="Cambria Math" pitchFamily="18" charset="0"/>
                                  <a:ea typeface="Cambria Math" pitchFamily="18" charset="0"/>
                                </a:rPr>
                                <m:t>1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800" i="1">
                                  <a:latin typeface="Cambria Math"/>
                                  <a:ea typeface="Cambria Math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i="1">
                                      <a:latin typeface="Cambria Math"/>
                                      <a:ea typeface="Cambria Math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800" i="1">
                                          <a:latin typeface="Cambria Math"/>
                                          <a:ea typeface="Cambria Math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800" i="1"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3</m:t>
                                      </m:r>
                                    </m:e>
                                    <m:sup>
                                      <m:r>
                                        <a:rPr lang="en-US" sz="2800" i="1"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𝑚</m:t>
                                      </m:r>
                                      <m:r>
                                        <a:rPr lang="en-US" sz="2800" b="0" i="1" smtClean="0"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800" b="0" i="1" smtClean="0"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1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sz="2800" i="1">
                                  <a:latin typeface="Cambria Math" pitchFamily="18" charset="0"/>
                                  <a:ea typeface="Cambria Math" pitchFamily="18" charset="0"/>
                                </a:rPr>
                                <m:t>𝑚</m:t>
                              </m:r>
                              <m:r>
                                <a:rPr lang="en-US" sz="2800" b="0" i="1" smtClean="0">
                                  <a:latin typeface="Cambria Math" pitchFamily="18" charset="0"/>
                                  <a:ea typeface="Cambria Math" pitchFamily="18" charset="0"/>
                                </a:rPr>
                                <m:t>+</m:t>
                              </m:r>
                              <m:r>
                                <a:rPr lang="en-US" sz="2800" i="1">
                                  <a:latin typeface="Cambria Math" pitchFamily="18" charset="0"/>
                                  <a:ea typeface="Cambria Math" pitchFamily="18" charset="0"/>
                                </a:rPr>
                                <m:t>1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  <a:latin typeface="Times New Roman" pitchFamily="18" charset="0"/>
                  <a:ea typeface="Cambria Math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900" y="1066800"/>
                <a:ext cx="3771900" cy="1016945"/>
              </a:xfrm>
              <a:prstGeom prst="rect">
                <a:avLst/>
              </a:prstGeom>
              <a:blipFill rotWithShape="1">
                <a:blip r:embed="rId2"/>
                <a:stretch>
                  <a:fillRect r="-4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85800" y="13716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(</a:t>
            </a:r>
            <a:r>
              <a:rPr lang="bn-IN" sz="3200" dirty="0" smtClean="0"/>
              <a:t>10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447800" y="2438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905000" y="2133600"/>
                <a:ext cx="2971800" cy="9900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 pitchFamily="18" charset="0"/>
                              </a:rPr>
                            </m:ctrlPr>
                          </m:sSupPr>
                          <m:e>
                            <m:r>
                              <a:rPr lang="bn-IN" sz="3200" b="0" i="1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𝑚</m:t>
                            </m:r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+</m:t>
                            </m:r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1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3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−</m:t>
                            </m:r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itchFamily="18" charset="0"/>
                                <a:ea typeface="Cambria Math" pitchFamily="18" charset="0"/>
                              </a:rPr>
                              <m:t>𝑚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200" dirty="0"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itchFamily="18" charset="0"/>
                        <a:ea typeface="Cambria Math" pitchFamily="18" charset="0"/>
                      </a:rPr>
                      <m:t>÷</m:t>
                    </m:r>
                    <m:f>
                      <m:fPr>
                        <m:ctrlPr>
                          <a:rPr lang="en-US" sz="3200" i="1"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i="1">
                                <a:latin typeface="Cambria Math"/>
                                <a:ea typeface="Cambria Math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3200" i="1">
                                    <a:latin typeface="Cambria Math"/>
                                    <a:ea typeface="Cambria Math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3200" i="1">
                                        <a:latin typeface="Cambria Math"/>
                                        <a:ea typeface="Cambria Math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200" i="1"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US" sz="3200" i="1">
                                        <a:latin typeface="Cambria Math" pitchFamily="18" charset="0"/>
                                        <a:ea typeface="Cambria Math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n-US" sz="3200" i="1">
                                <a:latin typeface="Cambria Math" pitchFamily="18" charset="0"/>
                                <a:ea typeface="Cambria Math" pitchFamily="18" charset="0"/>
                              </a:rPr>
                              <m:t>𝑚</m:t>
                            </m:r>
                            <m:r>
                              <a:rPr lang="en-US" sz="3200" i="1">
                                <a:latin typeface="Cambria Math" pitchFamily="18" charset="0"/>
                                <a:ea typeface="Cambria Math" pitchFamily="18" charset="0"/>
                              </a:rPr>
                              <m:t>+</m:t>
                            </m:r>
                            <m:r>
                              <a:rPr lang="en-US" sz="3200" i="1">
                                <a:latin typeface="Cambria Math" pitchFamily="18" charset="0"/>
                                <a:ea typeface="Cambria Math" pitchFamily="18" charset="0"/>
                              </a:rPr>
                              <m:t>1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200" i="1">
                                <a:latin typeface="Cambria Math"/>
                                <a:ea typeface="Cambria Math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itchFamily="18" charset="0"/>
                                <a:ea typeface="Cambria Math" pitchFamily="18" charset="0"/>
                              </a:rPr>
                              <m:t>3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sz="3200" i="1">
                                    <a:latin typeface="Cambria Math"/>
                                    <a:ea typeface="Cambria Math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i="1"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sz="3200" i="1">
                                    <a:latin typeface="Cambria Math" pitchFamily="18" charset="0"/>
                                    <a:ea typeface="Cambria Math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3200" i="1">
                                <a:latin typeface="Cambria Math" pitchFamily="18" charset="0"/>
                                <a:ea typeface="Cambria Math" pitchFamily="18" charset="0"/>
                              </a:rPr>
                              <m:t>−</m:t>
                            </m:r>
                            <m:r>
                              <a:rPr lang="en-US" sz="3200" i="1">
                                <a:latin typeface="Cambria Math" pitchFamily="18" charset="0"/>
                                <a:ea typeface="Cambria Math" pitchFamily="18" charset="0"/>
                              </a:rPr>
                              <m:t>1</m:t>
                            </m:r>
                          </m:sup>
                        </m:sSup>
                      </m:den>
                    </m:f>
                  </m:oMath>
                </a14:m>
                <a:endParaRPr lang="en-US" sz="3200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2133600"/>
                <a:ext cx="2971800" cy="990015"/>
              </a:xfrm>
              <a:prstGeom prst="rect">
                <a:avLst/>
              </a:prstGeom>
              <a:blipFill rotWithShape="1">
                <a:blip r:embed="rId3"/>
                <a:stretch>
                  <a:fillRect r="-4517" b="-4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447800" y="330142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752600" y="3200400"/>
                <a:ext cx="2438400" cy="6524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200400"/>
                <a:ext cx="2438400" cy="652423"/>
              </a:xfrm>
              <a:prstGeom prst="rect">
                <a:avLst/>
              </a:prstGeom>
              <a:blipFill rotWithShape="1">
                <a:blip r:embed="rId4"/>
                <a:stretch>
                  <a:fillRect t="-935" r="-7000" b="-308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267200" y="3200400"/>
                <a:ext cx="2438400" cy="6524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200400"/>
                <a:ext cx="2438400" cy="652423"/>
              </a:xfrm>
              <a:prstGeom prst="rect">
                <a:avLst/>
              </a:prstGeom>
              <a:blipFill rotWithShape="1">
                <a:blip r:embed="rId5"/>
                <a:stretch>
                  <a:fillRect t="-935" r="-8250" b="-308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600200" y="3810000"/>
                <a:ext cx="2438400" cy="6524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810000"/>
                <a:ext cx="2438400" cy="652423"/>
              </a:xfrm>
              <a:prstGeom prst="rect">
                <a:avLst/>
              </a:prstGeom>
              <a:blipFill rotWithShape="1">
                <a:blip r:embed="rId6"/>
                <a:stretch>
                  <a:fillRect t="-935" r="-250" b="-308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962400" y="3843377"/>
                <a:ext cx="2438400" cy="6524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843377"/>
                <a:ext cx="2438400" cy="652423"/>
              </a:xfrm>
              <a:prstGeom prst="rect">
                <a:avLst/>
              </a:prstGeom>
              <a:blipFill rotWithShape="1">
                <a:blip r:embed="rId7"/>
                <a:stretch>
                  <a:fillRect t="-926" r="-250" b="-29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752600" y="4495800"/>
                <a:ext cx="3962400" cy="6524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𝑚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200" i="1">
                              <a:latin typeface="Cambria Math"/>
                            </a:rPr>
                            <m:t>2</m:t>
                          </m:r>
                          <m:r>
                            <a:rPr lang="en-US" sz="3200" i="1">
                              <a:latin typeface="Cambria Math"/>
                            </a:rPr>
                            <m:t>𝑚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200" i="1">
                              <a:latin typeface="Cambria Math"/>
                            </a:rPr>
                            <m:t>3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3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latin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sz="32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495800"/>
                <a:ext cx="3962400" cy="652423"/>
              </a:xfrm>
              <a:prstGeom prst="rect">
                <a:avLst/>
              </a:prstGeom>
              <a:blipFill rotWithShape="1">
                <a:blip r:embed="rId8"/>
                <a:stretch>
                  <a:fillRect t="-935" r="-2615" b="-299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981200" y="5194215"/>
                <a:ext cx="838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5194215"/>
                <a:ext cx="838200" cy="584775"/>
              </a:xfrm>
              <a:prstGeom prst="rect">
                <a:avLst/>
              </a:prstGeom>
              <a:blipFill rotWithShape="1">
                <a:blip r:embed="rId9"/>
                <a:stretch>
                  <a:fillRect t="-12500" r="-2971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786511" y="1252289"/>
                <a:ext cx="2290689" cy="1673343"/>
              </a:xfrm>
              <a:prstGeom prst="rect">
                <a:avLst/>
              </a:prstGeom>
              <a:noFill/>
              <a:ln w="6350">
                <a:solidFill>
                  <a:srgbClr val="0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1" i="1" smtClean="0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800" b="1" i="1" smtClean="0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1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𝒂</m:t>
                                  </m:r>
                                </m:e>
                                <m:sup>
                                  <m:r>
                                    <a:rPr lang="en-US" sz="2800" b="1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𝒎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2800" b="1" i="1" smtClean="0">
                              <a:latin typeface="Cambria Math"/>
                              <a:cs typeface="Times New Roman" pitchFamily="18" charset="0"/>
                            </a:rPr>
                            <m:t>𝒏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1" i="1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800" b="1" i="1">
                              <a:latin typeface="Cambria Math"/>
                              <a:cs typeface="Times New Roman" pitchFamily="18" charset="0"/>
                            </a:rPr>
                            <m:t>𝒂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  <a:cs typeface="Times New Roman" pitchFamily="18" charset="0"/>
                            </a:rPr>
                            <m:t>𝒎</m:t>
                          </m:r>
                          <m:r>
                            <a:rPr lang="en-US" sz="2800" b="1" i="1" smtClean="0">
                              <a:latin typeface="Cambria Math"/>
                              <a:cs typeface="Times New Roman" pitchFamily="18" charset="0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en-US" sz="28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000" b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3000" b="1" baseline="36000" dirty="0" smtClean="0">
                    <a:latin typeface="Times New Roman" pitchFamily="18" charset="0"/>
                    <a:cs typeface="Times New Roman" pitchFamily="18" charset="0"/>
                  </a:rPr>
                  <a:t>m</a:t>
                </a:r>
                <a14:m>
                  <m:oMath xmlns:m="http://schemas.openxmlformats.org/officeDocument/2006/math">
                    <m:r>
                      <a:rPr lang="en-US" sz="3000" b="1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÷</m:t>
                    </m:r>
                  </m:oMath>
                </a14:m>
                <a:r>
                  <a:rPr lang="en-US" sz="3000" b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3000" b="1" baseline="36000" dirty="0" smtClean="0"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en-US" sz="3000" b="1" dirty="0" smtClean="0">
                    <a:latin typeface="Times New Roman" pitchFamily="18" charset="0"/>
                    <a:cs typeface="Times New Roman" pitchFamily="18" charset="0"/>
                  </a:rPr>
                  <a:t> = a</a:t>
                </a:r>
                <a:r>
                  <a:rPr lang="en-US" sz="3000" b="1" baseline="36000" dirty="0" smtClean="0">
                    <a:latin typeface="Times New Roman" pitchFamily="18" charset="0"/>
                    <a:cs typeface="Times New Roman" pitchFamily="18" charset="0"/>
                  </a:rPr>
                  <a:t>m-n</a:t>
                </a:r>
                <a:endParaRPr lang="en-US" sz="30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0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2800" b="1" baseline="36000" dirty="0">
                    <a:latin typeface="Times New Roman" pitchFamily="18" charset="0"/>
                    <a:cs typeface="Times New Roman" pitchFamily="18" charset="0"/>
                  </a:rPr>
                  <a:t>-m</a:t>
                </a: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baseline="36000" dirty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1" dirty="0">
                            <a:latin typeface="Times New Roman" pitchFamily="18" charset="0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1" dirty="0">
                            <a:latin typeface="Times New Roman" pitchFamily="18" charset="0"/>
                            <a:cs typeface="Times New Roman" pitchFamily="18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sz="2800" b="1" baseline="36000" dirty="0">
                            <a:latin typeface="Times New Roman" pitchFamily="18" charset="0"/>
                            <a:cs typeface="Times New Roman" pitchFamily="18" charset="0"/>
                          </a:rPr>
                          <m:t>m</m:t>
                        </m:r>
                        <m:r>
                          <a:rPr lang="en-US" sz="2800" b="1" i="1" baseline="36000" dirty="0">
                            <a:latin typeface="Cambria Math"/>
                            <a:cs typeface="Times New Roman" pitchFamily="18" charset="0"/>
                          </a:rPr>
                          <m:t>  </m:t>
                        </m:r>
                      </m:den>
                    </m:f>
                  </m:oMath>
                </a14:m>
                <a:endParaRPr lang="en-US" sz="3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6511" y="1252289"/>
                <a:ext cx="2290689" cy="1673343"/>
              </a:xfrm>
              <a:prstGeom prst="rect">
                <a:avLst/>
              </a:prstGeom>
              <a:blipFill rotWithShape="1">
                <a:blip r:embed="rId10"/>
                <a:stretch>
                  <a:fillRect l="-6101" t="-3623" r="-8223" b="-4348"/>
                </a:stretch>
              </a:blipFill>
              <a:ln w="6350">
                <a:solidFill>
                  <a:srgbClr val="0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416105" y="4898177"/>
                <a:ext cx="927295" cy="9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  <a:latin typeface="Times New Roman" pitchFamily="18" charset="0"/>
                  <a:ea typeface="Cambria Math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6105" y="4898177"/>
                <a:ext cx="927295" cy="901785"/>
              </a:xfrm>
              <a:prstGeom prst="rect">
                <a:avLst/>
              </a:prstGeom>
              <a:blipFill rotWithShape="1">
                <a:blip r:embed="rId11"/>
                <a:stretch>
                  <a:fillRect r="-1961" b="-1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876800" y="4876800"/>
                <a:ext cx="844648" cy="9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chemeClr val="tx1"/>
                  </a:solidFill>
                  <a:latin typeface="Times New Roman" pitchFamily="18" charset="0"/>
                  <a:ea typeface="Cambria Math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876800"/>
                <a:ext cx="844648" cy="901785"/>
              </a:xfrm>
              <a:prstGeom prst="rect">
                <a:avLst/>
              </a:prstGeom>
              <a:blipFill rotWithShape="1">
                <a:blip r:embed="rId12"/>
                <a:stretch>
                  <a:fillRect b="-6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3888673" y="3301424"/>
                <a:ext cx="60465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÷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8673" y="3301424"/>
                <a:ext cx="604653" cy="584775"/>
              </a:xfrm>
              <a:prstGeom prst="rect">
                <a:avLst/>
              </a:prstGeom>
              <a:blipFill rotWithShape="1">
                <a:blip r:embed="rId13"/>
                <a:stretch>
                  <a:fillRect t="-12632" r="-35354" b="-3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1447800" y="391102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657600" y="3911025"/>
                <a:ext cx="60465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÷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911025"/>
                <a:ext cx="604653" cy="584775"/>
              </a:xfrm>
              <a:prstGeom prst="rect">
                <a:avLst/>
              </a:prstGeom>
              <a:blipFill rotWithShape="1">
                <a:blip r:embed="rId14"/>
                <a:stretch>
                  <a:fillRect t="-12500" r="-35354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1447800" y="459682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1447800" y="521904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3124200" y="521904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4419600" y="521904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905000" y="2635390"/>
            <a:ext cx="1143000" cy="1907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788355" y="2317675"/>
            <a:ext cx="1143000" cy="349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828800" y="2774224"/>
            <a:ext cx="1143000" cy="349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066170" y="2555798"/>
            <a:ext cx="378655" cy="349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429000" y="2635390"/>
            <a:ext cx="1257300" cy="1907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317172" y="2164623"/>
            <a:ext cx="1369127" cy="5023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335405" y="2793380"/>
            <a:ext cx="1369127" cy="3302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961857" y="3402450"/>
            <a:ext cx="228600" cy="5085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000499" y="3479513"/>
            <a:ext cx="495301" cy="2542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338453" y="3276601"/>
            <a:ext cx="251717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828800" y="3886200"/>
            <a:ext cx="2133600" cy="5762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733800" y="4089113"/>
            <a:ext cx="495301" cy="2542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267201" y="3839861"/>
            <a:ext cx="1981200" cy="503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981200" y="4596825"/>
            <a:ext cx="209257" cy="5085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039230" y="5091103"/>
            <a:ext cx="932570" cy="6116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3657600" y="5002287"/>
            <a:ext cx="932570" cy="8651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953000" y="5002287"/>
            <a:ext cx="932570" cy="7762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638800" y="5194215"/>
            <a:ext cx="1381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egoe Script" pitchFamily="34" charset="0"/>
              </a:rPr>
              <a:t>(Ans.)</a:t>
            </a:r>
            <a:endParaRPr lang="en-US" sz="2800" b="1" dirty="0">
              <a:latin typeface="Segoe Script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133600" y="3294597"/>
            <a:ext cx="635391" cy="2868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819400" y="3276600"/>
            <a:ext cx="1219200" cy="3677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648200" y="3352800"/>
            <a:ext cx="808271" cy="3047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486401" y="3276600"/>
            <a:ext cx="1066800" cy="330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209800" y="4517177"/>
            <a:ext cx="1524000" cy="3596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763729" y="4495800"/>
            <a:ext cx="1722671" cy="3596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2343150" y="4495800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019550" y="4495800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257550" y="4495800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010150" y="4456487"/>
            <a:ext cx="47625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/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764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9" grpId="0" animBg="1"/>
      <p:bldP spid="24" grpId="0"/>
      <p:bldP spid="26" grpId="0"/>
      <p:bldP spid="27" grpId="0"/>
      <p:bldP spid="28" grpId="0"/>
      <p:bldP spid="29" grpId="0"/>
      <p:bldP spid="4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4" grpId="0"/>
      <p:bldP spid="55" grpId="0"/>
      <p:bldP spid="5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1018</TotalTime>
  <Words>827</Words>
  <Application>Microsoft Office PowerPoint</Application>
  <PresentationFormat>On-screen Show (4:3)</PresentationFormat>
  <Paragraphs>150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OHI</dc:creator>
  <cp:lastModifiedBy>Ohi</cp:lastModifiedBy>
  <cp:revision>153</cp:revision>
  <dcterms:created xsi:type="dcterms:W3CDTF">2015-11-02T15:12:30Z</dcterms:created>
  <dcterms:modified xsi:type="dcterms:W3CDTF">2020-08-16T15:30:41Z</dcterms:modified>
</cp:coreProperties>
</file>