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2" r:id="rId4"/>
    <p:sldId id="265" r:id="rId5"/>
    <p:sldId id="275" r:id="rId6"/>
    <p:sldId id="291" r:id="rId7"/>
    <p:sldId id="292" r:id="rId8"/>
    <p:sldId id="294" r:id="rId9"/>
    <p:sldId id="287" r:id="rId10"/>
    <p:sldId id="288" r:id="rId11"/>
    <p:sldId id="295" r:id="rId12"/>
    <p:sldId id="285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C900C-E841-4F3A-A4B9-08DB4D056BC5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537F9-7904-44DC-B43B-4AB4B14966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5715000" y="3429000"/>
            <a:ext cx="6858000" cy="1588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32C900C-E841-4F3A-A4B9-08DB4D056BC5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F4537F9-7904-44DC-B43B-4AB4B1496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2" Type="http://schemas.openxmlformats.org/officeDocument/2006/relationships/image" Target="../media/image54.png"/><Relationship Id="rId16" Type="http://schemas.openxmlformats.org/officeDocument/2006/relationships/image" Target="../media/image6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78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12" Type="http://schemas.openxmlformats.org/officeDocument/2006/relationships/image" Target="../media/image77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png"/><Relationship Id="rId11" Type="http://schemas.openxmlformats.org/officeDocument/2006/relationships/image" Target="../media/image76.png"/><Relationship Id="rId5" Type="http://schemas.openxmlformats.org/officeDocument/2006/relationships/image" Target="../media/image72.png"/><Relationship Id="rId10" Type="http://schemas.openxmlformats.org/officeDocument/2006/relationships/image" Target="../media/image480.png"/><Relationship Id="rId4" Type="http://schemas.openxmlformats.org/officeDocument/2006/relationships/image" Target="../media/image71.png"/><Relationship Id="rId9" Type="http://schemas.openxmlformats.org/officeDocument/2006/relationships/image" Target="../media/image47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.png"/><Relationship Id="rId12" Type="http://schemas.openxmlformats.org/officeDocument/2006/relationships/image" Target="../media/image28.png"/><Relationship Id="rId2" Type="http://schemas.openxmlformats.org/officeDocument/2006/relationships/image" Target="../media/image24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27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5.png"/><Relationship Id="rId7" Type="http://schemas.openxmlformats.org/officeDocument/2006/relationships/image" Target="../media/image4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6.png"/><Relationship Id="rId9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499" y="1219200"/>
            <a:ext cx="3486901" cy="4664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332935" y="1191161"/>
            <a:ext cx="27912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8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BD" sz="80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কে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935" y="3551274"/>
            <a:ext cx="27912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IN" sz="8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bn-IN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1191160"/>
            <a:ext cx="27912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</a:t>
            </a:r>
            <a:r>
              <a:rPr lang="bn-IN" sz="8000" b="1" dirty="0" smtClean="0">
                <a:latin typeface="NikoshBAN" pitchFamily="2" charset="0"/>
                <a:cs typeface="NikoshBAN" pitchFamily="2" charset="0"/>
              </a:rPr>
              <a:t>সে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3352800"/>
            <a:ext cx="27912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</a:t>
            </a:r>
            <a:r>
              <a:rPr lang="bn-IN" sz="8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IN" sz="80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ত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Arc 1"/>
          <p:cNvSpPr/>
          <p:nvPr/>
        </p:nvSpPr>
        <p:spPr>
          <a:xfrm>
            <a:off x="4191000" y="2514599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981200" y="405825"/>
            <a:ext cx="5181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u="dbl" dirty="0" smtClean="0">
                <a:latin typeface="NikoshBAN" pitchFamily="2" charset="0"/>
                <a:cs typeface="NikoshBAN" pitchFamily="2" charset="0"/>
              </a:rPr>
              <a:t>সূচক বিষয়ক গাণিতিক সমস্যার সমাধান</a:t>
            </a:r>
            <a:endParaRPr lang="en-US" sz="3200" u="dbl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105400" y="1013644"/>
                <a:ext cx="2057400" cy="832472"/>
              </a:xfrm>
              <a:prstGeom prst="rect">
                <a:avLst/>
              </a:prstGeom>
              <a:noFill/>
              <a:ln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dirty="0" smtClean="0">
                        <a:latin typeface="Times New Roman" pitchFamily="18" charset="0"/>
                        <a:cs typeface="Times New Roman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en-US" sz="3200" baseline="36000" dirty="0" smtClean="0">
                        <a:latin typeface="Times New Roman" pitchFamily="18" charset="0"/>
                        <a:cs typeface="Times New Roman" pitchFamily="18" charset="0"/>
                      </a:rPr>
                      <m:t>m</m:t>
                    </m:r>
                    <m:r>
                      <m:rPr>
                        <m:nor/>
                      </m:rPr>
                      <a:rPr lang="en-US" sz="3200" baseline="36000" dirty="0" smtClean="0">
                        <a:latin typeface="Times New Roman" pitchFamily="18" charset="0"/>
                        <a:cs typeface="Times New Roman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3200" baseline="36000" dirty="0" smtClean="0">
                        <a:latin typeface="Times New Roman" pitchFamily="18" charset="0"/>
                        <a:cs typeface="Times New Roman" pitchFamily="18" charset="0"/>
                      </a:rPr>
                      <m:t>n</m:t>
                    </m:r>
                    <m:r>
                      <m:rPr>
                        <m:nor/>
                      </m:rPr>
                      <a:rPr lang="en-US" sz="3200" i="0" baseline="36000" dirty="0" smtClean="0">
                        <a:latin typeface="Times New Roman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b="0" i="1">
                                <a:latin typeface="Cambria Math"/>
                                <a:cs typeface="Times New Roman" pitchFamily="18" charset="0"/>
                              </a:rPr>
                              <m:t>𝑚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b="0" i="1">
                                <a:latin typeface="Cambria Math"/>
                                <a:cs typeface="Times New Roman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013644"/>
                <a:ext cx="2057400" cy="832472"/>
              </a:xfrm>
              <a:prstGeom prst="rect">
                <a:avLst/>
              </a:prstGeom>
              <a:blipFill rotWithShape="1">
                <a:blip r:embed="rId2"/>
                <a:stretch>
                  <a:fillRect b="-8633"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286000" y="1168270"/>
                <a:ext cx="22977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+</m:t>
                    </m:r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=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1168270"/>
                <a:ext cx="229772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5294" r="-4244" b="-35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914400" y="500659"/>
            <a:ext cx="952500" cy="39510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(20)</a:t>
            </a:r>
            <a:endParaRPr lang="en-US" sz="3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368062" y="1809188"/>
                <a:ext cx="2133600" cy="760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+</m:t>
                    </m:r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 dirty="0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 dirty="0" smtClean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800" b="0" i="1" dirty="0" smtClean="0"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i="1" dirty="0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 dirty="0" smtClean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800" b="0" i="1" dirty="0" smtClean="0">
                                <a:latin typeface="Cambria Math"/>
                                <a:cs typeface="NikoshBAN" pitchFamily="2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=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8062" y="1809188"/>
                <a:ext cx="2133600" cy="760914"/>
              </a:xfrm>
              <a:prstGeom prst="rect">
                <a:avLst/>
              </a:prstGeom>
              <a:blipFill rotWithShape="1">
                <a:blip r:embed="rId4"/>
                <a:stretch>
                  <a:fillRect r="-1714" b="-12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105400" y="1916155"/>
                <a:ext cx="2043918" cy="492443"/>
              </a:xfrm>
              <a:prstGeom prst="rect">
                <a:avLst/>
              </a:prstGeom>
              <a:noFill/>
              <a:ln>
                <a:solidFill>
                  <a:srgbClr val="008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 smtClean="0"/>
                  <a:t> </a:t>
                </a:r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ধরি, </a:t>
                </a:r>
                <a:r>
                  <a:rPr lang="en-US" sz="26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𝑎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916155"/>
                <a:ext cx="2043918" cy="492443"/>
              </a:xfrm>
              <a:prstGeom prst="rect">
                <a:avLst/>
              </a:prstGeom>
              <a:blipFill rotWithShape="1">
                <a:blip r:embed="rId5"/>
                <a:stretch>
                  <a:fillRect l="-5045" t="-13253" r="-4154" b="-30120"/>
                </a:stretch>
              </a:blipFill>
              <a:ln>
                <a:solidFill>
                  <a:srgbClr val="008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57865" y="2667000"/>
                <a:ext cx="1964788" cy="8440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𝑎</m:t>
                      </m:r>
                      <m:r>
                        <a:rPr lang="en-US" sz="26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865" y="2667000"/>
                <a:ext cx="1964788" cy="844014"/>
              </a:xfrm>
              <a:prstGeom prst="rect">
                <a:avLst/>
              </a:prstGeom>
              <a:blipFill rotWithShape="1">
                <a:blip r:embed="rId6"/>
                <a:stretch>
                  <a:fillRect r="-2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209800" y="3488961"/>
                <a:ext cx="2099019" cy="930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488961"/>
                <a:ext cx="2099019" cy="930639"/>
              </a:xfrm>
              <a:prstGeom prst="rect">
                <a:avLst/>
              </a:prstGeom>
              <a:blipFill rotWithShape="1">
                <a:blip r:embed="rId7"/>
                <a:stretch>
                  <a:fillRect r="-20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209800" y="4582180"/>
                <a:ext cx="2209800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latin typeface="Cambria Math"/>
                        </a:rPr>
                        <m:t>+</m:t>
                      </m:r>
                      <m:r>
                        <a:rPr lang="en-US" sz="2600" b="0" i="1" smtClean="0">
                          <a:latin typeface="Cambria Math"/>
                        </a:rPr>
                        <m:t>2</m:t>
                      </m:r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</a:rPr>
                        <m:t>3</m:t>
                      </m:r>
                      <m:r>
                        <a:rPr lang="en-US" sz="2600" b="0" i="1" smtClean="0">
                          <a:latin typeface="Cambria Math"/>
                        </a:rPr>
                        <m:t>𝑎</m:t>
                      </m:r>
                      <m:r>
                        <a:rPr lang="en-US" sz="26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582180"/>
                <a:ext cx="2209800" cy="492443"/>
              </a:xfrm>
              <a:prstGeom prst="rect">
                <a:avLst/>
              </a:prstGeom>
              <a:blipFill rotWithShape="1">
                <a:blip r:embed="rId8"/>
                <a:stretch>
                  <a:fillRect t="-10000" r="-5801" b="-3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09800" y="5181600"/>
                <a:ext cx="276137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−</m:t>
                    </m:r>
                    <m:r>
                      <a:rPr lang="en-US" sz="2600" i="1">
                        <a:latin typeface="Cambria Math"/>
                      </a:rPr>
                      <m:t>3</m:t>
                    </m:r>
                    <m:r>
                      <a:rPr lang="en-US" sz="2600" i="1">
                        <a:latin typeface="Cambria Math"/>
                      </a:rPr>
                      <m:t>𝑎</m:t>
                    </m:r>
                    <m:r>
                      <a:rPr lang="en-US" sz="2600" b="0" i="1" smtClean="0">
                        <a:latin typeface="Cambria Math"/>
                      </a:rPr>
                      <m:t>+</m:t>
                    </m:r>
                    <m:r>
                      <a:rPr lang="en-US" sz="2600" b="0" i="1" smtClean="0">
                        <a:latin typeface="Cambria Math"/>
                      </a:rPr>
                      <m:t>2</m:t>
                    </m:r>
                    <m:r>
                      <a:rPr lang="en-US" sz="26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600" dirty="0" smtClean="0"/>
                  <a:t> 0</a:t>
                </a:r>
                <a:endParaRPr lang="en-US" sz="2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181600"/>
                <a:ext cx="2761372" cy="492443"/>
              </a:xfrm>
              <a:prstGeom prst="rect">
                <a:avLst/>
              </a:prstGeom>
              <a:blipFill rotWithShape="1">
                <a:blip r:embed="rId9"/>
                <a:stretch>
                  <a:fillRect t="-9877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794803" y="1943424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14467" y="1748673"/>
            <a:ext cx="389206" cy="8386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40259" y="1753195"/>
            <a:ext cx="389206" cy="380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200400" y="2303438"/>
            <a:ext cx="389206" cy="380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664633" y="2025985"/>
            <a:ext cx="558019" cy="380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752600" y="2895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363373" y="2960004"/>
            <a:ext cx="389206" cy="419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752579" y="2640324"/>
            <a:ext cx="696937" cy="7606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057379" y="2640204"/>
            <a:ext cx="389206" cy="380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045656" y="3189102"/>
            <a:ext cx="389206" cy="380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434862" y="2961045"/>
            <a:ext cx="508780" cy="380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752600" y="37439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378612" y="3569559"/>
            <a:ext cx="508780" cy="380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926082" y="3581943"/>
            <a:ext cx="508780" cy="380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505200" y="3828127"/>
            <a:ext cx="717452" cy="380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752600" y="45821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476499" y="4653561"/>
            <a:ext cx="918503" cy="380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446585" y="4648743"/>
            <a:ext cx="918503" cy="380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752600" y="51917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3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13" grpId="0"/>
      <p:bldP spid="2" grpId="0" animBg="1"/>
      <p:bldP spid="17" grpId="0"/>
      <p:bldP spid="19" grpId="0"/>
      <p:bldP spid="24" grpId="0"/>
      <p:bldP spid="5" grpId="0" animBg="1"/>
      <p:bldP spid="25" grpId="0" animBg="1"/>
      <p:bldP spid="26" grpId="0" animBg="1"/>
      <p:bldP spid="27" grpId="0" animBg="1"/>
      <p:bldP spid="28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 animBg="1"/>
      <p:bldP spid="36" grpId="0" animBg="1"/>
      <p:bldP spid="37" grpId="0" animBg="1"/>
      <p:bldP spid="38" grpId="0"/>
      <p:bldP spid="39" grpId="0" animBg="1"/>
      <p:bldP spid="40" grpId="0" animBg="1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4872698" y="3641189"/>
            <a:ext cx="3276600" cy="1987432"/>
          </a:xfrm>
          <a:prstGeom prst="rect">
            <a:avLst/>
          </a:prstGeom>
          <a:pattFill prst="pct20">
            <a:fgClr>
              <a:srgbClr val="00B0F0"/>
            </a:fgClr>
            <a:bgClr>
              <a:schemeClr val="bg1"/>
            </a:bgClr>
          </a:pattFill>
          <a:ln w="63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914400" y="3657600"/>
            <a:ext cx="3276600" cy="1940243"/>
          </a:xfrm>
          <a:prstGeom prst="rect">
            <a:avLst/>
          </a:prstGeom>
          <a:pattFill prst="pct20">
            <a:fgClr>
              <a:srgbClr val="00B0F0"/>
            </a:fgClr>
            <a:bgClr>
              <a:schemeClr val="bg1"/>
            </a:bgClr>
          </a:pattFill>
          <a:ln w="63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50084" y="3657600"/>
                <a:ext cx="1574116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</a:rPr>
                      <m:t>𝑎</m:t>
                    </m:r>
                    <m:r>
                      <a:rPr lang="en-US" sz="2600" i="1" smtClean="0">
                        <a:latin typeface="Cambria Math"/>
                      </a:rPr>
                      <m:t>−</m:t>
                    </m:r>
                    <m:r>
                      <a:rPr lang="en-US" sz="2600" i="1" smtClean="0">
                        <a:latin typeface="Cambria Math"/>
                      </a:rPr>
                      <m:t>2</m:t>
                    </m:r>
                    <m:r>
                      <a:rPr lang="en-US" sz="2600" b="0" i="1" smtClean="0">
                        <a:latin typeface="Cambria Math"/>
                      </a:rPr>
                      <m:t>= </m:t>
                    </m:r>
                  </m:oMath>
                </a14:m>
                <a:r>
                  <a:rPr lang="en-US" sz="2600" dirty="0" smtClean="0"/>
                  <a:t>0</a:t>
                </a:r>
                <a:endParaRPr lang="en-US" sz="2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0084" y="3657600"/>
                <a:ext cx="1574116" cy="492443"/>
              </a:xfrm>
              <a:prstGeom prst="rect">
                <a:avLst/>
              </a:prstGeom>
              <a:blipFill rotWithShape="1">
                <a:blip r:embed="rId2"/>
                <a:stretch>
                  <a:fillRect t="-9877" r="-10811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47800" y="4125608"/>
                <a:ext cx="115787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latin typeface="Cambria Math"/>
                        </a:rPr>
                        <m:t>𝑎</m:t>
                      </m:r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r>
                        <a:rPr lang="en-US" sz="260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125608"/>
                <a:ext cx="1157873" cy="492443"/>
              </a:xfrm>
              <a:prstGeom prst="rect">
                <a:avLst/>
              </a:prstGeom>
              <a:blipFill rotWithShape="1">
                <a:blip r:embed="rId3"/>
                <a:stretch>
                  <a:fillRect t="-9877" r="-10582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71600" y="4648200"/>
                <a:ext cx="1574116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6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6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6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648200"/>
                <a:ext cx="1574116" cy="492443"/>
              </a:xfrm>
              <a:prstGeom prst="rect">
                <a:avLst/>
              </a:prstGeom>
              <a:blipFill rotWithShape="1">
                <a:blip r:embed="rId4"/>
                <a:stretch>
                  <a:fillRect t="-10000" r="-3876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94840" y="5105400"/>
                <a:ext cx="111083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𝑥</m:t>
                      </m:r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840" y="5105400"/>
                <a:ext cx="1110833" cy="492443"/>
              </a:xfrm>
              <a:prstGeom prst="rect">
                <a:avLst/>
              </a:prstGeom>
              <a:blipFill rotWithShape="1">
                <a:blip r:embed="rId5"/>
                <a:stretch>
                  <a:fillRect t="-10000" r="-13187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571540" y="3657600"/>
                <a:ext cx="1574116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</a:rPr>
                      <m:t>𝑎</m:t>
                    </m:r>
                    <m:r>
                      <a:rPr lang="en-US" sz="2600" i="1" smtClean="0">
                        <a:latin typeface="Cambria Math"/>
                      </a:rPr>
                      <m:t>−</m:t>
                    </m:r>
                    <m:r>
                      <a:rPr lang="en-US" sz="2600" b="0" i="1" smtClean="0">
                        <a:latin typeface="Cambria Math"/>
                      </a:rPr>
                      <m:t>1</m:t>
                    </m:r>
                    <m:r>
                      <a:rPr lang="en-US" sz="2600" b="0" i="1" smtClean="0">
                        <a:latin typeface="Cambria Math"/>
                      </a:rPr>
                      <m:t>= </m:t>
                    </m:r>
                  </m:oMath>
                </a14:m>
                <a:r>
                  <a:rPr lang="en-US" sz="2600" dirty="0" smtClean="0"/>
                  <a:t>0</a:t>
                </a:r>
                <a:endParaRPr lang="en-US" sz="2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540" y="3657600"/>
                <a:ext cx="1574116" cy="492443"/>
              </a:xfrm>
              <a:prstGeom prst="rect">
                <a:avLst/>
              </a:prstGeom>
              <a:blipFill rotWithShape="1">
                <a:blip r:embed="rId6"/>
                <a:stretch>
                  <a:fillRect t="-9877" r="-10853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82298" y="4114799"/>
                <a:ext cx="111825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latin typeface="Cambria Math"/>
                        </a:rPr>
                        <m:t>𝑎</m:t>
                      </m:r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298" y="4114799"/>
                <a:ext cx="1118253" cy="492443"/>
              </a:xfrm>
              <a:prstGeom prst="rect">
                <a:avLst/>
              </a:prstGeom>
              <a:blipFill rotWithShape="1">
                <a:blip r:embed="rId7"/>
                <a:stretch>
                  <a:fillRect t="-9877" r="-12500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81600" y="5029200"/>
                <a:ext cx="1574116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𝑥</m:t>
                      </m:r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029200"/>
                <a:ext cx="1574116" cy="492443"/>
              </a:xfrm>
              <a:prstGeom prst="rect">
                <a:avLst/>
              </a:prstGeom>
              <a:blipFill rotWithShape="1">
                <a:blip r:embed="rId8"/>
                <a:stretch>
                  <a:fillRect t="-9877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60084" y="4648200"/>
                <a:ext cx="1574116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6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6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6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084" y="4648200"/>
                <a:ext cx="1574116" cy="492443"/>
              </a:xfrm>
              <a:prstGeom prst="rect">
                <a:avLst/>
              </a:prstGeom>
              <a:blipFill rotWithShape="1">
                <a:blip r:embed="rId9"/>
                <a:stretch>
                  <a:fillRect t="-10000" r="-4247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43358" y="1600200"/>
                <a:ext cx="3427828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−</m:t>
                    </m:r>
                    <m:r>
                      <a:rPr lang="en-US" sz="2600" b="0" i="1" smtClean="0">
                        <a:latin typeface="Cambria Math"/>
                      </a:rPr>
                      <m:t>2</m:t>
                    </m:r>
                    <m:r>
                      <a:rPr lang="en-US" sz="2600" i="1">
                        <a:latin typeface="Cambria Math"/>
                      </a:rPr>
                      <m:t>𝑎</m:t>
                    </m:r>
                    <m:r>
                      <a:rPr lang="en-US" sz="2600" b="0" i="1" smtClean="0">
                        <a:latin typeface="Cambria Math"/>
                      </a:rPr>
                      <m:t>−</m:t>
                    </m:r>
                    <m:r>
                      <a:rPr lang="en-US" sz="2600" b="0" i="1" smtClean="0">
                        <a:latin typeface="Cambria Math"/>
                      </a:rPr>
                      <m:t>𝑎</m:t>
                    </m:r>
                    <m:r>
                      <a:rPr lang="en-US" sz="2600" b="0" i="1" smtClean="0">
                        <a:latin typeface="Cambria Math"/>
                      </a:rPr>
                      <m:t>+</m:t>
                    </m:r>
                    <m:r>
                      <a:rPr lang="en-US" sz="2600" b="0" i="1" smtClean="0">
                        <a:latin typeface="Cambria Math"/>
                      </a:rPr>
                      <m:t>2</m:t>
                    </m:r>
                    <m:r>
                      <a:rPr lang="en-US" sz="26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600" dirty="0" smtClean="0"/>
                  <a:t> 0</a:t>
                </a:r>
                <a:endParaRPr lang="en-US" sz="2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358" y="1600200"/>
                <a:ext cx="3427828" cy="492443"/>
              </a:xfrm>
              <a:prstGeom prst="rect">
                <a:avLst/>
              </a:prstGeom>
              <a:blipFill rotWithShape="1">
                <a:blip r:embed="rId10"/>
                <a:stretch>
                  <a:fillRect t="-10000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373338" y="2202907"/>
                <a:ext cx="402746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−</m:t>
                    </m:r>
                    <m:r>
                      <a:rPr lang="en-US" sz="2600" b="0" i="1" smtClean="0">
                        <a:latin typeface="Cambria Math"/>
                      </a:rPr>
                      <m:t>1</m:t>
                    </m:r>
                    <m:r>
                      <a:rPr lang="en-US" sz="2600" b="0" i="1" smtClean="0">
                        <a:latin typeface="Cambria Math"/>
                      </a:rPr>
                      <m:t>(</m:t>
                    </m:r>
                    <m:r>
                      <a:rPr lang="en-US" sz="2600" i="1">
                        <a:latin typeface="Cambria Math"/>
                      </a:rPr>
                      <m:t>𝑎</m:t>
                    </m:r>
                    <m:r>
                      <a:rPr lang="en-US" sz="2600" b="0" i="1" smtClean="0">
                        <a:latin typeface="Cambria Math"/>
                      </a:rPr>
                      <m:t>−</m:t>
                    </m:r>
                    <m:r>
                      <a:rPr lang="en-US" sz="2600" b="0" i="1" smtClean="0">
                        <a:latin typeface="Cambria Math"/>
                      </a:rPr>
                      <m:t>2</m:t>
                    </m:r>
                    <m:r>
                      <a:rPr lang="en-US" sz="2600" b="0" i="1" smtClean="0">
                        <a:latin typeface="Cambria Math"/>
                      </a:rPr>
                      <m:t>)=</m:t>
                    </m:r>
                  </m:oMath>
                </a14:m>
                <a:r>
                  <a:rPr lang="en-US" sz="2600" dirty="0" smtClean="0"/>
                  <a:t> 0</a:t>
                </a:r>
                <a:endParaRPr lang="en-US" sz="2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3338" y="2202907"/>
                <a:ext cx="4027462" cy="492443"/>
              </a:xfrm>
              <a:prstGeom prst="rect">
                <a:avLst/>
              </a:prstGeom>
              <a:blipFill rotWithShape="1">
                <a:blip r:embed="rId11"/>
                <a:stretch>
                  <a:fillRect t="-9877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81898" y="2895600"/>
                <a:ext cx="314823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(</m:t>
                    </m:r>
                    <m:r>
                      <a:rPr lang="en-US" sz="2600" i="1">
                        <a:latin typeface="Cambria Math"/>
                      </a:rPr>
                      <m:t>𝑎</m:t>
                    </m:r>
                    <m:r>
                      <a:rPr lang="en-US" sz="2600" b="0" i="1" smtClean="0">
                        <a:latin typeface="Cambria Math"/>
                      </a:rPr>
                      <m:t>−</m:t>
                    </m:r>
                    <m:r>
                      <a:rPr lang="en-US" sz="2600" b="0" i="1" smtClean="0">
                        <a:latin typeface="Cambria Math"/>
                      </a:rPr>
                      <m:t>1</m:t>
                    </m:r>
                    <m:r>
                      <a:rPr lang="en-US" sz="2600" b="0" i="1" smtClean="0">
                        <a:latin typeface="Cambria Math"/>
                      </a:rPr>
                      <m:t>)=</m:t>
                    </m:r>
                  </m:oMath>
                </a14:m>
                <a:r>
                  <a:rPr lang="en-US" sz="2600" dirty="0" smtClean="0"/>
                  <a:t> 0</a:t>
                </a:r>
                <a:endParaRPr lang="en-US" sz="2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1898" y="2895600"/>
                <a:ext cx="3148232" cy="492443"/>
              </a:xfrm>
              <a:prstGeom prst="rect">
                <a:avLst/>
              </a:prstGeom>
              <a:blipFill rotWithShape="1">
                <a:blip r:embed="rId12"/>
                <a:stretch>
                  <a:fillRect t="-9877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827886" y="4666525"/>
            <a:ext cx="1249314" cy="5232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 = a</a:t>
            </a:r>
            <a:r>
              <a:rPr lang="en-US" sz="2800" b="1" baseline="36000" dirty="0" smtClean="0">
                <a:latin typeface="Times New Roman" pitchFamily="18" charset="0"/>
                <a:cs typeface="Times New Roman" pitchFamily="18" charset="0"/>
              </a:rPr>
              <a:t>0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200" y="405825"/>
            <a:ext cx="5181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u="dbl" dirty="0" smtClean="0">
                <a:latin typeface="NikoshBAN" pitchFamily="2" charset="0"/>
                <a:cs typeface="NikoshBAN" pitchFamily="2" charset="0"/>
              </a:rPr>
              <a:t>সূচক বিষয়ক গাণিতিক সমস্যার সমাধান</a:t>
            </a:r>
            <a:endParaRPr lang="en-US" sz="3200" u="dbl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4400" y="500659"/>
            <a:ext cx="952500" cy="39510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(20)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39938" y="1603794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434298" y="990600"/>
                <a:ext cx="276137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−</m:t>
                    </m:r>
                    <m:r>
                      <a:rPr lang="en-US" sz="2600" i="1">
                        <a:latin typeface="Cambria Math"/>
                      </a:rPr>
                      <m:t>3</m:t>
                    </m:r>
                    <m:r>
                      <a:rPr lang="en-US" sz="2600" i="1">
                        <a:latin typeface="Cambria Math"/>
                      </a:rPr>
                      <m:t>𝑎</m:t>
                    </m:r>
                    <m:r>
                      <a:rPr lang="en-US" sz="2600" b="0" i="1" smtClean="0">
                        <a:latin typeface="Cambria Math"/>
                      </a:rPr>
                      <m:t>+</m:t>
                    </m:r>
                    <m:r>
                      <a:rPr lang="en-US" sz="2600" b="0" i="1" smtClean="0">
                        <a:latin typeface="Cambria Math"/>
                      </a:rPr>
                      <m:t>2</m:t>
                    </m:r>
                    <m:r>
                      <a:rPr lang="en-US" sz="26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600" dirty="0" smtClean="0"/>
                  <a:t> 0</a:t>
                </a:r>
                <a:endParaRPr lang="en-US" sz="2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298" y="990600"/>
                <a:ext cx="2761372" cy="492443"/>
              </a:xfrm>
              <a:prstGeom prst="rect">
                <a:avLst/>
              </a:prstGeom>
              <a:blipFill rotWithShape="1">
                <a:blip r:embed="rId13"/>
                <a:stretch>
                  <a:fillRect t="-10000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824698" y="990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16985" y="1656192"/>
            <a:ext cx="1415854" cy="380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91000" y="1656191"/>
            <a:ext cx="1097059" cy="380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824698" y="22199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682276" y="2258899"/>
            <a:ext cx="992285" cy="380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674561" y="2258899"/>
            <a:ext cx="668839" cy="380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280059" y="2255558"/>
            <a:ext cx="1049839" cy="43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399027" y="2258898"/>
            <a:ext cx="540471" cy="380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824698" y="29057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91490" y="2951592"/>
            <a:ext cx="1007324" cy="380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398814" y="2951592"/>
            <a:ext cx="1129756" cy="401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528570" y="2972343"/>
            <a:ext cx="540471" cy="380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705600" y="1143000"/>
            <a:ext cx="60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2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6705600" y="1236821"/>
            <a:ext cx="0" cy="3669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705600" y="1603794"/>
            <a:ext cx="609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400800" y="1143000"/>
            <a:ext cx="60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2</a:t>
            </a:r>
            <a:endParaRPr lang="en-US" sz="2600" dirty="0"/>
          </a:p>
        </p:txBody>
      </p:sp>
      <p:sp>
        <p:nvSpPr>
          <p:cNvPr id="38" name="TextBox 37"/>
          <p:cNvSpPr txBox="1"/>
          <p:nvPr/>
        </p:nvSpPr>
        <p:spPr>
          <a:xfrm>
            <a:off x="6693877" y="1544205"/>
            <a:ext cx="60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1</a:t>
            </a:r>
            <a:endParaRPr lang="en-US" sz="2600" dirty="0"/>
          </a:p>
        </p:txBody>
      </p:sp>
      <p:sp>
        <p:nvSpPr>
          <p:cNvPr id="39" name="TextBox 38"/>
          <p:cNvSpPr txBox="1"/>
          <p:nvPr/>
        </p:nvSpPr>
        <p:spPr>
          <a:xfrm>
            <a:off x="1066800" y="3667780"/>
            <a:ext cx="605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হয়,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66800" y="41249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6800" y="4648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646066" y="4114800"/>
                <a:ext cx="1254861" cy="49244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6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6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6066" y="4114800"/>
                <a:ext cx="1254861" cy="492443"/>
              </a:xfrm>
              <a:prstGeom prst="rect">
                <a:avLst/>
              </a:prstGeom>
              <a:blipFill rotWithShape="1">
                <a:blip r:embed="rId14"/>
                <a:stretch>
                  <a:fillRect t="-9877" r="-12621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1066800" y="5105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00600" y="3657600"/>
            <a:ext cx="906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অথবা,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25098" y="4114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822339" y="4114800"/>
                <a:ext cx="1254861" cy="49244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𝑎</m:t>
                      </m:r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6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6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2339" y="4114800"/>
                <a:ext cx="1254861" cy="492443"/>
              </a:xfrm>
              <a:prstGeom prst="rect">
                <a:avLst/>
              </a:prstGeom>
              <a:blipFill rotWithShape="1">
                <a:blip r:embed="rId15"/>
                <a:stretch>
                  <a:fillRect t="-9877" r="-12621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5029200" y="46583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29200" y="50393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632692" y="5679757"/>
                <a:ext cx="1697206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US" sz="2600" b="0" i="1" smtClean="0">
                        <a:latin typeface="Cambria Math"/>
                      </a:rPr>
                      <m:t>𝑥</m:t>
                    </m:r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bn-IN" sz="2600" dirty="0" smtClean="0"/>
                  <a:t>,</a:t>
                </a:r>
                <a:r>
                  <a:rPr lang="en-US" sz="2600" dirty="0" smtClean="0"/>
                  <a:t> 1</a:t>
                </a:r>
                <a:endParaRPr lang="en-US" sz="2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692" y="5679757"/>
                <a:ext cx="1697206" cy="492443"/>
              </a:xfrm>
              <a:prstGeom prst="rect">
                <a:avLst/>
              </a:prstGeom>
              <a:blipFill rotWithShape="1">
                <a:blip r:embed="rId16"/>
                <a:stretch>
                  <a:fillRect t="-16049" r="-9353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798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4" grpId="0" animBg="1"/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 animBg="1"/>
      <p:bldP spid="16" grpId="0"/>
      <p:bldP spid="19" grpId="0" animBg="1"/>
      <p:bldP spid="20" grpId="0" animBg="1"/>
      <p:bldP spid="21" grpId="0"/>
      <p:bldP spid="22" grpId="0" animBg="1"/>
      <p:bldP spid="23" grpId="0" animBg="1"/>
      <p:bldP spid="24" grpId="0" animBg="1"/>
      <p:bldP spid="25" grpId="0" animBg="1"/>
      <p:bldP spid="26" grpId="0"/>
      <p:bldP spid="27" grpId="0" animBg="1"/>
      <p:bldP spid="28" grpId="0" animBg="1"/>
      <p:bldP spid="29" grpId="0" animBg="1"/>
      <p:bldP spid="30" grpId="0"/>
      <p:bldP spid="37" grpId="0"/>
      <p:bldP spid="38" grpId="0"/>
      <p:bldP spid="39" grpId="0"/>
      <p:bldP spid="40" grpId="0"/>
      <p:bldP spid="41" grpId="0"/>
      <p:bldP spid="42" grpId="0" animBg="1"/>
      <p:bldP spid="43" grpId="0"/>
      <p:bldP spid="46" grpId="0"/>
      <p:bldP spid="47" grpId="0"/>
      <p:bldP spid="48" grpId="0" animBg="1"/>
      <p:bldP spid="49" grpId="0"/>
      <p:bldP spid="50" grpId="0"/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3179478" y="533400"/>
            <a:ext cx="2306922" cy="45720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3600" b="1" dirty="0">
              <a:solidFill>
                <a:srgbClr val="080808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05614" y="1066800"/>
                <a:ext cx="7066786" cy="761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১।</a:t>
                </a:r>
                <a:r>
                  <a:rPr lang="en-US" sz="2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2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US" sz="2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  <a:cs typeface="NikoshBAN" pitchFamily="2" charset="0"/>
                      </a:rPr>
                      <m:t>𝑥</m:t>
                    </m:r>
                  </m:oMath>
                </a14:m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এর মান কত? 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614" y="1066800"/>
                <a:ext cx="7066786" cy="761042"/>
              </a:xfrm>
              <a:prstGeom prst="rect">
                <a:avLst/>
              </a:prstGeom>
              <a:blipFill rotWithShape="1">
                <a:blip r:embed="rId2"/>
                <a:stretch>
                  <a:fillRect l="-1553" b="-7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le 4"/>
              <p:cNvSpPr/>
              <p:nvPr/>
            </p:nvSpPr>
            <p:spPr>
              <a:xfrm>
                <a:off x="816658" y="1894820"/>
                <a:ext cx="1850342" cy="391180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ক</a:t>
                </a:r>
                <a:r>
                  <a:rPr lang="en-US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.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     </m:t>
                    </m:r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3</m:t>
                    </m:r>
                  </m:oMath>
                </a14:m>
                <a:endParaRPr lang="en-US" sz="2400" dirty="0">
                  <a:solidFill>
                    <a:srgbClr val="080808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658" y="1894820"/>
                <a:ext cx="1850342" cy="391180"/>
              </a:xfrm>
              <a:prstGeom prst="roundRect">
                <a:avLst/>
              </a:prstGeom>
              <a:blipFill rotWithShape="1">
                <a:blip r:embed="rId3"/>
                <a:stretch>
                  <a:fillRect l="-3934" t="-20000" b="-43077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le 5"/>
              <p:cNvSpPr/>
              <p:nvPr/>
            </p:nvSpPr>
            <p:spPr>
              <a:xfrm>
                <a:off x="2667000" y="1905000"/>
                <a:ext cx="1983891" cy="391180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খ</a:t>
                </a:r>
                <a:r>
                  <a:rPr lang="en-US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.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   −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1</m:t>
                    </m:r>
                  </m:oMath>
                </a14:m>
                <a:endParaRPr lang="en-US" sz="2400" dirty="0">
                  <a:solidFill>
                    <a:srgbClr val="080808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1905000"/>
                <a:ext cx="1983891" cy="391180"/>
              </a:xfrm>
              <a:prstGeom prst="roundRect">
                <a:avLst/>
              </a:prstGeom>
              <a:blipFill rotWithShape="1">
                <a:blip r:embed="rId4"/>
                <a:stretch>
                  <a:fillRect l="-3988" t="-20000" b="-43077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le 6"/>
              <p:cNvSpPr/>
              <p:nvPr/>
            </p:nvSpPr>
            <p:spPr>
              <a:xfrm>
                <a:off x="4648200" y="1905000"/>
                <a:ext cx="2057401" cy="391180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গ</a:t>
                </a:r>
                <a:r>
                  <a:rPr lang="en-US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.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      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1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7" name="Rounded 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905000"/>
                <a:ext cx="2057401" cy="391180"/>
              </a:xfrm>
              <a:prstGeom prst="roundRect">
                <a:avLst/>
              </a:prstGeom>
              <a:blipFill rotWithShape="1">
                <a:blip r:embed="rId5"/>
                <a:stretch>
                  <a:fillRect l="-3846" t="-20000" b="-43077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7"/>
              <p:cNvSpPr/>
              <p:nvPr/>
            </p:nvSpPr>
            <p:spPr>
              <a:xfrm>
                <a:off x="6705600" y="1905000"/>
                <a:ext cx="1681652" cy="391180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ঘ</a:t>
                </a:r>
                <a:r>
                  <a:rPr lang="en-US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endParaRPr lang="en-US" sz="2400" dirty="0">
                  <a:solidFill>
                    <a:srgbClr val="080808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1905000"/>
                <a:ext cx="1681652" cy="391180"/>
              </a:xfrm>
              <a:prstGeom prst="roundRect">
                <a:avLst/>
              </a:prstGeom>
              <a:blipFill rotWithShape="1">
                <a:blip r:embed="rId6"/>
                <a:stretch>
                  <a:fillRect l="-4332" t="-20000" b="-43077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Multiply 8"/>
          <p:cNvSpPr/>
          <p:nvPr/>
        </p:nvSpPr>
        <p:spPr>
          <a:xfrm>
            <a:off x="2057400" y="1839843"/>
            <a:ext cx="470396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ultiply 9"/>
          <p:cNvSpPr/>
          <p:nvPr/>
        </p:nvSpPr>
        <p:spPr>
          <a:xfrm>
            <a:off x="4038600" y="1820378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7848600" y="1805057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flipH="1">
            <a:off x="5943600" y="1730514"/>
            <a:ext cx="370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sym typeface="Wingdings"/>
              </a:rPr>
              <a:t></a:t>
            </a:r>
            <a:endParaRPr lang="en-US" sz="40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14716" y="2524780"/>
                <a:ext cx="3738176" cy="761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 smtClean="0">
                    <a:latin typeface="NikoshBAN" pitchFamily="2" charset="0"/>
                    <a:cs typeface="NikoshBAN" pitchFamily="2" charset="0"/>
                  </a:rPr>
                  <a:t>2</a:t>
                </a:r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r>
                  <a:rPr lang="en-US" sz="2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কোনটি </a:t>
                </a:r>
                <a:r>
                  <a:rPr lang="bn-IN" sz="2600" dirty="0">
                    <a:latin typeface="NikoshBAN" pitchFamily="2" charset="0"/>
                    <a:cs typeface="NikoshBAN" pitchFamily="2" charset="0"/>
                  </a:rPr>
                  <a:t>সঠিক? 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16" y="2524780"/>
                <a:ext cx="3738176" cy="761875"/>
              </a:xfrm>
              <a:prstGeom prst="rect">
                <a:avLst/>
              </a:prstGeom>
              <a:blipFill rotWithShape="1">
                <a:blip r:embed="rId7"/>
                <a:stretch>
                  <a:fillRect l="-2936" b="-9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ounded Rectangle 13"/>
              <p:cNvSpPr/>
              <p:nvPr/>
            </p:nvSpPr>
            <p:spPr>
              <a:xfrm>
                <a:off x="811541" y="3429000"/>
                <a:ext cx="1817488" cy="391180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ক</a:t>
                </a:r>
                <a:r>
                  <a:rPr lang="en-US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sz="2400" dirty="0">
                  <a:solidFill>
                    <a:srgbClr val="080808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4" name="Rounded 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541" y="3429000"/>
                <a:ext cx="1817488" cy="391180"/>
              </a:xfrm>
              <a:prstGeom prst="roundRect">
                <a:avLst/>
              </a:prstGeom>
              <a:blipFill rotWithShape="1">
                <a:blip r:embed="rId8"/>
                <a:stretch>
                  <a:fillRect l="-4013" t="-18462" b="-44615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ounded Rectangle 14"/>
              <p:cNvSpPr/>
              <p:nvPr/>
            </p:nvSpPr>
            <p:spPr>
              <a:xfrm>
                <a:off x="2629029" y="3439180"/>
                <a:ext cx="1907692" cy="391180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খ</a:t>
                </a:r>
                <a:r>
                  <a:rPr lang="en-US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bn-IN" sz="2400" dirty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400" dirty="0">
                  <a:solidFill>
                    <a:srgbClr val="080808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5" name="Rounded 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9029" y="3439180"/>
                <a:ext cx="1907692" cy="391180"/>
              </a:xfrm>
              <a:prstGeom prst="roundRect">
                <a:avLst/>
              </a:prstGeom>
              <a:blipFill rotWithShape="1">
                <a:blip r:embed="rId9"/>
                <a:stretch>
                  <a:fillRect l="-3822" t="-18462" b="-44615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ounded Rectangle 15"/>
              <p:cNvSpPr/>
              <p:nvPr/>
            </p:nvSpPr>
            <p:spPr>
              <a:xfrm>
                <a:off x="4536721" y="3439180"/>
                <a:ext cx="1978379" cy="391180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গ</a:t>
                </a:r>
                <a:r>
                  <a:rPr lang="en-US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.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sz="2400" baseline="40000" dirty="0">
                  <a:solidFill>
                    <a:srgbClr val="080808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6" name="Rounded 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721" y="3439180"/>
                <a:ext cx="1978379" cy="391180"/>
              </a:xfrm>
              <a:prstGeom prst="roundRect">
                <a:avLst/>
              </a:prstGeom>
              <a:blipFill rotWithShape="1">
                <a:blip r:embed="rId10"/>
                <a:stretch>
                  <a:fillRect l="-3681" t="-24615" b="-44615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ounded Rectangle 16"/>
              <p:cNvSpPr/>
              <p:nvPr/>
            </p:nvSpPr>
            <p:spPr>
              <a:xfrm>
                <a:off x="6542429" y="3439924"/>
                <a:ext cx="1883057" cy="391180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ঘ</a:t>
                </a:r>
                <a:r>
                  <a:rPr lang="en-US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sz="2400" dirty="0">
                  <a:solidFill>
                    <a:srgbClr val="080808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7" name="Rounded 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2429" y="3439924"/>
                <a:ext cx="1883057" cy="391180"/>
              </a:xfrm>
              <a:prstGeom prst="roundRect">
                <a:avLst/>
              </a:prstGeom>
              <a:blipFill rotWithShape="1">
                <a:blip r:embed="rId11"/>
                <a:stretch>
                  <a:fillRect l="-3871" t="-16923" b="-46154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Multiply 17"/>
          <p:cNvSpPr/>
          <p:nvPr/>
        </p:nvSpPr>
        <p:spPr>
          <a:xfrm>
            <a:off x="2022121" y="3352800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ultiply 18"/>
          <p:cNvSpPr/>
          <p:nvPr/>
        </p:nvSpPr>
        <p:spPr>
          <a:xfrm>
            <a:off x="3991585" y="3352800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ultiply 19"/>
          <p:cNvSpPr/>
          <p:nvPr/>
        </p:nvSpPr>
        <p:spPr>
          <a:xfrm>
            <a:off x="5785425" y="3368814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flipH="1">
            <a:off x="7860350" y="3286655"/>
            <a:ext cx="370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sym typeface="Wingdings"/>
              </a:rPr>
              <a:t></a:t>
            </a:r>
            <a:endParaRPr lang="en-US" sz="40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90616" y="4114800"/>
                <a:ext cx="7791384" cy="808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 smtClean="0">
                    <a:latin typeface="NikoshBAN" pitchFamily="2" charset="0"/>
                    <a:cs typeface="NikoshBAN" pitchFamily="2" charset="0"/>
                  </a:rPr>
                  <a:t>৩।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ad>
                              <m:radPr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radPr>
                              <m:deg>
                                <m:r>
                                  <a:rPr lang="en-US" sz="2800" i="1" smtClean="0">
                                    <a:latin typeface="Cambria Math"/>
                                  </a:rPr>
                                  <m:t>3</m:t>
                                </m:r>
                              </m:deg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27</m:t>
                                </m:r>
                              </m:e>
                            </m:rad>
                            <m:r>
                              <a:rPr lang="en-US" sz="2800" b="0" i="1" smtClean="0">
                                <a:latin typeface="Cambria Math"/>
                              </a:rPr>
                              <m:t> .  </m:t>
                            </m:r>
                            <m:rad>
                              <m:radPr>
                                <m:degHide m:val="on"/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16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 </m:t>
                                </m:r>
                              </m:e>
                            </m:rad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 </m:t>
                            </m:r>
                          </m:sup>
                        </m:sSup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bn-IN" sz="2600" dirty="0">
                    <a:latin typeface="NikoshBAN" pitchFamily="2" charset="0"/>
                    <a:cs typeface="NikoshBAN" pitchFamily="2" charset="0"/>
                  </a:rPr>
                  <a:t>কোনটি সঠিক? 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16" y="4114800"/>
                <a:ext cx="7791384" cy="808106"/>
              </a:xfrm>
              <a:prstGeom prst="rect">
                <a:avLst/>
              </a:prstGeom>
              <a:blipFill rotWithShape="1">
                <a:blip r:embed="rId12"/>
                <a:stretch>
                  <a:fillRect l="-1408" b="-90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ounded Rectangle 22"/>
          <p:cNvSpPr/>
          <p:nvPr/>
        </p:nvSpPr>
        <p:spPr>
          <a:xfrm>
            <a:off x="832819" y="5076461"/>
            <a:ext cx="1796209" cy="39118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400" dirty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2</a:t>
            </a:r>
            <a:r>
              <a:rPr lang="en-US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baseline="40000" dirty="0">
              <a:solidFill>
                <a:srgbClr val="08080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629030" y="5086641"/>
            <a:ext cx="1907692" cy="39118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4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6</a:t>
            </a:r>
            <a:endParaRPr lang="en-US" sz="2400" baseline="40000" dirty="0">
              <a:solidFill>
                <a:srgbClr val="08080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538080" y="5086641"/>
            <a:ext cx="1938920" cy="39118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8</a:t>
            </a:r>
            <a:endParaRPr lang="en-US" sz="2400" dirty="0">
              <a:solidFill>
                <a:srgbClr val="080808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ounded Rectangle 25"/>
              <p:cNvSpPr/>
              <p:nvPr/>
            </p:nvSpPr>
            <p:spPr>
              <a:xfrm>
                <a:off x="6477000" y="5086641"/>
                <a:ext cx="1835800" cy="391180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ঘ</a:t>
                </a:r>
                <a:r>
                  <a:rPr lang="en-US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solidFill>
                    <a:srgbClr val="080808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6" name="Rounded 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5086641"/>
                <a:ext cx="1835800" cy="391180"/>
              </a:xfrm>
              <a:prstGeom prst="roundRect">
                <a:avLst/>
              </a:prstGeom>
              <a:blipFill rotWithShape="1">
                <a:blip r:embed="rId13"/>
                <a:stretch>
                  <a:fillRect l="-4305" t="-18182" b="-42424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Multiply 26"/>
          <p:cNvSpPr/>
          <p:nvPr/>
        </p:nvSpPr>
        <p:spPr>
          <a:xfrm>
            <a:off x="7620000" y="5018157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ultiply 27"/>
          <p:cNvSpPr/>
          <p:nvPr/>
        </p:nvSpPr>
        <p:spPr>
          <a:xfrm>
            <a:off x="3886200" y="5015531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Multiply 28"/>
          <p:cNvSpPr/>
          <p:nvPr/>
        </p:nvSpPr>
        <p:spPr>
          <a:xfrm>
            <a:off x="5715000" y="5018157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flipH="1">
            <a:off x="1447800" y="4930914"/>
            <a:ext cx="723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solidFill>
                  <a:srgbClr val="0000FF"/>
                </a:solidFill>
                <a:sym typeface="Wingdings"/>
              </a:rPr>
              <a:t>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05614" y="1109871"/>
            <a:ext cx="7850484" cy="13285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09600" y="2524780"/>
            <a:ext cx="8077200" cy="13774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79437" y="4114800"/>
            <a:ext cx="81534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1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8" grpId="0" animBg="1"/>
      <p:bldP spid="19" grpId="0" animBg="1"/>
      <p:bldP spid="20" grpId="0" animBg="1"/>
      <p:bldP spid="21" grpId="0"/>
      <p:bldP spid="27" grpId="0" animBg="1"/>
      <p:bldP spid="28" grpId="0" animBg="1"/>
      <p:bldP spid="29" grpId="0" animBg="1"/>
      <p:bldP spid="30" grpId="0"/>
      <p:bldP spid="40" grpId="0" animBg="1"/>
      <p:bldP spid="41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685800"/>
            <a:ext cx="27432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26234" y="4343400"/>
                <a:ext cx="3581400" cy="523220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0" dirty="0" smtClean="0">
                    <a:solidFill>
                      <a:schemeClr val="tx1"/>
                    </a:solidFill>
                  </a:rPr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4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sup>
                    </m:sSup>
                    <m:r>
                      <a:rPr lang="en-US" sz="2800" i="1">
                        <a:latin typeface="Cambria Math"/>
                        <a:cs typeface="NikoshBAN" pitchFamily="2" charset="0"/>
                      </a:rPr>
                      <m:t>+</m:t>
                    </m:r>
                  </m:oMath>
                </a14:m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4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2800" i="1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=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sz="2800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234" y="4343400"/>
                <a:ext cx="3581400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3220" t="-13793" b="-32184"/>
                </a:stretch>
              </a:blip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226234" y="16764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প্রমাণ কর যে,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19200" y="2286000"/>
                <a:ext cx="7010400" cy="843180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1</m:t>
                    </m:r>
                    <m:r>
                      <a:rPr lang="en-US" sz="2600" b="0" i="1" smtClean="0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en-US" sz="26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6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600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600" b="0" i="1" smtClean="0">
                                        <a:latin typeface="Cambria Math"/>
                                      </a:rPr>
                                      <m:t>𝑞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+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𝑝𝑞</m:t>
                        </m:r>
                        <m:r>
                          <a:rPr lang="en-US" sz="26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𝑞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en-US" sz="26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6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600" b="0" i="1" smtClean="0">
                                        <a:latin typeface="Cambria Math"/>
                                      </a:rPr>
                                      <m:t>𝑞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6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sSup>
                          <m:sSup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𝑞</m:t>
                            </m:r>
                          </m:e>
                          <m:sup>
                            <m:r>
                              <a:rPr lang="en-US" sz="26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600" i="1">
                            <a:latin typeface="Cambria Math"/>
                          </a:rPr>
                          <m:t>+</m:t>
                        </m:r>
                        <m:r>
                          <a:rPr lang="en-US" sz="2600" i="1">
                            <a:latin typeface="Cambria Math"/>
                          </a:rPr>
                          <m:t>𝑞𝑟</m:t>
                        </m:r>
                        <m:r>
                          <a:rPr lang="en-US" sz="26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6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sup>
                    </m:sSup>
                    <m:r>
                      <a:rPr lang="en-US" sz="2600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en-US" sz="26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6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6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600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sSup>
                          <m:sSup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6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600" i="1">
                            <a:latin typeface="Cambria Math"/>
                          </a:rPr>
                          <m:t>+</m:t>
                        </m:r>
                        <m:r>
                          <a:rPr lang="en-US" sz="2600" i="1">
                            <a:latin typeface="Cambria Math"/>
                          </a:rPr>
                          <m:t>𝑟𝑝</m:t>
                        </m:r>
                        <m:r>
                          <a:rPr lang="en-US" sz="26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r>
                              <a:rPr lang="en-US" sz="26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sz="2600" dirty="0" smtClean="0"/>
                  <a:t>= 1</a:t>
                </a:r>
                <a:endParaRPr lang="en-US" sz="2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286000"/>
                <a:ext cx="7010400" cy="843180"/>
              </a:xfrm>
              <a:prstGeom prst="rect">
                <a:avLst/>
              </a:prstGeom>
              <a:blipFill rotWithShape="1">
                <a:blip r:embed="rId3"/>
                <a:stretch>
                  <a:fillRect b="-5000"/>
                </a:stretch>
              </a:blip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260817" y="3657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সমাধান কর :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838200"/>
            <a:ext cx="4572000" cy="54270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185123" y="1219200"/>
            <a:ext cx="444427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bn-BD" sz="11000" b="1" dirty="0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11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BD" sz="110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bn-BD" sz="11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10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bn-BD" sz="11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ন্য</a:t>
            </a:r>
            <a:r>
              <a:rPr lang="bn-BD" sz="11000" b="1" dirty="0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11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bn-BD" sz="110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11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430" y="591475"/>
            <a:ext cx="2368369" cy="29133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2782035" y="381000"/>
            <a:ext cx="25146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>
              <a:solidFill>
                <a:schemeClr val="accent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042" y="685804"/>
            <a:ext cx="1816870" cy="29073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408940" y="3504791"/>
            <a:ext cx="4163060" cy="2492990"/>
          </a:xfrm>
          <a:prstGeom prst="rect">
            <a:avLst/>
          </a:prstGeom>
          <a:noFill/>
          <a:ln>
            <a:solidFill>
              <a:srgbClr val="5B9BD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শাখাওয়াত হোসেন</a:t>
            </a: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বি. এসসি (সম্মান), এম. এসসি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(রসায়ন) 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এ. আর. এস মাধ্যমিক বালিকা বিদ্যালয়,</a:t>
            </a: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বরিশাল</a:t>
            </a:r>
          </a:p>
          <a:p>
            <a:pPr algn="ctr">
              <a:buFont typeface="Wingdings"/>
              <a:buChar char=")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০১৭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57585992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0" y="3504791"/>
            <a:ext cx="3581400" cy="249299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 শ্রেণি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অধ্যায় 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সূচক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লগারিদম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সূচক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95600" y="990600"/>
            <a:ext cx="2514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36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24384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সূচক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609600"/>
            <a:ext cx="19812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981200"/>
            <a:ext cx="3810000" cy="64633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শিক্ষার্থী...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905780"/>
            <a:ext cx="73914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সূচকীয় সূত্র প্রয়োগ করে গাণিতিক সমস্যার সমাধান করতে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পারবে।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609600"/>
            <a:ext cx="2362200" cy="58477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পূর্ব জ্ঞান যাচাই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1622286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baseline="36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a</a:t>
            </a:r>
            <a:r>
              <a:rPr lang="en-US" sz="4000" b="1" baseline="36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67200" y="1622286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81450" y="16002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baseline="36000" dirty="0" err="1" smtClean="0">
                <a:latin typeface="Times New Roman" pitchFamily="18" charset="0"/>
                <a:cs typeface="Times New Roman" pitchFamily="18" charset="0"/>
              </a:rPr>
              <a:t>m+n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76400" y="2713911"/>
                <a:ext cx="2362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4000" b="1" baseline="36000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</m:oMath>
                </a14:m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 a</a:t>
                </a:r>
                <a:r>
                  <a:rPr lang="en-US" sz="4000" b="1" baseline="36000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endParaRPr lang="en-US" sz="4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713911"/>
                <a:ext cx="2362200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9021" t="-15517" r="-13144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5417820" y="2590800"/>
            <a:ext cx="1135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baseline="36000" dirty="0" smtClean="0">
                <a:latin typeface="Times New Roman" pitchFamily="18" charset="0"/>
                <a:cs typeface="Times New Roman" pitchFamily="18" charset="0"/>
              </a:rPr>
              <a:t>m-n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66149" y="2670345"/>
                <a:ext cx="821056" cy="1143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baseline="36000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4000" b="1" dirty="0">
                              <a:latin typeface="Times New Roman" pitchFamily="18" charset="0"/>
                              <a:cs typeface="Times New Roman" pitchFamily="18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sz="4000" b="1" i="0" baseline="36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m:t>m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4000" b="1" dirty="0">
                              <a:latin typeface="Times New Roman" pitchFamily="18" charset="0"/>
                              <a:cs typeface="Times New Roman" pitchFamily="18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sz="4000" b="1" baseline="36000" dirty="0">
                              <a:latin typeface="Times New Roman" pitchFamily="18" charset="0"/>
                              <a:cs typeface="Times New Roman" pitchFamily="18" charset="0"/>
                            </a:rPr>
                            <m:t>n</m:t>
                          </m:r>
                          <m:r>
                            <a:rPr lang="en-US" sz="4000" b="1" i="1" baseline="36000" dirty="0" smtClean="0">
                              <a:latin typeface="Cambria Math"/>
                              <a:cs typeface="Times New Roman" pitchFamily="18" charset="0"/>
                            </a:rPr>
                            <m:t>  </m:t>
                          </m:r>
                        </m:den>
                      </m:f>
                    </m:oMath>
                  </m:oMathPara>
                </a14:m>
                <a:endParaRPr lang="en-US" sz="4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149" y="2670345"/>
                <a:ext cx="821056" cy="1143390"/>
              </a:xfrm>
              <a:prstGeom prst="rect">
                <a:avLst/>
              </a:prstGeom>
              <a:blipFill rotWithShape="1">
                <a:blip r:embed="rId3"/>
                <a:stretch>
                  <a:fillRect t="-14894" r="-39259" b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931605" y="2707842"/>
            <a:ext cx="630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62600" y="2713911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19250" y="3964000"/>
            <a:ext cx="1466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baseline="36000" dirty="0" smtClean="0"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=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980738" y="3693541"/>
                <a:ext cx="821056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baseline="36000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4000" b="1" i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4000" b="1" dirty="0">
                              <a:latin typeface="Times New Roman" pitchFamily="18" charset="0"/>
                              <a:cs typeface="Times New Roman" pitchFamily="18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sz="4000" b="1" i="0" baseline="36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m:t>m</m:t>
                          </m:r>
                          <m:r>
                            <a:rPr lang="en-US" sz="4000" b="1" i="1" baseline="36000" dirty="0" smtClean="0">
                              <a:latin typeface="Cambria Math"/>
                              <a:cs typeface="Times New Roman" pitchFamily="18" charset="0"/>
                            </a:rPr>
                            <m:t>  </m:t>
                          </m:r>
                        </m:den>
                      </m:f>
                    </m:oMath>
                  </m:oMathPara>
                </a14:m>
                <a:endParaRPr lang="en-US" sz="4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738" y="3693541"/>
                <a:ext cx="821056" cy="1248803"/>
              </a:xfrm>
              <a:prstGeom prst="rect">
                <a:avLst/>
              </a:prstGeom>
              <a:blipFill rotWithShape="1">
                <a:blip r:embed="rId4"/>
                <a:stretch>
                  <a:fillRect t="-4878" r="-47407" b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3086100" y="3916522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746163" y="5127486"/>
                <a:ext cx="181953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1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200" b="1" i="1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1" i="1">
                                      <a:latin typeface="Cambria Math"/>
                                      <a:cs typeface="Times New Roman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US" sz="3200" b="1" i="1">
                                      <a:latin typeface="Cambria Math"/>
                                      <a:cs typeface="Times New Roman" pitchFamily="18" charset="0"/>
                                    </a:rPr>
                                    <m:t>𝒎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3200" b="1" i="1">
                              <a:latin typeface="Cambria Math"/>
                              <a:cs typeface="Times New Roman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sz="3200" b="1" i="1"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163" y="5127486"/>
                <a:ext cx="1819537" cy="584775"/>
              </a:xfrm>
              <a:prstGeom prst="rect">
                <a:avLst/>
              </a:prstGeom>
              <a:blipFill rotWithShape="1">
                <a:blip r:embed="rId5"/>
                <a:stretch>
                  <a:fillRect t="-12500" r="-11371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377905" y="5051286"/>
                <a:ext cx="104169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>
                              <a:latin typeface="Cambria Math"/>
                              <a:cs typeface="Times New Roman" pitchFamily="18" charset="0"/>
                            </a:rPr>
                            <m:t>𝒎𝒏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7905" y="5051286"/>
                <a:ext cx="1041695" cy="584775"/>
              </a:xfrm>
              <a:prstGeom prst="rect">
                <a:avLst/>
              </a:prstGeom>
              <a:blipFill rotWithShape="1">
                <a:blip r:embed="rId6"/>
                <a:stretch>
                  <a:fillRect t="-12500" r="-20468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543300" y="5035153"/>
            <a:ext cx="438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89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18" grpId="1"/>
      <p:bldP spid="19" grpId="0"/>
      <p:bldP spid="20" grpId="0"/>
      <p:bldP spid="22" grpId="0"/>
      <p:bldP spid="23" grpId="0"/>
      <p:bldP spid="24" grpId="0"/>
      <p:bldP spid="25" grpId="0"/>
      <p:bldP spid="25" grpId="1"/>
      <p:bldP spid="29" grpId="0"/>
      <p:bldP spid="30" grpId="0"/>
      <p:bldP spid="31" grpId="0"/>
      <p:bldP spid="31" grpId="1"/>
      <p:bldP spid="4" grpId="0"/>
      <p:bldP spid="15" grpId="0"/>
      <p:bldP spid="16" grpId="0"/>
      <p:bldP spid="1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405825"/>
            <a:ext cx="5181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u="dbl" dirty="0" smtClean="0">
                <a:latin typeface="NikoshBAN" pitchFamily="2" charset="0"/>
                <a:cs typeface="NikoshBAN" pitchFamily="2" charset="0"/>
              </a:rPr>
              <a:t>সূচক বিষয়ক গাণিতিক সমস্যার সমাধান</a:t>
            </a:r>
            <a:endParaRPr lang="en-US" sz="3200" u="dbl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" y="1011376"/>
                <a:ext cx="6991350" cy="1010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bn-IN" sz="3000" dirty="0" smtClean="0">
                        <a:latin typeface="NikoshBAN" pitchFamily="2" charset="0"/>
                        <a:cs typeface="NikoshBAN" pitchFamily="2" charset="0"/>
                      </a:rPr>
                      <m:t>বামপক্ষ </m:t>
                    </m:r>
                    <m:r>
                      <m:rPr>
                        <m:nor/>
                      </m:rPr>
                      <a:rPr lang="bn-IN" sz="3000" dirty="0" smtClean="0">
                        <a:latin typeface="NikoshBAN" pitchFamily="2" charset="0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en-US" sz="3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𝑎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𝑏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000" i="1">
                            <a:latin typeface="Cambria Math"/>
                          </a:rPr>
                          <m:t>𝑎</m:t>
                        </m:r>
                        <m:r>
                          <a:rPr lang="en-US" sz="3000" i="1">
                            <a:latin typeface="Cambria Math"/>
                          </a:rPr>
                          <m:t>+</m:t>
                        </m:r>
                        <m:r>
                          <a:rPr lang="en-US" sz="3000" i="1">
                            <a:latin typeface="Cambria Math"/>
                          </a:rPr>
                          <m:t>𝑏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𝑏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𝑐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000" i="1">
                            <a:latin typeface="Cambria Math"/>
                          </a:rPr>
                          <m:t>𝑏</m:t>
                        </m:r>
                        <m:r>
                          <a:rPr lang="en-US" sz="3000" i="1">
                            <a:latin typeface="Cambria Math"/>
                          </a:rPr>
                          <m:t>+</m:t>
                        </m:r>
                        <m:r>
                          <a:rPr lang="en-US" sz="3000" i="1">
                            <a:latin typeface="Cambria Math"/>
                          </a:rPr>
                          <m:t>𝑐</m:t>
                        </m:r>
                      </m:sup>
                    </m:sSup>
                    <m:r>
                      <a:rPr lang="en-US" sz="3000" b="0" i="0" smtClean="0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𝑐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𝑎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000" i="1">
                            <a:latin typeface="Cambria Math"/>
                          </a:rPr>
                          <m:t>𝑐</m:t>
                        </m:r>
                        <m:r>
                          <a:rPr lang="en-US" sz="3000" i="1">
                            <a:latin typeface="Cambria Math"/>
                          </a:rPr>
                          <m:t>+</m:t>
                        </m:r>
                        <m:r>
                          <a:rPr lang="en-US" sz="3000" i="1">
                            <a:latin typeface="Cambria Math"/>
                          </a:rPr>
                          <m:t>𝑎</m:t>
                        </m:r>
                      </m:sup>
                    </m:sSup>
                  </m:oMath>
                </a14:m>
                <a:endParaRPr lang="en-US" sz="3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011376"/>
                <a:ext cx="6991350" cy="101040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943600" y="4124980"/>
            <a:ext cx="2325858" cy="5232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36000" dirty="0" smtClean="0">
                <a:latin typeface="Times New Roman" pitchFamily="18" charset="0"/>
                <a:cs typeface="Times New Roman" pitchFamily="18" charset="0"/>
              </a:rPr>
              <a:t>m.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36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36000" dirty="0" err="1" smtClean="0">
                <a:latin typeface="Times New Roman" pitchFamily="18" charset="0"/>
                <a:cs typeface="Times New Roman" pitchFamily="18" charset="0"/>
              </a:rPr>
              <a:t>m+n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14400" y="500659"/>
            <a:ext cx="952500" cy="39510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(14)</a:t>
            </a:r>
            <a:endParaRPr lang="en-US" sz="3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440658" y="1371600"/>
                <a:ext cx="1828800" cy="832472"/>
              </a:xfrm>
              <a:prstGeom prst="rect">
                <a:avLst/>
              </a:prstGeom>
              <a:noFill/>
              <a:ln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  <m:t>𝒎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  <m:t>𝒏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3200" b="1" baseline="36000" dirty="0" smtClean="0">
                    <a:latin typeface="Times New Roman" pitchFamily="18" charset="0"/>
                    <a:cs typeface="Times New Roman" pitchFamily="18" charset="0"/>
                  </a:rPr>
                  <a:t>m-n</a:t>
                </a:r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658" y="1371600"/>
                <a:ext cx="1828800" cy="832472"/>
              </a:xfrm>
              <a:prstGeom prst="rect">
                <a:avLst/>
              </a:prstGeom>
              <a:blipFill rotWithShape="1">
                <a:blip r:embed="rId3"/>
                <a:stretch>
                  <a:fillRect r="-6291" b="-7914"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76399" y="2362200"/>
                <a:ext cx="2209801" cy="7141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0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𝑏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399" y="2362200"/>
                <a:ext cx="2209801" cy="714170"/>
              </a:xfrm>
              <a:prstGeom prst="rect">
                <a:avLst/>
              </a:prstGeom>
              <a:blipFill rotWithShape="1">
                <a:blip r:embed="rId4"/>
                <a:stretch>
                  <a:fillRect r="-3857" b="-20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3581400" y="2447640"/>
            <a:ext cx="30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.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09999" y="2410030"/>
                <a:ext cx="1905001" cy="7141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0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999" y="2410030"/>
                <a:ext cx="1905001" cy="714170"/>
              </a:xfrm>
              <a:prstGeom prst="rect">
                <a:avLst/>
              </a:prstGeom>
              <a:blipFill rotWithShape="1">
                <a:blip r:embed="rId5"/>
                <a:stretch>
                  <a:fillRect r="-10863" b="-20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5486400" y="2438400"/>
            <a:ext cx="266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52" name="TextBox 51"/>
          <p:cNvSpPr txBox="1"/>
          <p:nvPr/>
        </p:nvSpPr>
        <p:spPr>
          <a:xfrm>
            <a:off x="1524000" y="2438400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714999" y="2410030"/>
                <a:ext cx="1905001" cy="562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0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𝑐</m:t>
                                  </m:r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𝑎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999" y="2410030"/>
                <a:ext cx="1905001" cy="562205"/>
              </a:xfrm>
              <a:prstGeom prst="rect">
                <a:avLst/>
              </a:prstGeom>
              <a:blipFill rotWithShape="1">
                <a:blip r:embed="rId6"/>
                <a:stretch>
                  <a:fillRect t="-12903" r="-10863" b="-31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029200" y="3012757"/>
                <a:ext cx="3276600" cy="49244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 smtClean="0"/>
                  <a:t>(a-b)(</a:t>
                </a:r>
                <a:r>
                  <a:rPr lang="en-US" sz="2600" dirty="0" err="1" smtClean="0"/>
                  <a:t>a+b</a:t>
                </a:r>
                <a:r>
                  <a:rPr lang="en-US" sz="2600" dirty="0" smtClean="0"/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012757"/>
                <a:ext cx="3276600" cy="492443"/>
              </a:xfrm>
              <a:prstGeom prst="rect">
                <a:avLst/>
              </a:prstGeom>
              <a:blipFill rotWithShape="1">
                <a:blip r:embed="rId7"/>
                <a:stretch>
                  <a:fillRect l="-2963" t="-8434" r="-926" b="-2891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828799" y="3573587"/>
                <a:ext cx="1600201" cy="617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799" y="3573587"/>
                <a:ext cx="1600201" cy="617413"/>
              </a:xfrm>
              <a:prstGeom prst="rect">
                <a:avLst/>
              </a:prstGeom>
              <a:blipFill rotWithShape="1">
                <a:blip r:embed="rId8"/>
                <a:stretch>
                  <a:fillRect t="-1961" r="-5323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1524000" y="3713202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p:sp>
        <p:nvSpPr>
          <p:cNvPr id="57" name="TextBox 56"/>
          <p:cNvSpPr txBox="1"/>
          <p:nvPr/>
        </p:nvSpPr>
        <p:spPr>
          <a:xfrm>
            <a:off x="3276600" y="3560802"/>
            <a:ext cx="30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58" name="TextBox 57"/>
          <p:cNvSpPr txBox="1"/>
          <p:nvPr/>
        </p:nvSpPr>
        <p:spPr>
          <a:xfrm>
            <a:off x="3048000" y="2362200"/>
            <a:ext cx="6096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286000" y="3593068"/>
            <a:ext cx="95250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657599" y="3573587"/>
                <a:ext cx="1600201" cy="617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599" y="3573587"/>
                <a:ext cx="1600201" cy="617413"/>
              </a:xfrm>
              <a:prstGeom prst="rect">
                <a:avLst/>
              </a:prstGeom>
              <a:blipFill rotWithShape="1">
                <a:blip r:embed="rId9"/>
                <a:stretch>
                  <a:fillRect t="-1961" r="-4563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5181600" y="3505200"/>
            <a:ext cx="30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.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410200" y="3565774"/>
                <a:ext cx="1600201" cy="617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565774"/>
                <a:ext cx="1600201" cy="617413"/>
              </a:xfrm>
              <a:prstGeom prst="rect">
                <a:avLst/>
              </a:prstGeom>
              <a:blipFill rotWithShape="1">
                <a:blip r:embed="rId10"/>
                <a:stretch>
                  <a:fillRect t="-1980" r="-4962" b="-30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1524000" y="4551402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981200" y="4482125"/>
                <a:ext cx="3429000" cy="617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3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0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3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000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3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0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3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000" b="0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3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0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3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000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3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000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3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0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30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482125"/>
                <a:ext cx="3429000" cy="617413"/>
              </a:xfrm>
              <a:prstGeom prst="rect">
                <a:avLst/>
              </a:prstGeom>
              <a:blipFill rotWithShape="1">
                <a:blip r:embed="rId11"/>
                <a:stretch>
                  <a:fillRect t="-1961" r="-5861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2324099" y="4551402"/>
            <a:ext cx="95250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238501" y="4551402"/>
            <a:ext cx="97154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215910" y="4551402"/>
            <a:ext cx="1123952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964702" y="4736068"/>
            <a:ext cx="1285070" cy="5232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36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1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524000" y="5008602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981200" y="4854507"/>
                <a:ext cx="56541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854507"/>
                <a:ext cx="565417" cy="646331"/>
              </a:xfrm>
              <a:prstGeom prst="rect">
                <a:avLst/>
              </a:prstGeom>
              <a:blipFill rotWithShape="1">
                <a:blip r:embed="rId12"/>
                <a:stretch>
                  <a:fillRect t="-14151" r="-72043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/>
        </p:nvSpPr>
        <p:spPr>
          <a:xfrm>
            <a:off x="1524000" y="535882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/>
              <a:t> 1</a:t>
            </a:r>
            <a:endParaRPr lang="en-US" sz="3200" dirty="0"/>
          </a:p>
        </p:txBody>
      </p:sp>
      <p:sp>
        <p:nvSpPr>
          <p:cNvPr id="74" name="TextBox 73"/>
          <p:cNvSpPr txBox="1"/>
          <p:nvPr/>
        </p:nvSpPr>
        <p:spPr>
          <a:xfrm>
            <a:off x="2362200" y="5410200"/>
            <a:ext cx="1752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bn-IN" sz="3200" dirty="0"/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ডানপক্ষ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419600" y="5410200"/>
                <a:ext cx="27384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IN" sz="28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  <m:r>
                      <a:rPr lang="bn-IN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বামপক্ষ 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= ডানপক্ষ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410200"/>
                <a:ext cx="2738437" cy="523220"/>
              </a:xfrm>
              <a:prstGeom prst="rect">
                <a:avLst/>
              </a:prstGeom>
              <a:blipFill rotWithShape="1">
                <a:blip r:embed="rId13"/>
                <a:stretch>
                  <a:fillRect t="-9412" r="-3563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/>
          <p:cNvSpPr txBox="1"/>
          <p:nvPr/>
        </p:nvSpPr>
        <p:spPr>
          <a:xfrm>
            <a:off x="6858000" y="5715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প্রমাণিত।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58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7" grpId="0" animBg="1"/>
      <p:bldP spid="3" grpId="0"/>
      <p:bldP spid="48" grpId="0"/>
      <p:bldP spid="49" grpId="0"/>
      <p:bldP spid="51" grpId="0"/>
      <p:bldP spid="52" grpId="0"/>
      <p:bldP spid="53" grpId="0"/>
      <p:bldP spid="54" grpId="0" animBg="1"/>
      <p:bldP spid="55" grpId="0"/>
      <p:bldP spid="56" grpId="0"/>
      <p:bldP spid="57" grpId="0"/>
      <p:bldP spid="58" grpId="0" animBg="1"/>
      <p:bldP spid="59" grpId="0" animBg="1"/>
      <p:bldP spid="60" grpId="0"/>
      <p:bldP spid="61" grpId="0"/>
      <p:bldP spid="62" grpId="0"/>
      <p:bldP spid="63" grpId="0"/>
      <p:bldP spid="64" grpId="0"/>
      <p:bldP spid="66" grpId="0" animBg="1"/>
      <p:bldP spid="67" grpId="0" animBg="1"/>
      <p:bldP spid="68" grpId="0" animBg="1"/>
      <p:bldP spid="69" grpId="0" animBg="1"/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405825"/>
            <a:ext cx="5181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u="dbl" dirty="0" smtClean="0">
                <a:latin typeface="NikoshBAN" pitchFamily="2" charset="0"/>
                <a:cs typeface="NikoshBAN" pitchFamily="2" charset="0"/>
              </a:rPr>
              <a:t>সূচক বিষয়ক গাণিতিক সমস্যার সমাধান</a:t>
            </a:r>
            <a:endParaRPr lang="en-US" sz="3200" u="dbl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81800" y="2118744"/>
                <a:ext cx="1828800" cy="832472"/>
              </a:xfrm>
              <a:prstGeom prst="rect">
                <a:avLst/>
              </a:prstGeom>
              <a:noFill/>
              <a:ln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  <m:t>𝒎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  <m:t>𝒏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3200" b="1" baseline="36000" dirty="0" smtClean="0">
                    <a:latin typeface="Times New Roman" pitchFamily="18" charset="0"/>
                    <a:cs typeface="Times New Roman" pitchFamily="18" charset="0"/>
                  </a:rPr>
                  <a:t>m-n</a:t>
                </a:r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118744"/>
                <a:ext cx="1828800" cy="832472"/>
              </a:xfrm>
              <a:prstGeom prst="rect">
                <a:avLst/>
              </a:prstGeom>
              <a:blipFill rotWithShape="1">
                <a:blip r:embed="rId2"/>
                <a:stretch>
                  <a:fillRect r="-6291" b="-8696"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009650" y="1239336"/>
                <a:ext cx="6991350" cy="879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bn-IN" sz="3000" dirty="0" smtClean="0">
                        <a:latin typeface="NikoshBAN" pitchFamily="2" charset="0"/>
                        <a:cs typeface="NikoshBAN" pitchFamily="2" charset="0"/>
                      </a:rPr>
                      <m:t>বামপক্ষ </m:t>
                    </m:r>
                    <m:r>
                      <m:rPr>
                        <m:nor/>
                      </m:rPr>
                      <a:rPr lang="bn-IN" sz="3000" dirty="0" smtClean="0">
                        <a:latin typeface="NikoshBAN" pitchFamily="2" charset="0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en-US" sz="3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000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000" b="0" i="1" smtClean="0">
                                        <a:latin typeface="Cambria Math"/>
                                      </a:rPr>
                                      <m:t>𝑞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𝑝</m:t>
                        </m:r>
                        <m:r>
                          <a:rPr lang="en-US" sz="3000" i="1">
                            <a:latin typeface="Cambria Math"/>
                          </a:rPr>
                          <m:t>+</m:t>
                        </m:r>
                        <m:r>
                          <a:rPr lang="en-US" sz="3000" b="0" i="1" smtClean="0">
                            <a:latin typeface="Cambria Math"/>
                          </a:rPr>
                          <m:t>𝑞</m:t>
                        </m:r>
                        <m:r>
                          <a:rPr lang="en-US" sz="3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000" b="0" i="1" smtClean="0">
                            <a:latin typeface="Cambria Math"/>
                          </a:rPr>
                          <m:t>𝑟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000" b="0" i="1" smtClean="0">
                                        <a:latin typeface="Cambria Math"/>
                                      </a:rPr>
                                      <m:t>𝑞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0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𝑞</m:t>
                        </m:r>
                        <m:r>
                          <a:rPr lang="en-US" sz="3000" b="0" i="1" smtClean="0">
                            <a:latin typeface="Cambria Math"/>
                          </a:rPr>
                          <m:t>+</m:t>
                        </m:r>
                        <m:r>
                          <a:rPr lang="en-US" sz="3000" b="0" i="1" smtClean="0">
                            <a:latin typeface="Cambria Math"/>
                          </a:rPr>
                          <m:t>𝑟</m:t>
                        </m:r>
                        <m:r>
                          <a:rPr lang="en-US" sz="3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000" b="0" i="1" smtClean="0">
                            <a:latin typeface="Cambria Math"/>
                          </a:rPr>
                          <m:t>𝑝</m:t>
                        </m:r>
                      </m:sup>
                    </m:sSup>
                    <m:r>
                      <a:rPr lang="en-US" sz="3000" b="0" i="0" smtClean="0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0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000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𝑟</m:t>
                        </m:r>
                        <m:r>
                          <a:rPr lang="en-US" sz="3000" i="1">
                            <a:latin typeface="Cambria Math"/>
                          </a:rPr>
                          <m:t>+</m:t>
                        </m:r>
                        <m:r>
                          <a:rPr lang="en-US" sz="3000" b="0" i="1" smtClean="0">
                            <a:latin typeface="Cambria Math"/>
                          </a:rPr>
                          <m:t>𝑝</m:t>
                        </m:r>
                        <m:r>
                          <a:rPr lang="en-US" sz="3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000" b="0" i="1" smtClean="0">
                            <a:latin typeface="Cambria Math"/>
                          </a:rPr>
                          <m:t>𝑞</m:t>
                        </m:r>
                      </m:sup>
                    </m:sSup>
                  </m:oMath>
                </a14:m>
                <a:endParaRPr lang="en-US" sz="3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650" y="1239336"/>
                <a:ext cx="6991350" cy="879408"/>
              </a:xfrm>
              <a:prstGeom prst="rect">
                <a:avLst/>
              </a:prstGeom>
              <a:blipFill rotWithShape="1">
                <a:blip r:embed="rId9"/>
                <a:stretch>
                  <a:fillRect r="-1744"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209799" y="2409595"/>
                <a:ext cx="2209801" cy="562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0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𝑞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𝑞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799" y="2409595"/>
                <a:ext cx="2209801" cy="562205"/>
              </a:xfrm>
              <a:prstGeom prst="rect">
                <a:avLst/>
              </a:prstGeom>
              <a:blipFill rotWithShape="1">
                <a:blip r:embed="rId10"/>
                <a:stretch>
                  <a:fillRect t="-12903" r="-12121" b="-31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1981200" y="2438400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p:sp>
        <p:nvSpPr>
          <p:cNvPr id="48" name="TextBox 47"/>
          <p:cNvSpPr txBox="1"/>
          <p:nvPr/>
        </p:nvSpPr>
        <p:spPr>
          <a:xfrm>
            <a:off x="4267200" y="2362200"/>
            <a:ext cx="30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.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497119" y="2418997"/>
                <a:ext cx="2209801" cy="562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0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𝑞</m:t>
                                  </m:r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𝑞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𝑝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119" y="2418997"/>
                <a:ext cx="2209801" cy="562205"/>
              </a:xfrm>
              <a:prstGeom prst="rect">
                <a:avLst/>
              </a:prstGeom>
              <a:blipFill rotWithShape="1">
                <a:blip r:embed="rId11"/>
                <a:stretch>
                  <a:fillRect t="-13043" r="-11326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3771900" y="3093361"/>
            <a:ext cx="30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.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076700" y="3093361"/>
                <a:ext cx="220980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0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𝑝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𝑞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700" y="3093361"/>
                <a:ext cx="2209801" cy="553998"/>
              </a:xfrm>
              <a:prstGeom prst="rect">
                <a:avLst/>
              </a:prstGeom>
              <a:blipFill rotWithShape="1">
                <a:blip r:embed="rId12"/>
                <a:stretch>
                  <a:fillRect t="-13187" r="-11050" b="-34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 flipH="1">
            <a:off x="2667000" y="2724438"/>
            <a:ext cx="6060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519905" y="3429000"/>
            <a:ext cx="6060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8386" y="3581400"/>
                <a:ext cx="2971213" cy="49244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(a-b)(</a:t>
                </a:r>
                <a:r>
                  <a:rPr lang="en-US" sz="2400" dirty="0" err="1" smtClean="0"/>
                  <a:t>a+b</a:t>
                </a:r>
                <a:r>
                  <a:rPr lang="en-US" sz="2400" dirty="0" smtClean="0"/>
                  <a:t>)</a:t>
                </a:r>
                <a:r>
                  <a:rPr lang="en-US" sz="26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8386" y="3581400"/>
                <a:ext cx="2971213" cy="492443"/>
              </a:xfrm>
              <a:prstGeom prst="rect">
                <a:avLst/>
              </a:prstGeom>
              <a:blipFill rotWithShape="1">
                <a:blip r:embed="rId13"/>
                <a:stretch>
                  <a:fillRect l="-3067" t="-8537" r="-2045" b="-2926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535189" y="4106987"/>
                <a:ext cx="2341611" cy="617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𝑝𝑟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𝑞𝑟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5189" y="4106987"/>
                <a:ext cx="2341611" cy="617413"/>
              </a:xfrm>
              <a:prstGeom prst="rect">
                <a:avLst/>
              </a:prstGeom>
              <a:blipFill rotWithShape="1">
                <a:blip r:embed="rId14"/>
                <a:stretch>
                  <a:fillRect t="-1980" r="-10417" b="-30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1981200" y="4170402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p:sp>
        <p:nvSpPr>
          <p:cNvPr id="56" name="TextBox 55"/>
          <p:cNvSpPr txBox="1"/>
          <p:nvPr/>
        </p:nvSpPr>
        <p:spPr>
          <a:xfrm>
            <a:off x="4876800" y="4094202"/>
            <a:ext cx="30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.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125989" y="4106987"/>
                <a:ext cx="2341611" cy="617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𝑝𝑞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𝑝𝑟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989" y="4106987"/>
                <a:ext cx="2341611" cy="617413"/>
              </a:xfrm>
              <a:prstGeom prst="rect">
                <a:avLst/>
              </a:prstGeom>
              <a:blipFill rotWithShape="1">
                <a:blip r:embed="rId15"/>
                <a:stretch>
                  <a:fillRect t="-1980" r="-10677" b="-30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3810000" y="4551402"/>
            <a:ext cx="30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.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191000" y="4564187"/>
                <a:ext cx="2341611" cy="617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𝑞𝑟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𝑝𝑞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564187"/>
                <a:ext cx="2341611" cy="617413"/>
              </a:xfrm>
              <a:prstGeom prst="rect">
                <a:avLst/>
              </a:prstGeom>
              <a:blipFill rotWithShape="1">
                <a:blip r:embed="rId16"/>
                <a:stretch>
                  <a:fillRect t="-1980" r="-10417" b="-30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/>
          <p:cNvSpPr/>
          <p:nvPr/>
        </p:nvSpPr>
        <p:spPr>
          <a:xfrm>
            <a:off x="914400" y="500659"/>
            <a:ext cx="952500" cy="39510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(15)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4995935" y="2739983"/>
            <a:ext cx="6060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638800" y="2743200"/>
            <a:ext cx="6060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402952" y="2724438"/>
            <a:ext cx="6060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5181600" y="3437599"/>
            <a:ext cx="6060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79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5" grpId="0"/>
      <p:bldP spid="46" grpId="0"/>
      <p:bldP spid="48" grpId="0"/>
      <p:bldP spid="49" grpId="0"/>
      <p:bldP spid="50" grpId="0"/>
      <p:bldP spid="51" grpId="0"/>
      <p:bldP spid="53" grpId="0" animBg="1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73189" y="1308185"/>
                <a:ext cx="2341611" cy="617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𝑝𝑟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𝑞𝑟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189" y="1308185"/>
                <a:ext cx="2341611" cy="617413"/>
              </a:xfrm>
              <a:prstGeom prst="rect">
                <a:avLst/>
              </a:prstGeom>
              <a:blipFill rotWithShape="1">
                <a:blip r:embed="rId2"/>
                <a:stretch>
                  <a:fillRect t="-1980" r="-10417" b="-30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19200" y="1371600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1295400"/>
            <a:ext cx="30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.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63989" y="1308185"/>
                <a:ext cx="2341611" cy="617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𝑝𝑞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𝑝𝑟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989" y="1308185"/>
                <a:ext cx="2341611" cy="617413"/>
              </a:xfrm>
              <a:prstGeom prst="rect">
                <a:avLst/>
              </a:prstGeom>
              <a:blipFill rotWithShape="1">
                <a:blip r:embed="rId3"/>
                <a:stretch>
                  <a:fillRect t="-1980" r="-10677" b="-30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048000" y="1752600"/>
            <a:ext cx="30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.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29000" y="1765385"/>
                <a:ext cx="2341611" cy="617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𝑞𝑟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𝑝𝑞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765385"/>
                <a:ext cx="2341611" cy="617413"/>
              </a:xfrm>
              <a:prstGeom prst="rect">
                <a:avLst/>
              </a:prstGeom>
              <a:blipFill rotWithShape="1">
                <a:blip r:embed="rId4"/>
                <a:stretch>
                  <a:fillRect t="-1980" r="-10417" b="-30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981200" y="405825"/>
            <a:ext cx="5181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u="dbl" dirty="0" smtClean="0">
                <a:latin typeface="NikoshBAN" pitchFamily="2" charset="0"/>
                <a:cs typeface="NikoshBAN" pitchFamily="2" charset="0"/>
              </a:rPr>
              <a:t>সূচক বিষয়ক গাণিতিক সমস্যার সমাধান</a:t>
            </a:r>
            <a:endParaRPr lang="en-US" sz="3200" u="dbl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91200" y="2289815"/>
                <a:ext cx="2209800" cy="523220"/>
              </a:xfrm>
              <a:prstGeom prst="rect">
                <a:avLst/>
              </a:prstGeom>
              <a:noFill/>
              <a:ln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800" b="1" baseline="36000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800" b="1" baseline="36000" dirty="0" smtClean="0">
                    <a:latin typeface="Times New Roman" pitchFamily="18" charset="0"/>
                    <a:cs typeface="Times New Roman" pitchFamily="18" charset="0"/>
                  </a:rPr>
                  <a:t>n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800" b="1" baseline="36000" dirty="0" err="1" smtClean="0">
                    <a:latin typeface="Times New Roman" pitchFamily="18" charset="0"/>
                    <a:cs typeface="Times New Roman" pitchFamily="18" charset="0"/>
                  </a:rPr>
                  <a:t>m+n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289815"/>
                <a:ext cx="2209800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5205" t="-10345" r="-822" b="-31034"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219200" y="2951202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447800" y="2869699"/>
                <a:ext cx="6858000" cy="617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𝑝𝑟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𝑞𝑟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i="1">
                                  <a:latin typeface="Cambria Math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3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3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i="1">
                              <a:latin typeface="Cambria Math"/>
                            </a:rPr>
                            <m:t>−</m:t>
                          </m:r>
                          <m:r>
                            <a:rPr lang="en-US" sz="3000" i="1">
                              <a:latin typeface="Cambria Math"/>
                            </a:rPr>
                            <m:t>𝑝𝑞</m:t>
                          </m:r>
                          <m:r>
                            <a:rPr lang="en-US" sz="3000" i="1">
                              <a:latin typeface="Cambria Math"/>
                            </a:rPr>
                            <m:t>+</m:t>
                          </m:r>
                          <m:r>
                            <a:rPr lang="en-US" sz="3000" i="1">
                              <a:latin typeface="Cambria Math"/>
                            </a:rPr>
                            <m:t>𝑝𝑟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3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i="1"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3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i="1">
                              <a:latin typeface="Cambria Math"/>
                            </a:rPr>
                            <m:t>−</m:t>
                          </m:r>
                          <m:r>
                            <a:rPr lang="en-US" sz="3000" i="1">
                              <a:latin typeface="Cambria Math"/>
                            </a:rPr>
                            <m:t>𝑞𝑟</m:t>
                          </m:r>
                          <m:r>
                            <a:rPr lang="en-US" sz="3000" i="1">
                              <a:latin typeface="Cambria Math"/>
                            </a:rPr>
                            <m:t>+</m:t>
                          </m:r>
                          <m:r>
                            <a:rPr lang="en-US" sz="3000" i="1">
                              <a:latin typeface="Cambria Math"/>
                            </a:rPr>
                            <m:t>𝑝𝑞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869699"/>
                <a:ext cx="6858000" cy="617413"/>
              </a:xfrm>
              <a:prstGeom prst="rect">
                <a:avLst/>
              </a:prstGeom>
              <a:blipFill rotWithShape="1">
                <a:blip r:embed="rId6"/>
                <a:stretch>
                  <a:fillRect t="-1980" r="-1511" b="-30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3810000" y="2870236"/>
            <a:ext cx="2133600" cy="483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943600" y="2870236"/>
            <a:ext cx="2133600" cy="483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843454" y="2846253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10350" y="2819400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62200" y="2844225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62400" y="2844225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95800" y="2844225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76950" y="2835309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52750" y="2869699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19750" y="2819400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5200" y="2844225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43750" y="2869699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8544" y="2895600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53350" y="2844225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70611" y="3480375"/>
            <a:ext cx="1285070" cy="5232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36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1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19200" y="3583095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76400" y="3429000"/>
                <a:ext cx="56541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429000"/>
                <a:ext cx="565417" cy="646331"/>
              </a:xfrm>
              <a:prstGeom prst="rect">
                <a:avLst/>
              </a:prstGeom>
              <a:blipFill rotWithShape="1">
                <a:blip r:embed="rId7"/>
                <a:stretch>
                  <a:fillRect t="-14151" r="-72043" b="-33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1219200" y="413962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/>
              <a:t> 1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1219199" y="4724400"/>
            <a:ext cx="1752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bn-IN" sz="3200" dirty="0"/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ডানপক্ষ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745581" y="5181600"/>
                <a:ext cx="27384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IN" sz="28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  <m:r>
                      <a:rPr lang="bn-IN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বামপক্ষ 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= ডানপক্ষ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581" y="5181600"/>
                <a:ext cx="2738437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9302" r="-3556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5257800" y="5181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প্রমাণিত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509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405825"/>
            <a:ext cx="5181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u="dbl" dirty="0" smtClean="0">
                <a:latin typeface="NikoshBAN" pitchFamily="2" charset="0"/>
                <a:cs typeface="NikoshBAN" pitchFamily="2" charset="0"/>
              </a:rPr>
              <a:t>সূচক বিষয়ক গাণিতিক সমস্যার সমাধান</a:t>
            </a:r>
            <a:endParaRPr lang="en-US" sz="3200" u="dbl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14400" y="500659"/>
            <a:ext cx="952500" cy="39510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(19)</a:t>
            </a:r>
            <a:endParaRPr lang="en-US" sz="3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97502" y="1078505"/>
                <a:ext cx="3865098" cy="674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√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∛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502" y="1078505"/>
                <a:ext cx="3865098" cy="674095"/>
              </a:xfrm>
              <a:prstGeom prst="rect">
                <a:avLst/>
              </a:prstGeom>
              <a:blipFill rotWithShape="1">
                <a:blip r:embed="rId2"/>
                <a:stretch>
                  <a:fillRect b="-20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1992905"/>
                <a:ext cx="3598398" cy="7163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f>
                            <m:f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3</m:t>
                          </m:r>
                        </m:e>
                        <m:sup>
                          <m:f>
                            <m:f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1992905"/>
                <a:ext cx="3598398" cy="716350"/>
              </a:xfrm>
              <a:prstGeom prst="rect">
                <a:avLst/>
              </a:prstGeom>
              <a:blipFill rotWithShape="1">
                <a:blip r:embed="rId3"/>
                <a:stretch>
                  <a:fillRect b="-24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866900" y="22199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24113" y="2895600"/>
                <a:ext cx="2681287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113" y="2895600"/>
                <a:ext cx="2681287" cy="901785"/>
              </a:xfrm>
              <a:prstGeom prst="rect">
                <a:avLst/>
              </a:prstGeom>
              <a:blipFill rotWithShape="1">
                <a:blip r:embed="rId4"/>
                <a:stretch>
                  <a:fillRect r="-5909" b="-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828800" y="31343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28800" y="38963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52700" y="3896380"/>
                <a:ext cx="113109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4</m:t>
                      </m:r>
                      <m:r>
                        <a:rPr lang="en-US" sz="2600" b="0" i="1" smtClean="0">
                          <a:latin typeface="Cambria Math"/>
                        </a:rPr>
                        <m:t>𝑥</m:t>
                      </m:r>
                      <m:r>
                        <a:rPr lang="en-US" sz="2600" b="0" i="1" smtClean="0">
                          <a:latin typeface="Cambria Math"/>
                        </a:rPr>
                        <m:t>−</m:t>
                      </m:r>
                      <m:r>
                        <a:rPr lang="en-US" sz="26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700" y="3896380"/>
                <a:ext cx="1131092" cy="492443"/>
              </a:xfrm>
              <a:prstGeom prst="rect">
                <a:avLst/>
              </a:prstGeom>
              <a:blipFill rotWithShape="1">
                <a:blip r:embed="rId5"/>
                <a:stretch>
                  <a:fillRect t="-9877" r="-17838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482559" y="3896379"/>
            <a:ext cx="4857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 = 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86200" y="3850957"/>
                <a:ext cx="113109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latin typeface="Cambria Math"/>
                        </a:rPr>
                        <m:t>3</m:t>
                      </m:r>
                      <m:r>
                        <a:rPr lang="en-US" sz="2600" b="0" i="1" smtClean="0">
                          <a:latin typeface="Cambria Math"/>
                        </a:rPr>
                        <m:t>𝑥</m:t>
                      </m:r>
                      <m:r>
                        <a:rPr lang="en-US" sz="2600" b="0" i="1" smtClean="0">
                          <a:latin typeface="Cambria Math"/>
                        </a:rPr>
                        <m:t>+</m:t>
                      </m:r>
                      <m:r>
                        <a:rPr lang="en-US" sz="26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850957"/>
                <a:ext cx="1131092" cy="492443"/>
              </a:xfrm>
              <a:prstGeom prst="rect">
                <a:avLst/>
              </a:prstGeom>
              <a:blipFill rotWithShape="1">
                <a:blip r:embed="rId6"/>
                <a:stretch>
                  <a:fillRect t="-9877" r="-17838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523922" y="4495800"/>
                <a:ext cx="1590877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4</m:t>
                      </m:r>
                      <m:r>
                        <a:rPr lang="en-US" sz="2600" b="0" i="1" smtClean="0">
                          <a:latin typeface="Cambria Math"/>
                        </a:rPr>
                        <m:t>𝑥</m:t>
                      </m:r>
                      <m:r>
                        <a:rPr lang="en-US" sz="2600" b="0" i="1" smtClean="0">
                          <a:latin typeface="Cambria Math"/>
                        </a:rPr>
                        <m:t>−</m:t>
                      </m:r>
                      <m:r>
                        <a:rPr lang="en-US" sz="2600" b="0" i="1" smtClean="0">
                          <a:latin typeface="Cambria Math"/>
                        </a:rPr>
                        <m:t>3</m:t>
                      </m:r>
                      <m:r>
                        <a:rPr lang="en-US" sz="2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3922" y="4495800"/>
                <a:ext cx="1590877" cy="492443"/>
              </a:xfrm>
              <a:prstGeom prst="rect">
                <a:avLst/>
              </a:prstGeom>
              <a:blipFill rotWithShape="1">
                <a:blip r:embed="rId7"/>
                <a:stretch>
                  <a:fillRect t="-10000" r="-421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1866900" y="4504287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8334" y="4504287"/>
            <a:ext cx="4857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 = 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555559" y="4460557"/>
                <a:ext cx="1083241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3</m:t>
                      </m:r>
                      <m:r>
                        <a:rPr lang="en-US" sz="2600" b="0" i="1" smtClean="0">
                          <a:latin typeface="Cambria Math"/>
                        </a:rPr>
                        <m:t>+</m:t>
                      </m:r>
                      <m:r>
                        <a:rPr lang="en-US" sz="26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5559" y="4460557"/>
                <a:ext cx="1083241" cy="492443"/>
              </a:xfrm>
              <a:prstGeom prst="rect">
                <a:avLst/>
              </a:prstGeom>
              <a:blipFill rotWithShape="1">
                <a:blip r:embed="rId8"/>
                <a:stretch>
                  <a:fillRect t="-9877" r="-12360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5070157"/>
                <a:ext cx="663159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5070157"/>
                <a:ext cx="663159" cy="492443"/>
              </a:xfrm>
              <a:prstGeom prst="rect">
                <a:avLst/>
              </a:prstGeom>
              <a:blipFill rotWithShape="1">
                <a:blip r:embed="rId9"/>
                <a:stretch>
                  <a:fillRect t="-9877" r="-8257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1905000" y="51155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71800" y="5070157"/>
            <a:ext cx="4857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 = 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399400" y="5070156"/>
                <a:ext cx="73562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9400" y="5070156"/>
                <a:ext cx="735622" cy="492443"/>
              </a:xfrm>
              <a:prstGeom prst="rect">
                <a:avLst/>
              </a:prstGeom>
              <a:blipFill rotWithShape="1">
                <a:blip r:embed="rId10"/>
                <a:stretch>
                  <a:fillRect t="-10000" r="-2500" b="-3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038600" y="5039380"/>
            <a:ext cx="1381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egoe Script" pitchFamily="34" charset="0"/>
              </a:rPr>
              <a:t>(Ans.)</a:t>
            </a:r>
            <a:endParaRPr lang="en-US" sz="2800" b="1" dirty="0">
              <a:latin typeface="Segoe Scrip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72954" y="1992905"/>
            <a:ext cx="527446" cy="6197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27245" y="1992904"/>
            <a:ext cx="744755" cy="6197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305167" y="1992903"/>
            <a:ext cx="527446" cy="6197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466706" y="2957521"/>
            <a:ext cx="419494" cy="777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923906" y="2955858"/>
            <a:ext cx="1181494" cy="777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2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  <p:bldP spid="6" grpId="0"/>
      <p:bldP spid="15" grpId="0"/>
      <p:bldP spid="16" grpId="0"/>
      <p:bldP spid="7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8" grpId="0" animBg="1"/>
      <p:bldP spid="31" grpId="0" animBg="1"/>
      <p:bldP spid="32" grpId="0" animBg="1"/>
      <p:bldP spid="34" grpId="0" animBg="1"/>
      <p:bldP spid="3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1549</TotalTime>
  <Words>1201</Words>
  <Application>Microsoft Office PowerPoint</Application>
  <PresentationFormat>On-screen Show (4:3)</PresentationFormat>
  <Paragraphs>201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OHI</dc:creator>
  <cp:lastModifiedBy>Ohi</cp:lastModifiedBy>
  <cp:revision>238</cp:revision>
  <dcterms:created xsi:type="dcterms:W3CDTF">2015-11-02T15:12:30Z</dcterms:created>
  <dcterms:modified xsi:type="dcterms:W3CDTF">2020-07-30T15:17:44Z</dcterms:modified>
</cp:coreProperties>
</file>