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58" r:id="rId5"/>
    <p:sldId id="282" r:id="rId6"/>
    <p:sldId id="283" r:id="rId7"/>
    <p:sldId id="260" r:id="rId8"/>
    <p:sldId id="261" r:id="rId9"/>
    <p:sldId id="259" r:id="rId10"/>
    <p:sldId id="262" r:id="rId11"/>
    <p:sldId id="263" r:id="rId12"/>
    <p:sldId id="265" r:id="rId13"/>
    <p:sldId id="266" r:id="rId14"/>
    <p:sldId id="267" r:id="rId15"/>
    <p:sldId id="268" r:id="rId16"/>
    <p:sldId id="269" r:id="rId17"/>
    <p:sldId id="271" r:id="rId18"/>
    <p:sldId id="272" r:id="rId19"/>
    <p:sldId id="274"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469A62-C696-4FD0-97A6-8B7F3E6A4378}"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12780-0782-4696-9428-6AD9FB822816}" type="slidenum">
              <a:rPr lang="en-US" smtClean="0"/>
              <a:t>‹#›</a:t>
            </a:fld>
            <a:endParaRPr lang="en-US"/>
          </a:p>
        </p:txBody>
      </p:sp>
    </p:spTree>
    <p:extLst>
      <p:ext uri="{BB962C8B-B14F-4D97-AF65-F5344CB8AC3E}">
        <p14:creationId xmlns:p14="http://schemas.microsoft.com/office/powerpoint/2010/main" val="312849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69A62-C696-4FD0-97A6-8B7F3E6A4378}"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12780-0782-4696-9428-6AD9FB822816}" type="slidenum">
              <a:rPr lang="en-US" smtClean="0"/>
              <a:t>‹#›</a:t>
            </a:fld>
            <a:endParaRPr lang="en-US"/>
          </a:p>
        </p:txBody>
      </p:sp>
    </p:spTree>
    <p:extLst>
      <p:ext uri="{BB962C8B-B14F-4D97-AF65-F5344CB8AC3E}">
        <p14:creationId xmlns:p14="http://schemas.microsoft.com/office/powerpoint/2010/main" val="2247078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69A62-C696-4FD0-97A6-8B7F3E6A4378}"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12780-0782-4696-9428-6AD9FB822816}" type="slidenum">
              <a:rPr lang="en-US" smtClean="0"/>
              <a:t>‹#›</a:t>
            </a:fld>
            <a:endParaRPr lang="en-US"/>
          </a:p>
        </p:txBody>
      </p:sp>
    </p:spTree>
    <p:extLst>
      <p:ext uri="{BB962C8B-B14F-4D97-AF65-F5344CB8AC3E}">
        <p14:creationId xmlns:p14="http://schemas.microsoft.com/office/powerpoint/2010/main" val="3934148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69A62-C696-4FD0-97A6-8B7F3E6A4378}"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12780-0782-4696-9428-6AD9FB822816}" type="slidenum">
              <a:rPr lang="en-US" smtClean="0"/>
              <a:t>‹#›</a:t>
            </a:fld>
            <a:endParaRPr lang="en-US"/>
          </a:p>
        </p:txBody>
      </p:sp>
    </p:spTree>
    <p:extLst>
      <p:ext uri="{BB962C8B-B14F-4D97-AF65-F5344CB8AC3E}">
        <p14:creationId xmlns:p14="http://schemas.microsoft.com/office/powerpoint/2010/main" val="112792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469A62-C696-4FD0-97A6-8B7F3E6A4378}"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12780-0782-4696-9428-6AD9FB822816}" type="slidenum">
              <a:rPr lang="en-US" smtClean="0"/>
              <a:t>‹#›</a:t>
            </a:fld>
            <a:endParaRPr lang="en-US"/>
          </a:p>
        </p:txBody>
      </p:sp>
    </p:spTree>
    <p:extLst>
      <p:ext uri="{BB962C8B-B14F-4D97-AF65-F5344CB8AC3E}">
        <p14:creationId xmlns:p14="http://schemas.microsoft.com/office/powerpoint/2010/main" val="67162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469A62-C696-4FD0-97A6-8B7F3E6A4378}"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12780-0782-4696-9428-6AD9FB822816}" type="slidenum">
              <a:rPr lang="en-US" smtClean="0"/>
              <a:t>‹#›</a:t>
            </a:fld>
            <a:endParaRPr lang="en-US"/>
          </a:p>
        </p:txBody>
      </p:sp>
    </p:spTree>
    <p:extLst>
      <p:ext uri="{BB962C8B-B14F-4D97-AF65-F5344CB8AC3E}">
        <p14:creationId xmlns:p14="http://schemas.microsoft.com/office/powerpoint/2010/main" val="208099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469A62-C696-4FD0-97A6-8B7F3E6A4378}"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12780-0782-4696-9428-6AD9FB822816}" type="slidenum">
              <a:rPr lang="en-US" smtClean="0"/>
              <a:t>‹#›</a:t>
            </a:fld>
            <a:endParaRPr lang="en-US"/>
          </a:p>
        </p:txBody>
      </p:sp>
    </p:spTree>
    <p:extLst>
      <p:ext uri="{BB962C8B-B14F-4D97-AF65-F5344CB8AC3E}">
        <p14:creationId xmlns:p14="http://schemas.microsoft.com/office/powerpoint/2010/main" val="272195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469A62-C696-4FD0-97A6-8B7F3E6A4378}"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12780-0782-4696-9428-6AD9FB822816}" type="slidenum">
              <a:rPr lang="en-US" smtClean="0"/>
              <a:t>‹#›</a:t>
            </a:fld>
            <a:endParaRPr lang="en-US"/>
          </a:p>
        </p:txBody>
      </p:sp>
    </p:spTree>
    <p:extLst>
      <p:ext uri="{BB962C8B-B14F-4D97-AF65-F5344CB8AC3E}">
        <p14:creationId xmlns:p14="http://schemas.microsoft.com/office/powerpoint/2010/main" val="2290493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69A62-C696-4FD0-97A6-8B7F3E6A4378}"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12780-0782-4696-9428-6AD9FB822816}" type="slidenum">
              <a:rPr lang="en-US" smtClean="0"/>
              <a:t>‹#›</a:t>
            </a:fld>
            <a:endParaRPr lang="en-US"/>
          </a:p>
        </p:txBody>
      </p:sp>
    </p:spTree>
    <p:extLst>
      <p:ext uri="{BB962C8B-B14F-4D97-AF65-F5344CB8AC3E}">
        <p14:creationId xmlns:p14="http://schemas.microsoft.com/office/powerpoint/2010/main" val="3756320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469A62-C696-4FD0-97A6-8B7F3E6A4378}"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12780-0782-4696-9428-6AD9FB822816}" type="slidenum">
              <a:rPr lang="en-US" smtClean="0"/>
              <a:t>‹#›</a:t>
            </a:fld>
            <a:endParaRPr lang="en-US"/>
          </a:p>
        </p:txBody>
      </p:sp>
    </p:spTree>
    <p:extLst>
      <p:ext uri="{BB962C8B-B14F-4D97-AF65-F5344CB8AC3E}">
        <p14:creationId xmlns:p14="http://schemas.microsoft.com/office/powerpoint/2010/main" val="62918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469A62-C696-4FD0-97A6-8B7F3E6A4378}"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12780-0782-4696-9428-6AD9FB822816}" type="slidenum">
              <a:rPr lang="en-US" smtClean="0"/>
              <a:t>‹#›</a:t>
            </a:fld>
            <a:endParaRPr lang="en-US"/>
          </a:p>
        </p:txBody>
      </p:sp>
    </p:spTree>
    <p:extLst>
      <p:ext uri="{BB962C8B-B14F-4D97-AF65-F5344CB8AC3E}">
        <p14:creationId xmlns:p14="http://schemas.microsoft.com/office/powerpoint/2010/main" val="2999322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69A62-C696-4FD0-97A6-8B7F3E6A4378}" type="datetimeFigureOut">
              <a:rPr lang="en-US" smtClean="0"/>
              <a:t>11/17/2020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12780-0782-4696-9428-6AD9FB822816}" type="slidenum">
              <a:rPr lang="en-US" smtClean="0"/>
              <a:t>‹#›</a:t>
            </a:fld>
            <a:endParaRPr lang="en-US"/>
          </a:p>
        </p:txBody>
      </p:sp>
    </p:spTree>
    <p:extLst>
      <p:ext uri="{BB962C8B-B14F-4D97-AF65-F5344CB8AC3E}">
        <p14:creationId xmlns:p14="http://schemas.microsoft.com/office/powerpoint/2010/main" val="3111597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sp>
          <p:nvSpPr>
            <p:cNvPr id="7" name="Bevel 6"/>
            <p:cNvSpPr/>
            <p:nvPr/>
          </p:nvSpPr>
          <p:spPr>
            <a:xfrm>
              <a:off x="0" y="0"/>
              <a:ext cx="12192000" cy="6858000"/>
            </a:xfrm>
            <a:prstGeom prst="beve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51" y="1025234"/>
              <a:ext cx="10363200" cy="4849091"/>
            </a:xfrm>
            <a:prstGeom prst="rect">
              <a:avLst/>
            </a:prstGeom>
          </p:spPr>
        </p:pic>
      </p:grpSp>
      <p:sp>
        <p:nvSpPr>
          <p:cNvPr id="11" name="Rectangle 10"/>
          <p:cNvSpPr/>
          <p:nvPr/>
        </p:nvSpPr>
        <p:spPr>
          <a:xfrm>
            <a:off x="2826327" y="1510145"/>
            <a:ext cx="6179128" cy="523220"/>
          </a:xfrm>
          <a:prstGeom prst="rect">
            <a:avLst/>
          </a:prstGeom>
        </p:spPr>
        <p:txBody>
          <a:bodyPr wrap="square">
            <a:spAutoFit/>
          </a:bodyPr>
          <a:lstStyle/>
          <a:p>
            <a:pPr algn="ctr"/>
            <a:r>
              <a:rPr lang="bn-BD" sz="2800" dirty="0">
                <a:solidFill>
                  <a:schemeClr val="accent4">
                    <a:lumMod val="60000"/>
                    <a:lumOff val="40000"/>
                  </a:schemeClr>
                </a:solidFill>
                <a:latin typeface="NikoshBAN" panose="02000000000000000000" pitchFamily="2" charset="0"/>
                <a:cs typeface="NikoshBAN" panose="02000000000000000000" pitchFamily="2" charset="0"/>
              </a:rPr>
              <a:t>তোমাদের সকলকে আন্তরিক মোবারকবাদ</a:t>
            </a:r>
            <a:endParaRPr lang="en-US" sz="2800" dirty="0">
              <a:solidFill>
                <a:schemeClr val="accent4">
                  <a:lumMod val="60000"/>
                  <a:lumOff val="40000"/>
                </a:schemeClr>
              </a:solidFill>
              <a:latin typeface="NikoshBAN" panose="02000000000000000000" pitchFamily="2" charset="0"/>
              <a:cs typeface="NikoshBAN" panose="02000000000000000000" pitchFamily="2" charset="0"/>
            </a:endParaRPr>
          </a:p>
        </p:txBody>
      </p:sp>
      <p:grpSp>
        <p:nvGrpSpPr>
          <p:cNvPr id="3" name="Group 2"/>
          <p:cNvGrpSpPr/>
          <p:nvPr/>
        </p:nvGrpSpPr>
        <p:grpSpPr>
          <a:xfrm>
            <a:off x="0" y="20779"/>
            <a:ext cx="12192000" cy="6858000"/>
            <a:chOff x="76201" y="0"/>
            <a:chExt cx="12192000" cy="6858000"/>
          </a:xfrm>
        </p:grpSpPr>
        <p:grpSp>
          <p:nvGrpSpPr>
            <p:cNvPr id="6" name="Group 5"/>
            <p:cNvGrpSpPr/>
            <p:nvPr/>
          </p:nvGrpSpPr>
          <p:grpSpPr>
            <a:xfrm>
              <a:off x="76201" y="0"/>
              <a:ext cx="12192000" cy="6858000"/>
              <a:chOff x="0" y="0"/>
              <a:chExt cx="12192000" cy="6858000"/>
            </a:xfrm>
          </p:grpSpPr>
          <p:sp>
            <p:nvSpPr>
              <p:cNvPr id="8" name="Bevel 7"/>
              <p:cNvSpPr/>
              <p:nvPr/>
            </p:nvSpPr>
            <p:spPr>
              <a:xfrm>
                <a:off x="0" y="0"/>
                <a:ext cx="12192000" cy="6858000"/>
              </a:xfrm>
              <a:prstGeom prst="beve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177634"/>
                <a:ext cx="10363200" cy="4849091"/>
              </a:xfrm>
              <a:prstGeom prst="rect">
                <a:avLst/>
              </a:prstGeom>
            </p:spPr>
          </p:pic>
        </p:grpSp>
        <p:sp>
          <p:nvSpPr>
            <p:cNvPr id="12" name="Rectangle 11"/>
            <p:cNvSpPr/>
            <p:nvPr/>
          </p:nvSpPr>
          <p:spPr>
            <a:xfrm>
              <a:off x="2902528" y="1510145"/>
              <a:ext cx="6179128" cy="523220"/>
            </a:xfrm>
            <a:prstGeom prst="rect">
              <a:avLst/>
            </a:prstGeom>
          </p:spPr>
          <p:txBody>
            <a:bodyPr wrap="square">
              <a:spAutoFit/>
            </a:bodyPr>
            <a:lstStyle/>
            <a:p>
              <a:pPr algn="ctr"/>
              <a:r>
                <a:rPr lang="bn-BD" sz="2800" dirty="0">
                  <a:solidFill>
                    <a:schemeClr val="accent4">
                      <a:lumMod val="60000"/>
                      <a:lumOff val="40000"/>
                    </a:schemeClr>
                  </a:solidFill>
                  <a:latin typeface="NikoshBAN" panose="02000000000000000000" pitchFamily="2" charset="0"/>
                  <a:cs typeface="NikoshBAN" panose="02000000000000000000" pitchFamily="2" charset="0"/>
                </a:rPr>
                <a:t>তোমাদের সকলকে আন্তরিক মোবারকবাদ</a:t>
              </a:r>
              <a:endParaRPr lang="en-US" sz="2800" dirty="0">
                <a:solidFill>
                  <a:schemeClr val="accent4">
                    <a:lumMod val="60000"/>
                    <a:lumOff val="40000"/>
                  </a:schemeClr>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125825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988" y="1785938"/>
            <a:ext cx="9986962" cy="4786312"/>
          </a:xfrm>
          <a:prstGeom prst="rect">
            <a:avLst/>
          </a:prstGeom>
          <a:solidFill>
            <a:schemeClr val="bg2"/>
          </a:solidFill>
        </p:spPr>
      </p:pic>
      <p:sp>
        <p:nvSpPr>
          <p:cNvPr id="2" name="Bevel 1"/>
          <p:cNvSpPr/>
          <p:nvPr/>
        </p:nvSpPr>
        <p:spPr>
          <a:xfrm>
            <a:off x="0" y="0"/>
            <a:ext cx="12087225" cy="7609620"/>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00487" y="1016497"/>
            <a:ext cx="4491935" cy="769441"/>
          </a:xfrm>
          <a:prstGeom prst="rect">
            <a:avLst/>
          </a:prstGeom>
          <a:solidFill>
            <a:schemeClr val="bg2"/>
          </a:solidFill>
        </p:spPr>
        <p:txBody>
          <a:bodyPr wrap="none" rtlCol="0">
            <a:spAutoFit/>
          </a:bodyPr>
          <a:lstStyle/>
          <a:p>
            <a:r>
              <a:rPr lang="bn-IN" sz="4400" dirty="0" smtClean="0">
                <a:latin typeface="NikoshBAN" panose="02000000000000000000" pitchFamily="2" charset="0"/>
                <a:cs typeface="NikoshBAN" panose="02000000000000000000" pitchFamily="2" charset="0"/>
              </a:rPr>
              <a:t>বৃক্ষরোপন সম্পর্কে হাদিস</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390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2791778" y="514350"/>
            <a:ext cx="6622869" cy="900521"/>
          </a:xfrm>
          <a:prstGeom prst="homePlate">
            <a:avLst/>
          </a:prstGeom>
          <a:solidFill>
            <a:schemeClr val="bg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bn-BD" sz="3600" dirty="0" smtClean="0">
                <a:latin typeface="NikoshBAN" panose="02000000000000000000" pitchFamily="2" charset="0"/>
                <a:cs typeface="NikoshBAN" panose="02000000000000000000" pitchFamily="2" charset="0"/>
              </a:rPr>
              <a:t>বৃক্ষরোপন সম্পর্কিত হাদিসটির মর্ম কথাঃ </a:t>
            </a:r>
            <a:endParaRPr lang="en-US" sz="3600" dirty="0">
              <a:latin typeface="NikoshBAN" panose="02000000000000000000" pitchFamily="2" charset="0"/>
              <a:cs typeface="NikoshBAN" panose="02000000000000000000" pitchFamily="2" charset="0"/>
            </a:endParaRPr>
          </a:p>
        </p:txBody>
      </p:sp>
      <p:sp>
        <p:nvSpPr>
          <p:cNvPr id="6" name="Bevel 5"/>
          <p:cNvSpPr/>
          <p:nvPr/>
        </p:nvSpPr>
        <p:spPr>
          <a:xfrm>
            <a:off x="1694498" y="1776549"/>
            <a:ext cx="9364027" cy="4824276"/>
          </a:xfrm>
          <a:prstGeom prst="beve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a:solidFill>
                  <a:srgbClr val="002060"/>
                </a:solidFill>
                <a:latin typeface="NikoshBAN" panose="02000000000000000000" pitchFamily="2" charset="0"/>
                <a:cs typeface="NikoshBAN" panose="02000000000000000000" pitchFamily="2" charset="0"/>
              </a:rPr>
              <a:t> আর্থ-সামাজিক উন্নয়ন ও পরিবেশ রক্ষার গুরুত্ব বর্নানায় হাদিসটি বিশেষভাবে উল্লেখযোগ্য। এ হাদিসে মহানবী (সাঃ) আমাদের বৃক্ষরোপন ও কৃষি কাজ সম্পর্কে উৎসাহ প্রদান করেছেন।</a:t>
            </a:r>
          </a:p>
          <a:p>
            <a:r>
              <a:rPr lang="bn-BD" sz="2800" dirty="0">
                <a:solidFill>
                  <a:srgbClr val="002060"/>
                </a:solidFill>
                <a:latin typeface="NikoshBAN" panose="02000000000000000000" pitchFamily="2" charset="0"/>
                <a:cs typeface="NikoshBAN" panose="02000000000000000000" pitchFamily="2" charset="0"/>
              </a:rPr>
              <a:t>     বৃক্ষরোপন ও কৃষিকাজ মানবজীবনের জন্য অত্যান্ত প্রয়োজনীয়। এর দ্বারা মানুষ নানাভাবে উপকৃত হয়। বেঁচে থাকার জন্য মানুষের অন্ন, বস্ত্র, বাসস্থান প্রয়োজন। বৃক্ষ প্রত্যক্ষ ও পরোক্ষভাবে আমাদের সে প্রয়োজন পূরণ করে। বৃক্ষ থেকে আমরা খাদ্য, ঔষধ, পোশাক, কাঠ, ফল ইত্যাদি লাভ করি।</a:t>
            </a:r>
            <a:endParaRPr lang="en-US" sz="2800" dirty="0"/>
          </a:p>
        </p:txBody>
      </p:sp>
    </p:spTree>
    <p:extLst>
      <p:ext uri="{BB962C8B-B14F-4D97-AF65-F5344CB8AC3E}">
        <p14:creationId xmlns:p14="http://schemas.microsoft.com/office/powerpoint/2010/main" val="24199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3851" y="881742"/>
            <a:ext cx="9379131" cy="49094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851" y="889907"/>
            <a:ext cx="4036423" cy="370975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777" y="862149"/>
            <a:ext cx="4676503" cy="3765269"/>
          </a:xfrm>
          <a:prstGeom prst="rect">
            <a:avLst/>
          </a:prstGeom>
        </p:spPr>
      </p:pic>
      <p:sp>
        <p:nvSpPr>
          <p:cNvPr id="7" name="Up Arrow 6"/>
          <p:cNvSpPr/>
          <p:nvPr/>
        </p:nvSpPr>
        <p:spPr>
          <a:xfrm>
            <a:off x="2514403" y="4663343"/>
            <a:ext cx="2325188" cy="992778"/>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sz="3200" dirty="0" smtClean="0">
                <a:solidFill>
                  <a:srgbClr val="0070C0"/>
                </a:solidFill>
                <a:latin typeface="NikoshBAN" panose="02000000000000000000" pitchFamily="2" charset="0"/>
                <a:cs typeface="NikoshBAN" panose="02000000000000000000" pitchFamily="2" charset="0"/>
              </a:rPr>
              <a:t>ঔষধ</a:t>
            </a:r>
            <a:endParaRPr lang="en-US" sz="3200" dirty="0">
              <a:solidFill>
                <a:srgbClr val="0070C0"/>
              </a:solidFill>
              <a:latin typeface="NikoshBAN" panose="02000000000000000000" pitchFamily="2" charset="0"/>
              <a:cs typeface="NikoshBAN" panose="02000000000000000000" pitchFamily="2" charset="0"/>
            </a:endParaRPr>
          </a:p>
        </p:txBody>
      </p:sp>
      <p:sp>
        <p:nvSpPr>
          <p:cNvPr id="8" name="Up Arrow 7"/>
          <p:cNvSpPr/>
          <p:nvPr/>
        </p:nvSpPr>
        <p:spPr>
          <a:xfrm>
            <a:off x="7016338" y="4647011"/>
            <a:ext cx="2299063" cy="966652"/>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sz="3600" dirty="0" smtClean="0">
                <a:solidFill>
                  <a:srgbClr val="0070C0"/>
                </a:solidFill>
                <a:latin typeface="NikoshBAN" panose="02000000000000000000" pitchFamily="2" charset="0"/>
                <a:cs typeface="NikoshBAN" panose="02000000000000000000" pitchFamily="2" charset="0"/>
              </a:rPr>
              <a:t>কাঠ</a:t>
            </a:r>
            <a:endParaRPr lang="en-US" sz="3600" dirty="0">
              <a:solidFill>
                <a:srgbClr val="0070C0"/>
              </a:solidFill>
              <a:latin typeface="NikoshBAN" panose="02000000000000000000" pitchFamily="2" charset="0"/>
              <a:cs typeface="NikoshBAN" panose="02000000000000000000" pitchFamily="2" charset="0"/>
            </a:endParaRPr>
          </a:p>
        </p:txBody>
      </p:sp>
      <p:sp>
        <p:nvSpPr>
          <p:cNvPr id="3" name="Bevel 2"/>
          <p:cNvSpPr/>
          <p:nvPr/>
        </p:nvSpPr>
        <p:spPr>
          <a:xfrm>
            <a:off x="623456" y="1"/>
            <a:ext cx="10986654" cy="6608618"/>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68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plus(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plus(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otched Right Arrow 7"/>
          <p:cNvSpPr/>
          <p:nvPr/>
        </p:nvSpPr>
        <p:spPr>
          <a:xfrm>
            <a:off x="4872447" y="4970418"/>
            <a:ext cx="2090057" cy="1071154"/>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BD" sz="3600" dirty="0" smtClean="0">
                <a:solidFill>
                  <a:srgbClr val="00B050"/>
                </a:solidFill>
                <a:latin typeface="NikoshBAN" panose="02000000000000000000" pitchFamily="2" charset="0"/>
                <a:cs typeface="NikoshBAN" panose="02000000000000000000" pitchFamily="2" charset="0"/>
              </a:rPr>
              <a:t>ফল</a:t>
            </a:r>
            <a:r>
              <a:rPr lang="bn-BD" sz="3600" dirty="0" smtClean="0">
                <a:solidFill>
                  <a:srgbClr val="00B050"/>
                </a:solidFill>
              </a:rPr>
              <a:t> </a:t>
            </a:r>
            <a:endParaRPr lang="en-US" sz="3600" dirty="0">
              <a:solidFill>
                <a:srgbClr val="00B050"/>
              </a:solidFill>
            </a:endParaRPr>
          </a:p>
        </p:txBody>
      </p:sp>
      <p:grpSp>
        <p:nvGrpSpPr>
          <p:cNvPr id="11" name="Group 10"/>
          <p:cNvGrpSpPr/>
          <p:nvPr/>
        </p:nvGrpSpPr>
        <p:grpSpPr>
          <a:xfrm>
            <a:off x="310540" y="0"/>
            <a:ext cx="11881460" cy="6746174"/>
            <a:chOff x="310540" y="0"/>
            <a:chExt cx="11881460" cy="6746174"/>
          </a:xfrm>
        </p:grpSpPr>
        <p:sp>
          <p:nvSpPr>
            <p:cNvPr id="6" name="Bevel 5"/>
            <p:cNvSpPr/>
            <p:nvPr/>
          </p:nvSpPr>
          <p:spPr>
            <a:xfrm>
              <a:off x="310540" y="0"/>
              <a:ext cx="11881460" cy="6746174"/>
            </a:xfrm>
            <a:prstGeom prst="bevel">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1270" y="1116875"/>
              <a:ext cx="4911633" cy="438912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034" y="1116875"/>
              <a:ext cx="4663441" cy="4389120"/>
            </a:xfrm>
            <a:prstGeom prst="rect">
              <a:avLst/>
            </a:prstGeom>
          </p:spPr>
        </p:pic>
      </p:grpSp>
    </p:spTree>
    <p:extLst>
      <p:ext uri="{BB962C8B-B14F-4D97-AF65-F5344CB8AC3E}">
        <p14:creationId xmlns:p14="http://schemas.microsoft.com/office/powerpoint/2010/main" val="331885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4137"/>
            <a:ext cx="12192000" cy="8268788"/>
          </a:xfrm>
          <a:prstGeom prst="rect">
            <a:avLst/>
          </a:prstGeom>
        </p:spPr>
      </p:pic>
      <p:sp>
        <p:nvSpPr>
          <p:cNvPr id="4" name="Oval Callout 3"/>
          <p:cNvSpPr/>
          <p:nvPr/>
        </p:nvSpPr>
        <p:spPr>
          <a:xfrm>
            <a:off x="5828212" y="805543"/>
            <a:ext cx="4495800" cy="914400"/>
          </a:xfrm>
          <a:prstGeom prst="wedgeEllipseCallout">
            <a:avLst>
              <a:gd name="adj1" fmla="val -28204"/>
              <a:gd name="adj2" fmla="val 143308"/>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একক কাজ </a:t>
            </a:r>
            <a:endParaRPr kumimoji="0" lang="en-US" sz="3600" b="0" i="0" u="none" strike="noStrike" kern="0" cap="none" spc="0" normalizeH="0" baseline="0" noProof="0" dirty="0">
              <a:ln>
                <a:noFill/>
              </a:ln>
              <a:solidFill>
                <a:prstClr val="black"/>
              </a:solidFill>
              <a:effectLst/>
              <a:uLnTx/>
              <a:uFillTx/>
              <a:latin typeface="NikoshBAN" panose="02000000000000000000" pitchFamily="2" charset="0"/>
              <a:ea typeface="+mn-ea"/>
              <a:cs typeface="NikoshBAN" panose="02000000000000000000" pitchFamily="2" charset="0"/>
            </a:endParaRPr>
          </a:p>
        </p:txBody>
      </p:sp>
      <p:pic>
        <p:nvPicPr>
          <p:cNvPr id="5" name="Picture 1" descr="C:\Users\SARK\Documents\Important notes\5984115.png"/>
          <p:cNvPicPr>
            <a:picLocks noChangeAspect="1" noChangeArrowheads="1"/>
          </p:cNvPicPr>
          <p:nvPr/>
        </p:nvPicPr>
        <p:blipFill>
          <a:blip r:embed="rId3"/>
          <a:srcRect/>
          <a:stretch>
            <a:fillRect/>
          </a:stretch>
        </p:blipFill>
        <p:spPr bwMode="auto">
          <a:xfrm>
            <a:off x="2302874" y="1484812"/>
            <a:ext cx="3314700" cy="2514600"/>
          </a:xfrm>
          <a:prstGeom prst="rect">
            <a:avLst/>
          </a:prstGeom>
          <a:noFill/>
          <a:effectLst/>
        </p:spPr>
      </p:pic>
      <p:sp>
        <p:nvSpPr>
          <p:cNvPr id="6" name="Rectangle 5"/>
          <p:cNvSpPr/>
          <p:nvPr/>
        </p:nvSpPr>
        <p:spPr>
          <a:xfrm>
            <a:off x="2302874" y="4127864"/>
            <a:ext cx="7350577" cy="13062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600" dirty="0" smtClean="0">
                <a:solidFill>
                  <a:srgbClr val="FF0000"/>
                </a:solidFill>
                <a:latin typeface="NikoshBAN" panose="02000000000000000000" pitchFamily="2" charset="0"/>
                <a:cs typeface="NikoshBAN" panose="02000000000000000000" pitchFamily="2" charset="0"/>
              </a:rPr>
              <a:t>বৃক্ষ থেকে আমরা কী কী পেয়ে থাকি ? </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5121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23114" y="206284"/>
            <a:ext cx="4015739" cy="7445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4400" dirty="0" smtClean="0">
                <a:solidFill>
                  <a:srgbClr val="002060"/>
                </a:solidFill>
                <a:latin typeface="NikoshBAN" panose="02000000000000000000" pitchFamily="2" charset="0"/>
                <a:cs typeface="NikoshBAN" panose="02000000000000000000" pitchFamily="2" charset="0"/>
              </a:rPr>
              <a:t>বৃক্ষের অবদানসমূহঃ-</a:t>
            </a:r>
            <a:endParaRPr lang="en-US" sz="4400" dirty="0">
              <a:solidFill>
                <a:srgbClr val="002060"/>
              </a:solidFill>
              <a:latin typeface="NikoshBAN" panose="02000000000000000000" pitchFamily="2" charset="0"/>
              <a:cs typeface="NikoshBAN" panose="02000000000000000000" pitchFamily="2" charset="0"/>
            </a:endParaRPr>
          </a:p>
        </p:txBody>
      </p:sp>
      <p:sp>
        <p:nvSpPr>
          <p:cNvPr id="5" name="Bevel 4"/>
          <p:cNvSpPr/>
          <p:nvPr/>
        </p:nvSpPr>
        <p:spPr>
          <a:xfrm>
            <a:off x="496934" y="950867"/>
            <a:ext cx="11468100" cy="5749538"/>
          </a:xfrm>
          <a:prstGeom prst="beve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anose="02000000000000000000" pitchFamily="2" charset="0"/>
                <a:cs typeface="NikoshBAN" panose="02000000000000000000" pitchFamily="2" charset="0"/>
              </a:rPr>
              <a:t> বৃক্ষ আমাদের আর্থিক সচ্ছলতা প্রদান করে। পাশাপাশি পরিবেশ রক্ষায়ও    বৃক্ষ গুরুত্তপূর্ন ভূমিকা পালন করে। অক্সিজেনের সরবরাহ বৃদ্ধি, জলবায়ুর  উষ্ণতা রোধ, অতি বৃষ্টি, অনাবৃষ্টি রোধ ইত্যাদি ক্ষেত্রেও বৃক্ষের অবদান অনস্বীকার্য। আলোচ্য হাদিসে বৃক্ষরোপনের নির্দেশ দানের মাধ্যমে মহানবী (সাঃ) আমাদের এসব নিয়ামত ও উপকার লাভের প্রতি উৎসাহ প্রদান করেছেন।</a:t>
            </a:r>
            <a:endParaRPr lang="en-US" sz="3600" dirty="0">
              <a:solidFill>
                <a:schemeClr val="tx1"/>
              </a:solidFill>
            </a:endParaRPr>
          </a:p>
        </p:txBody>
      </p:sp>
    </p:spTree>
    <p:extLst>
      <p:ext uri="{BB962C8B-B14F-4D97-AF65-F5344CB8AC3E}">
        <p14:creationId xmlns:p14="http://schemas.microsoft.com/office/powerpoint/2010/main" val="118918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53643" y="7020809"/>
            <a:ext cx="3892731" cy="7013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BD" sz="3600" dirty="0" smtClean="0">
                <a:solidFill>
                  <a:srgbClr val="00B050"/>
                </a:solidFill>
                <a:latin typeface="NikoshBAN" panose="02000000000000000000" pitchFamily="2" charset="0"/>
                <a:cs typeface="NikoshBAN" panose="02000000000000000000" pitchFamily="2" charset="0"/>
              </a:rPr>
              <a:t>অক্সিজেন</a:t>
            </a:r>
            <a:r>
              <a:rPr lang="bn-BD" sz="3600" dirty="0" smtClean="0">
                <a:solidFill>
                  <a:srgbClr val="00B050"/>
                </a:solidFill>
              </a:rPr>
              <a:t> </a:t>
            </a:r>
            <a:endParaRPr lang="en-US" sz="3600" dirty="0">
              <a:solidFill>
                <a:srgbClr val="00B050"/>
              </a:solidFill>
            </a:endParaRPr>
          </a:p>
        </p:txBody>
      </p:sp>
      <p:grpSp>
        <p:nvGrpSpPr>
          <p:cNvPr id="14" name="Group 13"/>
          <p:cNvGrpSpPr/>
          <p:nvPr/>
        </p:nvGrpSpPr>
        <p:grpSpPr>
          <a:xfrm>
            <a:off x="6195875" y="1841386"/>
            <a:ext cx="5310325" cy="4788014"/>
            <a:chOff x="7072175" y="1841386"/>
            <a:chExt cx="5310325" cy="4788014"/>
          </a:xfrm>
        </p:grpSpPr>
        <p:sp>
          <p:nvSpPr>
            <p:cNvPr id="4" name="Bevel 3"/>
            <p:cNvSpPr/>
            <p:nvPr/>
          </p:nvSpPr>
          <p:spPr>
            <a:xfrm>
              <a:off x="7072175" y="1841386"/>
              <a:ext cx="5310325" cy="4788014"/>
            </a:xfrm>
            <a:prstGeom prst="beve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349" y="2463333"/>
              <a:ext cx="4159976" cy="3544120"/>
            </a:xfrm>
            <a:prstGeom prst="rect">
              <a:avLst/>
            </a:prstGeom>
            <a:noFill/>
          </p:spPr>
        </p:pic>
      </p:grpSp>
      <p:grpSp>
        <p:nvGrpSpPr>
          <p:cNvPr id="17" name="Group 16"/>
          <p:cNvGrpSpPr/>
          <p:nvPr/>
        </p:nvGrpSpPr>
        <p:grpSpPr>
          <a:xfrm>
            <a:off x="55925" y="1854821"/>
            <a:ext cx="5734050" cy="4788014"/>
            <a:chOff x="195125" y="1841386"/>
            <a:chExt cx="5734050" cy="4788014"/>
          </a:xfrm>
        </p:grpSpPr>
        <p:sp>
          <p:nvSpPr>
            <p:cNvPr id="10" name="Bevel 9"/>
            <p:cNvSpPr/>
            <p:nvPr/>
          </p:nvSpPr>
          <p:spPr>
            <a:xfrm>
              <a:off x="195125" y="1841386"/>
              <a:ext cx="5734050" cy="4788014"/>
            </a:xfrm>
            <a:prstGeom prst="beve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5" y="2449898"/>
              <a:ext cx="4465050" cy="3594327"/>
            </a:xfrm>
            <a:prstGeom prst="rect">
              <a:avLst/>
            </a:prstGeom>
          </p:spPr>
        </p:pic>
      </p:grpSp>
      <p:sp>
        <p:nvSpPr>
          <p:cNvPr id="18" name="Up Ribbon 17"/>
          <p:cNvSpPr/>
          <p:nvPr/>
        </p:nvSpPr>
        <p:spPr>
          <a:xfrm>
            <a:off x="2743200" y="83582"/>
            <a:ext cx="6762750" cy="1135857"/>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anose="02000000000000000000" pitchFamily="2" charset="0"/>
                <a:cs typeface="NikoshBAN" panose="02000000000000000000" pitchFamily="2" charset="0"/>
              </a:rPr>
              <a:t>বৃক্ষরোপনের প্রয়োজনীয়তাঃ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1013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59405" y="6151418"/>
            <a:ext cx="3311237" cy="706582"/>
          </a:xfrm>
          <a:prstGeom prst="rect">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smtClean="0">
                <a:latin typeface="NikoshBAN" panose="02000000000000000000" pitchFamily="2" charset="0"/>
                <a:cs typeface="NikoshBAN" panose="02000000000000000000" pitchFamily="2" charset="0"/>
              </a:rPr>
              <a:t>অনাবৃষ্টি</a:t>
            </a:r>
            <a:endParaRPr lang="en-US" sz="3600" dirty="0">
              <a:latin typeface="NikoshBAN" panose="02000000000000000000" pitchFamily="2" charset="0"/>
              <a:cs typeface="NikoshBAN" panose="02000000000000000000" pitchFamily="2" charset="0"/>
            </a:endParaRPr>
          </a:p>
        </p:txBody>
      </p:sp>
      <p:grpSp>
        <p:nvGrpSpPr>
          <p:cNvPr id="11" name="Group 10"/>
          <p:cNvGrpSpPr/>
          <p:nvPr/>
        </p:nvGrpSpPr>
        <p:grpSpPr>
          <a:xfrm>
            <a:off x="266700" y="122959"/>
            <a:ext cx="11296650" cy="6028459"/>
            <a:chOff x="209551" y="808753"/>
            <a:chExt cx="11296650" cy="4812721"/>
          </a:xfrm>
        </p:grpSpPr>
        <p:sp>
          <p:nvSpPr>
            <p:cNvPr id="5" name="Bevel 4"/>
            <p:cNvSpPr/>
            <p:nvPr/>
          </p:nvSpPr>
          <p:spPr>
            <a:xfrm>
              <a:off x="209551" y="808753"/>
              <a:ext cx="11296650" cy="4812721"/>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5" y="1447801"/>
              <a:ext cx="4972050" cy="344805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875" y="1491088"/>
              <a:ext cx="4961661" cy="3448049"/>
            </a:xfrm>
            <a:prstGeom prst="rect">
              <a:avLst/>
            </a:prstGeom>
          </p:spPr>
        </p:pic>
      </p:grpSp>
    </p:spTree>
    <p:extLst>
      <p:ext uri="{BB962C8B-B14F-4D97-AF65-F5344CB8AC3E}">
        <p14:creationId xmlns:p14="http://schemas.microsoft.com/office/powerpoint/2010/main" val="251220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121236"/>
          </a:xfrm>
          <a:prstGeom prst="rect">
            <a:avLst/>
          </a:prstGeom>
        </p:spPr>
      </p:pic>
      <p:sp>
        <p:nvSpPr>
          <p:cNvPr id="3" name="Rectangle 2"/>
          <p:cNvSpPr/>
          <p:nvPr/>
        </p:nvSpPr>
        <p:spPr>
          <a:xfrm>
            <a:off x="845127" y="831273"/>
            <a:ext cx="10446328" cy="545869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Explosion 1 3"/>
          <p:cNvSpPr/>
          <p:nvPr/>
        </p:nvSpPr>
        <p:spPr>
          <a:xfrm>
            <a:off x="3171248" y="789710"/>
            <a:ext cx="5300807" cy="1828800"/>
          </a:xfrm>
          <a:prstGeom prst="irregularSeal1">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জোড়ার কাজ </a:t>
            </a:r>
            <a:endParaRPr kumimoji="0" lang="en-US" sz="3600" b="0"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727" y="2233612"/>
            <a:ext cx="4585855" cy="2282970"/>
          </a:xfrm>
          <a:prstGeom prst="rect">
            <a:avLst/>
          </a:prstGeom>
        </p:spPr>
      </p:pic>
      <p:sp>
        <p:nvSpPr>
          <p:cNvPr id="6" name="Rectangle 5"/>
          <p:cNvSpPr/>
          <p:nvPr/>
        </p:nvSpPr>
        <p:spPr>
          <a:xfrm>
            <a:off x="1427018" y="4696691"/>
            <a:ext cx="8894618" cy="13854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bn-BD" sz="3600" dirty="0" smtClean="0">
                <a:solidFill>
                  <a:srgbClr val="002060"/>
                </a:solidFill>
                <a:latin typeface="NikoshBAN" panose="02000000000000000000" pitchFamily="2" charset="0"/>
                <a:cs typeface="NikoshBAN" panose="02000000000000000000" pitchFamily="2" charset="0"/>
              </a:rPr>
              <a:t>বৃক্ষ আমাদের কী কী উপকার করে ? </a:t>
            </a:r>
            <a:endParaRPr lang="en-US"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700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00" y="305665"/>
            <a:ext cx="2413903" cy="21327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450" y="305665"/>
            <a:ext cx="3423805" cy="2132735"/>
          </a:xfrm>
          <a:prstGeom prst="rect">
            <a:avLst/>
          </a:prstGeom>
        </p:spPr>
      </p:pic>
      <p:sp>
        <p:nvSpPr>
          <p:cNvPr id="5" name="Rounded Rectangle 4"/>
          <p:cNvSpPr/>
          <p:nvPr/>
        </p:nvSpPr>
        <p:spPr>
          <a:xfrm>
            <a:off x="3910445" y="2862694"/>
            <a:ext cx="3233305" cy="15188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latin typeface="NikoshBAN" panose="02000000000000000000" pitchFamily="2" charset="0"/>
                <a:cs typeface="NikoshBAN" panose="02000000000000000000" pitchFamily="2" charset="0"/>
              </a:rPr>
              <a:t>পশু-পাখি</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453" y="133783"/>
            <a:ext cx="2857125" cy="230461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881438"/>
            <a:ext cx="3448050" cy="263366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6946" y="3660631"/>
            <a:ext cx="3154812" cy="2854469"/>
          </a:xfrm>
          <a:prstGeom prst="rect">
            <a:avLst/>
          </a:prstGeom>
        </p:spPr>
      </p:pic>
      <p:sp>
        <p:nvSpPr>
          <p:cNvPr id="9" name="Rectangle 8"/>
          <p:cNvSpPr/>
          <p:nvPr/>
        </p:nvSpPr>
        <p:spPr>
          <a:xfrm>
            <a:off x="4546979" y="4381500"/>
            <a:ext cx="2058577" cy="769441"/>
          </a:xfrm>
          <a:prstGeom prst="rect">
            <a:avLst/>
          </a:prstGeom>
          <a:solidFill>
            <a:schemeClr val="bg2"/>
          </a:solidFill>
        </p:spPr>
        <p:txBody>
          <a:bodyPr wrap="none">
            <a:spAutoFit/>
          </a:bodyPr>
          <a:lstStyle/>
          <a:p>
            <a:pPr algn="ctr"/>
            <a:r>
              <a:rPr lang="bn-BD" sz="4400" dirty="0">
                <a:solidFill>
                  <a:srgbClr val="002060"/>
                </a:solidFill>
                <a:latin typeface="NikoshBAN" panose="02000000000000000000" pitchFamily="2" charset="0"/>
                <a:cs typeface="NikoshBAN" panose="02000000000000000000" pitchFamily="2" charset="0"/>
              </a:rPr>
              <a:t>কীট-পতঙ্গ</a:t>
            </a:r>
            <a:endParaRPr lang="en-US" sz="4400" dirty="0"/>
          </a:p>
        </p:txBody>
      </p:sp>
    </p:spTree>
    <p:extLst>
      <p:ext uri="{BB962C8B-B14F-4D97-AF65-F5344CB8AC3E}">
        <p14:creationId xmlns:p14="http://schemas.microsoft.com/office/powerpoint/2010/main" val="313414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597" y="1454727"/>
            <a:ext cx="3894858" cy="5403273"/>
          </a:xfrm>
          <a:prstGeom prst="rect">
            <a:avLst/>
          </a:prstGeom>
        </p:spPr>
      </p:pic>
      <p:sp>
        <p:nvSpPr>
          <p:cNvPr id="8" name="TextBox 7"/>
          <p:cNvSpPr txBox="1"/>
          <p:nvPr/>
        </p:nvSpPr>
        <p:spPr>
          <a:xfrm>
            <a:off x="0" y="1454727"/>
            <a:ext cx="7897091" cy="5447645"/>
          </a:xfrm>
          <a:prstGeom prst="rect">
            <a:avLst/>
          </a:prstGeom>
          <a:solidFill>
            <a:schemeClr val="accent2">
              <a:lumMod val="40000"/>
              <a:lumOff val="60000"/>
            </a:schemeClr>
          </a:solidFill>
        </p:spPr>
        <p:txBody>
          <a:bodyPr wrap="square" rtlCol="0">
            <a:spAutoFit/>
          </a:bodyPr>
          <a:lstStyle/>
          <a:p>
            <a:pPr algn="ctr"/>
            <a:r>
              <a:rPr lang="bn-IN" sz="6600" dirty="0" smtClean="0">
                <a:solidFill>
                  <a:srgbClr val="002060"/>
                </a:solidFill>
                <a:latin typeface="NikoshBAN" panose="02000000000000000000" pitchFamily="2" charset="0"/>
                <a:cs typeface="NikoshBAN" panose="02000000000000000000" pitchFamily="2" charset="0"/>
              </a:rPr>
              <a:t>শেখ জামাল আহমদ</a:t>
            </a:r>
            <a:endParaRPr lang="en-US" sz="6600" dirty="0" smtClean="0">
              <a:solidFill>
                <a:srgbClr val="002060"/>
              </a:solidFill>
              <a:latin typeface="NikoshBAN" panose="02000000000000000000" pitchFamily="2" charset="0"/>
              <a:cs typeface="NikoshBAN" panose="02000000000000000000" pitchFamily="2" charset="0"/>
            </a:endParaRPr>
          </a:p>
          <a:p>
            <a:pPr algn="ct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সহকারী</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শিক্ষক</a:t>
            </a:r>
            <a:r>
              <a:rPr lang="en-US" sz="4400" dirty="0" smtClean="0">
                <a:solidFill>
                  <a:srgbClr val="002060"/>
                </a:solidFill>
                <a:latin typeface="NikoshBAN" panose="02000000000000000000" pitchFamily="2" charset="0"/>
                <a:cs typeface="NikoshBAN" panose="02000000000000000000" pitchFamily="2" charset="0"/>
              </a:rPr>
              <a:t>              </a:t>
            </a:r>
            <a:r>
              <a:rPr lang="bn-IN" sz="4400" dirty="0" smtClean="0">
                <a:solidFill>
                  <a:srgbClr val="002060"/>
                </a:solidFill>
                <a:latin typeface="NikoshBAN" panose="02000000000000000000" pitchFamily="2" charset="0"/>
                <a:cs typeface="NikoshBAN" panose="02000000000000000000" pitchFamily="2" charset="0"/>
              </a:rPr>
              <a:t>                                                   </a:t>
            </a:r>
            <a:r>
              <a:rPr lang="en-US" sz="4400" dirty="0" smtClean="0">
                <a:solidFill>
                  <a:srgbClr val="002060"/>
                </a:solidFill>
                <a:latin typeface="NikoshBAN" panose="02000000000000000000" pitchFamily="2" charset="0"/>
                <a:cs typeface="NikoshBAN" panose="02000000000000000000" pitchFamily="2" charset="0"/>
              </a:rPr>
              <a:t>  </a:t>
            </a:r>
            <a:r>
              <a:rPr lang="bn-IN" sz="4800" dirty="0" smtClean="0">
                <a:solidFill>
                  <a:srgbClr val="002060"/>
                </a:solidFill>
                <a:latin typeface="NikoshBAN" panose="02000000000000000000" pitchFamily="2" charset="0"/>
                <a:cs typeface="NikoshBAN" panose="02000000000000000000" pitchFamily="2" charset="0"/>
              </a:rPr>
              <a:t>চুনারুঘাট পাইলট</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বালিকা</a:t>
            </a:r>
            <a:r>
              <a:rPr lang="en-US" sz="4800" dirty="0" smtClean="0">
                <a:solidFill>
                  <a:srgbClr val="002060"/>
                </a:solidFill>
                <a:latin typeface="NikoshBAN" panose="02000000000000000000" pitchFamily="2" charset="0"/>
                <a:cs typeface="NikoshBAN" panose="02000000000000000000" pitchFamily="2" charset="0"/>
              </a:rPr>
              <a:t> </a:t>
            </a:r>
            <a:r>
              <a:rPr lang="bn-IN" sz="4800" dirty="0" smtClean="0">
                <a:solidFill>
                  <a:srgbClr val="002060"/>
                </a:solidFill>
                <a:latin typeface="NikoshBAN" panose="02000000000000000000" pitchFamily="2" charset="0"/>
                <a:cs typeface="NikoshBAN" panose="02000000000000000000" pitchFamily="2" charset="0"/>
              </a:rPr>
              <a:t>উচ্চ</a:t>
            </a:r>
            <a:r>
              <a:rPr lang="en-US" sz="4800" dirty="0" smtClean="0">
                <a:solidFill>
                  <a:srgbClr val="002060"/>
                </a:solidFill>
                <a:latin typeface="NikoshBAN" panose="02000000000000000000" pitchFamily="2" charset="0"/>
                <a:cs typeface="NikoshBAN" panose="02000000000000000000" pitchFamily="2" charset="0"/>
              </a:rPr>
              <a:t> </a:t>
            </a:r>
            <a:r>
              <a:rPr lang="en-US" sz="4800" dirty="0" err="1" smtClean="0">
                <a:solidFill>
                  <a:srgbClr val="002060"/>
                </a:solidFill>
                <a:latin typeface="NikoshBAN" panose="02000000000000000000" pitchFamily="2" charset="0"/>
                <a:cs typeface="NikoshBAN" panose="02000000000000000000" pitchFamily="2" charset="0"/>
              </a:rPr>
              <a:t>বিদ্যালয়</a:t>
            </a:r>
            <a:r>
              <a:rPr lang="en-US" sz="4800" dirty="0" smtClean="0">
                <a:solidFill>
                  <a:srgbClr val="002060"/>
                </a:solidFill>
                <a:latin typeface="NikoshBAN" panose="02000000000000000000" pitchFamily="2" charset="0"/>
                <a:cs typeface="NikoshBAN" panose="02000000000000000000" pitchFamily="2" charset="0"/>
              </a:rPr>
              <a:t> , </a:t>
            </a:r>
            <a:r>
              <a:rPr lang="bn-IN" sz="4800" dirty="0" smtClean="0">
                <a:solidFill>
                  <a:srgbClr val="002060"/>
                </a:solidFill>
                <a:latin typeface="NikoshBAN" panose="02000000000000000000" pitchFamily="2" charset="0"/>
                <a:cs typeface="NikoshBAN" panose="02000000000000000000" pitchFamily="2" charset="0"/>
              </a:rPr>
              <a:t>চুনারুঘাট</a:t>
            </a:r>
            <a:r>
              <a:rPr lang="en-US" sz="4800" dirty="0" smtClean="0">
                <a:solidFill>
                  <a:srgbClr val="002060"/>
                </a:solidFill>
                <a:latin typeface="NikoshBAN" panose="02000000000000000000" pitchFamily="2" charset="0"/>
                <a:cs typeface="NikoshBAN" panose="02000000000000000000" pitchFamily="2" charset="0"/>
              </a:rPr>
              <a:t>, </a:t>
            </a:r>
            <a:r>
              <a:rPr lang="bn-IN" sz="4800" dirty="0" smtClean="0">
                <a:solidFill>
                  <a:srgbClr val="002060"/>
                </a:solidFill>
                <a:latin typeface="NikoshBAN" panose="02000000000000000000" pitchFamily="2" charset="0"/>
                <a:cs typeface="NikoshBAN" panose="02000000000000000000" pitchFamily="2" charset="0"/>
              </a:rPr>
              <a:t>হবিগঞ্জ</a:t>
            </a:r>
            <a:r>
              <a:rPr lang="en-US" sz="4800" dirty="0" smtClean="0">
                <a:solidFill>
                  <a:srgbClr val="002060"/>
                </a:solidFill>
                <a:latin typeface="NikoshBAN" panose="02000000000000000000" pitchFamily="2" charset="0"/>
                <a:cs typeface="NikoshBAN" panose="02000000000000000000" pitchFamily="2" charset="0"/>
              </a:rPr>
              <a:t>।</a:t>
            </a:r>
          </a:p>
          <a:p>
            <a:pPr algn="ctr"/>
            <a:r>
              <a:rPr lang="en-US" sz="4400" dirty="0" err="1" smtClean="0">
                <a:solidFill>
                  <a:srgbClr val="002060"/>
                </a:solidFill>
                <a:latin typeface="NikoshBAN" panose="02000000000000000000" pitchFamily="2" charset="0"/>
                <a:cs typeface="NikoshBAN" panose="02000000000000000000" pitchFamily="2" charset="0"/>
              </a:rPr>
              <a:t>মোবাইল</a:t>
            </a:r>
            <a:r>
              <a:rPr lang="en-US" sz="4400" dirty="0" smtClean="0">
                <a:solidFill>
                  <a:srgbClr val="002060"/>
                </a:solidFill>
                <a:latin typeface="NikoshBAN" panose="02000000000000000000" pitchFamily="2" charset="0"/>
                <a:cs typeface="NikoshBAN" panose="02000000000000000000" pitchFamily="2" charset="0"/>
              </a:rPr>
              <a:t> </a:t>
            </a:r>
            <a:r>
              <a:rPr lang="en-US" sz="4400" dirty="0" err="1" smtClean="0">
                <a:solidFill>
                  <a:srgbClr val="002060"/>
                </a:solidFill>
                <a:latin typeface="NikoshBAN" panose="02000000000000000000" pitchFamily="2" charset="0"/>
                <a:cs typeface="NikoshBAN" panose="02000000000000000000" pitchFamily="2" charset="0"/>
              </a:rPr>
              <a:t>নং</a:t>
            </a:r>
            <a:r>
              <a:rPr lang="en-US" sz="4400" dirty="0" smtClean="0">
                <a:solidFill>
                  <a:srgbClr val="002060"/>
                </a:solidFill>
                <a:latin typeface="NikoshBAN" panose="02000000000000000000" pitchFamily="2" charset="0"/>
                <a:cs typeface="NikoshBAN" panose="02000000000000000000" pitchFamily="2" charset="0"/>
              </a:rPr>
              <a:t>- ০১৭</a:t>
            </a:r>
            <a:r>
              <a:rPr lang="bn-IN" sz="4400" dirty="0" smtClean="0">
                <a:solidFill>
                  <a:srgbClr val="002060"/>
                </a:solidFill>
                <a:latin typeface="NikoshBAN" panose="02000000000000000000" pitchFamily="2" charset="0"/>
                <a:cs typeface="NikoshBAN" panose="02000000000000000000" pitchFamily="2" charset="0"/>
              </a:rPr>
              <a:t>১৬৫৭৪৯৭৩</a:t>
            </a:r>
            <a:endParaRPr lang="en-US" sz="4400" dirty="0" smtClean="0">
              <a:solidFill>
                <a:srgbClr val="002060"/>
              </a:solidFill>
              <a:latin typeface="NikoshBAN" panose="02000000000000000000" pitchFamily="2" charset="0"/>
              <a:cs typeface="NikoshBAN" panose="02000000000000000000" pitchFamily="2" charset="0"/>
            </a:endParaRPr>
          </a:p>
          <a:p>
            <a:pPr algn="ctr"/>
            <a:r>
              <a:rPr lang="en-US" sz="4000" dirty="0" smtClean="0">
                <a:solidFill>
                  <a:srgbClr val="002060"/>
                </a:solidFill>
                <a:latin typeface="NikoshBAN" panose="02000000000000000000" pitchFamily="2" charset="0"/>
                <a:cs typeface="NikoshBAN" panose="02000000000000000000" pitchFamily="2" charset="0"/>
              </a:rPr>
              <a:t>ই-</a:t>
            </a:r>
            <a:r>
              <a:rPr lang="en-US" sz="4000" dirty="0" err="1" smtClean="0">
                <a:solidFill>
                  <a:srgbClr val="002060"/>
                </a:solidFill>
                <a:latin typeface="NikoshBAN" panose="02000000000000000000" pitchFamily="2" charset="0"/>
                <a:cs typeface="NikoshBAN" panose="02000000000000000000" pitchFamily="2" charset="0"/>
              </a:rPr>
              <a:t>মেইল</a:t>
            </a:r>
            <a:r>
              <a:rPr lang="en-US" sz="4000" dirty="0" smtClean="0">
                <a:solidFill>
                  <a:srgbClr val="002060"/>
                </a:solidFill>
                <a:latin typeface="NikoshBAN" panose="02000000000000000000" pitchFamily="2" charset="0"/>
                <a:cs typeface="NikoshBAN" panose="02000000000000000000" pitchFamily="2" charset="0"/>
              </a:rPr>
              <a:t>- </a:t>
            </a:r>
            <a:r>
              <a:rPr lang="en-US" sz="4000" dirty="0" smtClean="0">
                <a:solidFill>
                  <a:srgbClr val="002060"/>
                </a:solidFill>
                <a:latin typeface="Times New Roman" panose="02020603050405020304" pitchFamily="18" charset="0"/>
                <a:cs typeface="Times New Roman" panose="02020603050405020304" pitchFamily="18" charset="0"/>
              </a:rPr>
              <a:t>sk1984jamal@gmail.com</a:t>
            </a:r>
            <a:endParaRPr lang="en-US" sz="4000" dirty="0">
              <a:solidFill>
                <a:srgbClr val="002060"/>
              </a:solidFill>
              <a:latin typeface="Times New Roman" panose="02020603050405020304" pitchFamily="18" charset="0"/>
              <a:cs typeface="Times New Roman" panose="02020603050405020304" pitchFamily="18" charset="0"/>
            </a:endParaRPr>
          </a:p>
          <a:p>
            <a:pPr algn="ctr"/>
            <a:endParaRPr lang="en-US" sz="4000" dirty="0" smtClean="0">
              <a:solidFill>
                <a:srgbClr val="002060"/>
              </a:solidFill>
              <a:latin typeface="NikoshBAN" panose="02000000000000000000" pitchFamily="2" charset="0"/>
              <a:cs typeface="NikoshBAN" panose="02000000000000000000" pitchFamily="2" charset="0"/>
            </a:endParaRPr>
          </a:p>
          <a:p>
            <a:pPr algn="ctr"/>
            <a:endParaRPr lang="en-US" dirty="0">
              <a:solidFill>
                <a:srgbClr val="002060"/>
              </a:solidFill>
              <a:latin typeface="NikoshBAN" panose="02000000000000000000" pitchFamily="2" charset="0"/>
              <a:cs typeface="NikoshBAN" panose="02000000000000000000" pitchFamily="2" charset="0"/>
            </a:endParaRPr>
          </a:p>
        </p:txBody>
      </p:sp>
      <p:sp>
        <p:nvSpPr>
          <p:cNvPr id="9" name="Up Ribbon 8"/>
          <p:cNvSpPr/>
          <p:nvPr/>
        </p:nvSpPr>
        <p:spPr>
          <a:xfrm>
            <a:off x="2867890" y="249382"/>
            <a:ext cx="5567797" cy="997457"/>
          </a:xfrm>
          <a:prstGeom prst="ribbon2">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dirty="0">
                <a:solidFill>
                  <a:schemeClr val="tx1"/>
                </a:solidFill>
                <a:latin typeface="NikoshBAN" panose="02000000000000000000" pitchFamily="2" charset="0"/>
                <a:cs typeface="NikoshBAN" panose="02000000000000000000" pitchFamily="2" charset="0"/>
              </a:rPr>
              <a:t>পরিচিতি</a:t>
            </a:r>
            <a:endParaRPr lang="en-US" sz="4800" dirty="0">
              <a:solidFill>
                <a:schemeClr val="tx1"/>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157855" y="221637"/>
            <a:ext cx="1689131" cy="1249007"/>
          </a:xfrm>
          <a:prstGeom prst="rect">
            <a:avLst/>
          </a:prstGeom>
        </p:spPr>
      </p:pic>
    </p:spTree>
    <p:extLst>
      <p:ext uri="{BB962C8B-B14F-4D97-AF65-F5344CB8AC3E}">
        <p14:creationId xmlns:p14="http://schemas.microsoft.com/office/powerpoint/2010/main" val="266909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29050" y="266700"/>
            <a:ext cx="3733800" cy="1032163"/>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rPr>
              <a:t>দলগত কাজ</a:t>
            </a:r>
            <a:endParaRPr kumimoji="0" lang="en-US" sz="3600" b="0" i="0" u="none" strike="noStrike" kern="0" cap="none" spc="0" normalizeH="0" baseline="0" noProof="0" dirty="0" smtClean="0">
              <a:ln>
                <a:noFill/>
              </a:ln>
              <a:solidFill>
                <a:prstClr val="black"/>
              </a:solidFill>
              <a:effectLst/>
              <a:uLnTx/>
              <a:uFillTx/>
              <a:latin typeface="NikoshBAN" panose="02000000000000000000" pitchFamily="2" charset="0"/>
              <a:ea typeface="+mn-ea"/>
              <a:cs typeface="NikoshBAN" panose="02000000000000000000" pitchFamily="2" charset="0"/>
            </a:endParaRPr>
          </a:p>
        </p:txBody>
      </p:sp>
      <p:pic>
        <p:nvPicPr>
          <p:cNvPr id="4" name="Picture 5" descr="C:\Users\SARK\Downloads\Music\2140441.jpg"/>
          <p:cNvPicPr>
            <a:picLocks noChangeAspect="1" noChangeArrowheads="1"/>
          </p:cNvPicPr>
          <p:nvPr/>
        </p:nvPicPr>
        <p:blipFill>
          <a:blip r:embed="rId2"/>
          <a:srcRect/>
          <a:stretch>
            <a:fillRect/>
          </a:stretch>
        </p:blipFill>
        <p:spPr bwMode="auto">
          <a:xfrm>
            <a:off x="1981200" y="1638300"/>
            <a:ext cx="7429500" cy="3409950"/>
          </a:xfrm>
          <a:prstGeom prst="rect">
            <a:avLst/>
          </a:prstGeom>
          <a:noFill/>
          <a:ln w="28575">
            <a:solidFill>
              <a:sysClr val="windowText" lastClr="000000"/>
            </a:solidFill>
          </a:ln>
          <a:effectLst>
            <a:glow rad="228600">
              <a:srgbClr val="9BBB59">
                <a:satMod val="175000"/>
                <a:alpha val="40000"/>
              </a:srgbClr>
            </a:glow>
          </a:effectLst>
          <a:scene3d>
            <a:camera prst="orthographicFront"/>
            <a:lightRig rig="threePt" dir="t"/>
          </a:scene3d>
          <a:sp3d>
            <a:bevelT w="101600" prst="riblet"/>
          </a:sp3d>
        </p:spPr>
      </p:pic>
      <p:sp>
        <p:nvSpPr>
          <p:cNvPr id="5" name="Rectangle 4"/>
          <p:cNvSpPr/>
          <p:nvPr/>
        </p:nvSpPr>
        <p:spPr>
          <a:xfrm>
            <a:off x="3657600" y="5387687"/>
            <a:ext cx="4745181" cy="13161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600" dirty="0" smtClean="0">
                <a:solidFill>
                  <a:srgbClr val="FF0000"/>
                </a:solidFill>
                <a:latin typeface="NikoshBAN" panose="02000000000000000000" pitchFamily="2" charset="0"/>
                <a:cs typeface="NikoshBAN" panose="02000000000000000000" pitchFamily="2" charset="0"/>
              </a:rPr>
              <a:t>বৃক্ষ আমাদের কী কী উপকার করে, ব্যাখ্যা কর। </a:t>
            </a:r>
            <a:endParaRPr lang="en-US" sz="3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26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48149" y="304800"/>
            <a:ext cx="2864071" cy="1381991"/>
          </a:xfrm>
          <a:prstGeom prst="rect">
            <a:avLst/>
          </a:prstGeom>
          <a:solidFill>
            <a:schemeClr val="bg2"/>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মূল্যায়ন</a:t>
            </a:r>
            <a:r>
              <a:rPr kumimoji="0" lang="bn-IN" sz="1800" b="0" i="0" u="none" strike="noStrike" kern="0" cap="none" spc="0" normalizeH="0" baseline="0" noProof="0" dirty="0" smtClean="0">
                <a:ln>
                  <a:noFill/>
                </a:ln>
                <a:solidFill>
                  <a:prstClr val="black"/>
                </a:solidFill>
                <a:effectLst/>
                <a:uLnTx/>
                <a:uFillTx/>
                <a:latin typeface="Calibri"/>
                <a:ea typeface="+mn-ea"/>
                <a:cs typeface="Vrinda" panose="01010600010101010101" pitchFamily="2" charset="0"/>
              </a:rPr>
              <a:t> </a:t>
            </a:r>
            <a:endParaRPr kumimoji="0" lang="en-US" sz="1800" b="0"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4" name="Wave 3"/>
          <p:cNvSpPr/>
          <p:nvPr/>
        </p:nvSpPr>
        <p:spPr>
          <a:xfrm>
            <a:off x="1768186" y="2081645"/>
            <a:ext cx="8298875" cy="4073237"/>
          </a:xfrm>
          <a:prstGeom prst="wave">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r>
              <a:rPr lang="bn-BD" sz="3600" dirty="0" smtClean="0">
                <a:latin typeface="NikoshBAN" panose="02000000000000000000" pitchFamily="2" charset="0"/>
                <a:cs typeface="NikoshBAN" panose="02000000000000000000" pitchFamily="2" charset="0"/>
              </a:rPr>
              <a:t>১। হাদিসটি মুখস্ত বল।</a:t>
            </a:r>
          </a:p>
          <a:p>
            <a:r>
              <a:rPr lang="bn-BD" sz="3600" dirty="0" smtClean="0">
                <a:latin typeface="NikoshBAN" panose="02000000000000000000" pitchFamily="2" charset="0"/>
                <a:cs typeface="NikoshBAN" panose="02000000000000000000" pitchFamily="2" charset="0"/>
              </a:rPr>
              <a:t>২। বৃক্ষরোপন কেন নেকির কাজ?</a:t>
            </a:r>
          </a:p>
          <a:p>
            <a:r>
              <a:rPr lang="bn-BD" sz="3600" dirty="0" smtClean="0">
                <a:latin typeface="NikoshBAN" panose="02000000000000000000" pitchFamily="2" charset="0"/>
                <a:cs typeface="NikoshBAN" panose="02000000000000000000" pitchFamily="2" charset="0"/>
              </a:rPr>
              <a:t>৩। বৃক্ষ আমাদের কী উপকার করে?</a:t>
            </a: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826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3009" y="223839"/>
            <a:ext cx="2628900" cy="600508"/>
          </a:xfrm>
          <a:prstGeom prst="rect">
            <a:avLst/>
          </a:prstGeom>
          <a:solidFill>
            <a:schemeClr val="bg2"/>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smtClean="0">
                <a:ln>
                  <a:noFill/>
                </a:ln>
                <a:solidFill>
                  <a:srgbClr val="7030A0"/>
                </a:solidFill>
                <a:effectLst/>
                <a:uLnTx/>
                <a:uFillTx/>
                <a:latin typeface="NikoshBAN" panose="02000000000000000000" pitchFamily="2" charset="0"/>
                <a:ea typeface="+mn-ea"/>
                <a:cs typeface="NikoshBAN" panose="02000000000000000000" pitchFamily="2" charset="0"/>
              </a:rPr>
              <a:t>বাড়ীর কাজ </a:t>
            </a:r>
            <a:endParaRPr kumimoji="0" lang="en-US" sz="3600" b="0" i="0" u="none" strike="noStrike" kern="0" cap="none" spc="0" normalizeH="0" baseline="0" noProof="0" dirty="0" smtClean="0">
              <a:ln>
                <a:noFill/>
              </a:ln>
              <a:solidFill>
                <a:srgbClr val="7030A0"/>
              </a:solidFill>
              <a:effectLst/>
              <a:uLnTx/>
              <a:uFillTx/>
              <a:latin typeface="NikoshBAN" panose="02000000000000000000" pitchFamily="2" charset="0"/>
              <a:ea typeface="+mn-ea"/>
              <a:cs typeface="NikoshBAN" panose="02000000000000000000" pitchFamily="2" charset="0"/>
            </a:endParaRPr>
          </a:p>
        </p:txBody>
      </p:sp>
      <p:sp>
        <p:nvSpPr>
          <p:cNvPr id="5" name="Rectangle 4"/>
          <p:cNvSpPr/>
          <p:nvPr/>
        </p:nvSpPr>
        <p:spPr>
          <a:xfrm>
            <a:off x="2798618" y="4821382"/>
            <a:ext cx="7121237" cy="600508"/>
          </a:xfrm>
          <a:prstGeom prst="rect">
            <a:avLst/>
          </a:prstGeom>
          <a:solidFill>
            <a:schemeClr val="bg2"/>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smtClean="0">
                <a:latin typeface="NikoshBAN" panose="02000000000000000000" pitchFamily="2" charset="0"/>
                <a:cs typeface="NikoshBAN" panose="02000000000000000000" pitchFamily="2" charset="0"/>
              </a:rPr>
              <a:t>বৃক্ষ সম্পর্কে একটি অনুচ্ছেদ রচনা লিখে আনবে।</a:t>
            </a:r>
            <a:endParaRPr lang="en-US" sz="3600" dirty="0">
              <a:latin typeface="NikoshBAN" panose="02000000000000000000" pitchFamily="2" charset="0"/>
              <a:cs typeface="NikoshBAN" panose="02000000000000000000" pitchFamily="2" charset="0"/>
            </a:endParaRPr>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3968764432"/>
              </p:ext>
            </p:extLst>
          </p:nvPr>
        </p:nvGraphicFramePr>
        <p:xfrm>
          <a:off x="2447059" y="824347"/>
          <a:ext cx="6696941" cy="3425825"/>
        </p:xfrm>
        <a:graphic>
          <a:graphicData uri="http://schemas.openxmlformats.org/presentationml/2006/ole">
            <mc:AlternateContent xmlns:mc="http://schemas.openxmlformats.org/markup-compatibility/2006">
              <mc:Choice xmlns:v="urn:schemas-microsoft-com:vml" Requires="v">
                <p:oleObj spid="_x0000_s1031" name="Presentation" r:id="rId3" imgW="4569008" imgH="3426120" progId="PowerPoint.Show.12">
                  <p:embed/>
                </p:oleObj>
              </mc:Choice>
              <mc:Fallback>
                <p:oleObj name="Presentation" r:id="rId3" imgW="4569008" imgH="3426120" progId="PowerPoint.Show.12">
                  <p:embed/>
                  <p:pic>
                    <p:nvPicPr>
                      <p:cNvPr id="0" name=""/>
                      <p:cNvPicPr/>
                      <p:nvPr/>
                    </p:nvPicPr>
                    <p:blipFill>
                      <a:blip r:embed="rId4"/>
                      <a:stretch>
                        <a:fillRect/>
                      </a:stretch>
                    </p:blipFill>
                    <p:spPr>
                      <a:xfrm>
                        <a:off x="2447059" y="824347"/>
                        <a:ext cx="6696941" cy="3425825"/>
                      </a:xfrm>
                      <a:prstGeom prst="rect">
                        <a:avLst/>
                      </a:prstGeom>
                    </p:spPr>
                  </p:pic>
                </p:oleObj>
              </mc:Fallback>
            </mc:AlternateContent>
          </a:graphicData>
        </a:graphic>
      </p:graphicFrame>
    </p:spTree>
    <p:extLst>
      <p:ext uri="{BB962C8B-B14F-4D97-AF65-F5344CB8AC3E}">
        <p14:creationId xmlns:p14="http://schemas.microsoft.com/office/powerpoint/2010/main" val="288805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0" name="Rectangle 9"/>
          <p:cNvSpPr/>
          <p:nvPr/>
        </p:nvSpPr>
        <p:spPr>
          <a:xfrm>
            <a:off x="6428509" y="421482"/>
            <a:ext cx="5181599" cy="60960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BD" sz="3600" b="0"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সবাইকে</a:t>
            </a:r>
            <a:r>
              <a:rPr kumimoji="0" lang="bn-BD" sz="3600" b="0" i="0" u="none" strike="noStrike" kern="0" cap="none" spc="0" normalizeH="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 আবারো </a:t>
            </a:r>
            <a:r>
              <a:rPr kumimoji="0" lang="bn-IN" sz="3600" b="0"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rPr>
              <a:t>ধন্যবাদ </a:t>
            </a:r>
            <a:endParaRPr kumimoji="0" lang="en-US" sz="3600" b="0" i="0" u="none" strike="noStrike" kern="0" cap="none" spc="0" normalizeH="0" baseline="0" noProof="0" dirty="0" smtClean="0">
              <a:ln>
                <a:noFill/>
              </a:ln>
              <a:solidFill>
                <a:srgbClr val="00B050"/>
              </a:solidFill>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338480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48604"/>
          <p:cNvSpPr txBox="1">
            <a:spLocks/>
          </p:cNvSpPr>
          <p:nvPr/>
        </p:nvSpPr>
        <p:spPr>
          <a:xfrm>
            <a:off x="2568435" y="174916"/>
            <a:ext cx="7506898" cy="1584802"/>
          </a:xfrm>
          <a:prstGeom prst="rect">
            <a:avLst/>
          </a:prstGeom>
          <a:solidFill>
            <a:schemeClr val="bg2">
              <a:lumMod val="90000"/>
            </a:schemeClr>
          </a:solid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IN" sz="7200" b="1" smtClean="0">
                <a:solidFill>
                  <a:srgbClr val="000080"/>
                </a:solidFill>
                <a:latin typeface="NikoshBAN" panose="02000000000000000000" pitchFamily="2" charset="0"/>
                <a:cs typeface="NikoshBAN" panose="02000000000000000000" pitchFamily="2" charset="0"/>
              </a:rPr>
              <a:t>পাঠ </a:t>
            </a:r>
            <a:r>
              <a:rPr lang="en-US" sz="7200" b="1" smtClean="0">
                <a:solidFill>
                  <a:srgbClr val="000080"/>
                </a:solidFill>
                <a:latin typeface="NikoshBAN" panose="02000000000000000000" pitchFamily="2" charset="0"/>
                <a:cs typeface="NikoshBAN" panose="02000000000000000000" pitchFamily="2" charset="0"/>
              </a:rPr>
              <a:t>পরিচিতি</a:t>
            </a:r>
            <a:endParaRPr lang="en-US" sz="7200" b="1" dirty="0">
              <a:solidFill>
                <a:srgbClr val="000080"/>
              </a:solidFill>
              <a:latin typeface="NikoshBAN" panose="02000000000000000000" pitchFamily="2" charset="0"/>
              <a:cs typeface="NikoshBAN" panose="02000000000000000000" pitchFamily="2" charset="0"/>
            </a:endParaRPr>
          </a:p>
        </p:txBody>
      </p:sp>
      <p:grpSp>
        <p:nvGrpSpPr>
          <p:cNvPr id="3" name="Group 2"/>
          <p:cNvGrpSpPr/>
          <p:nvPr/>
        </p:nvGrpSpPr>
        <p:grpSpPr>
          <a:xfrm>
            <a:off x="2048933" y="1759718"/>
            <a:ext cx="8669867" cy="5408029"/>
            <a:chOff x="1393965" y="1793584"/>
            <a:chExt cx="8669867" cy="5408029"/>
          </a:xfrm>
        </p:grpSpPr>
        <p:sp>
          <p:nvSpPr>
            <p:cNvPr id="4" name="TextBox 3"/>
            <p:cNvSpPr txBox="1"/>
            <p:nvPr/>
          </p:nvSpPr>
          <p:spPr>
            <a:xfrm>
              <a:off x="1913467" y="2400299"/>
              <a:ext cx="7630865" cy="4801314"/>
            </a:xfrm>
            <a:prstGeom prst="rect">
              <a:avLst/>
            </a:prstGeom>
            <a:solidFill>
              <a:schemeClr val="accent1">
                <a:lumMod val="40000"/>
                <a:lumOff val="60000"/>
              </a:schemeClr>
            </a:solidFill>
          </p:spPr>
          <p:txBody>
            <a:bodyPr wrap="square" rtlCol="0">
              <a:spAutoFit/>
            </a:bodyPr>
            <a:lstStyle/>
            <a:p>
              <a:pPr algn="ctr"/>
              <a:r>
                <a:rPr lang="bn-IN" sz="4800" dirty="0">
                  <a:latin typeface="NikoshBAN" panose="02000000000000000000" pitchFamily="2" charset="0"/>
                  <a:cs typeface="NikoshBAN" panose="02000000000000000000" pitchFamily="2" charset="0"/>
                </a:rPr>
                <a:t>ইসলাম ও নৈতিক শিক্ষা</a:t>
              </a:r>
            </a:p>
            <a:p>
              <a:pPr algn="ctr"/>
              <a:r>
                <a:rPr lang="bn-IN" sz="4800" dirty="0">
                  <a:latin typeface="NikoshBAN" panose="02000000000000000000" pitchFamily="2" charset="0"/>
                  <a:cs typeface="NikoshBAN" panose="02000000000000000000" pitchFamily="2" charset="0"/>
                </a:rPr>
                <a:t>শ্রেণি  </a:t>
              </a:r>
              <a:r>
                <a:rPr lang="bn-IN" sz="4800" dirty="0" smtClean="0">
                  <a:latin typeface="NikoshBAN" panose="02000000000000000000" pitchFamily="2" charset="0"/>
                  <a:cs typeface="NikoshBAN" panose="02000000000000000000" pitchFamily="2" charset="0"/>
                </a:rPr>
                <a:t>-নবম</a:t>
              </a:r>
              <a:endParaRPr lang="bn-IN" sz="4800" dirty="0">
                <a:latin typeface="NikoshBAN" panose="02000000000000000000" pitchFamily="2" charset="0"/>
                <a:cs typeface="NikoshBAN" panose="02000000000000000000" pitchFamily="2" charset="0"/>
              </a:endParaRPr>
            </a:p>
            <a:p>
              <a:pPr algn="ctr"/>
              <a:r>
                <a:rPr lang="bn-IN" sz="4800" dirty="0">
                  <a:latin typeface="NikoshBAN" panose="02000000000000000000" pitchFamily="2" charset="0"/>
                  <a:cs typeface="NikoshBAN" panose="02000000000000000000" pitchFamily="2" charset="0"/>
                </a:rPr>
                <a:t>অধ্যায় - </a:t>
              </a:r>
              <a:r>
                <a:rPr lang="bn-IN" sz="4800" dirty="0" smtClean="0">
                  <a:latin typeface="NikoshBAN" panose="02000000000000000000" pitchFamily="2" charset="0"/>
                  <a:cs typeface="NikoshBAN" panose="02000000000000000000" pitchFamily="2" charset="0"/>
                </a:rPr>
                <a:t>দ্বিতীয়</a:t>
              </a:r>
              <a:r>
                <a:rPr lang="en-US" sz="4800" dirty="0" smtClean="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                         হাদীস নং-৪                              তারিখ ১২/১০/২০২০</a:t>
              </a:r>
              <a:endParaRPr lang="bn-IN" sz="4800" dirty="0">
                <a:latin typeface="NikoshBAN" panose="02000000000000000000" pitchFamily="2" charset="0"/>
                <a:cs typeface="NikoshBAN" panose="02000000000000000000" pitchFamily="2" charset="0"/>
              </a:endParaRPr>
            </a:p>
            <a:p>
              <a:pPr algn="ctr"/>
              <a:r>
                <a:rPr lang="bn-IN" sz="4800" dirty="0">
                  <a:latin typeface="NikoshBAN" panose="02000000000000000000" pitchFamily="2" charset="0"/>
                  <a:cs typeface="NikoshBAN" panose="02000000000000000000" pitchFamily="2" charset="0"/>
                </a:rPr>
                <a:t>সময় – ৪৫ মিনিট </a:t>
              </a:r>
              <a:endParaRPr lang="en-US" sz="4800" dirty="0">
                <a:latin typeface="NikoshBAN" panose="02000000000000000000" pitchFamily="2" charset="0"/>
                <a:cs typeface="NikoshBAN" panose="02000000000000000000" pitchFamily="2" charset="0"/>
              </a:endParaRPr>
            </a:p>
            <a:p>
              <a:endParaRPr lang="en-US" dirty="0"/>
            </a:p>
          </p:txBody>
        </p:sp>
        <p:sp>
          <p:nvSpPr>
            <p:cNvPr id="5" name="Frame 4"/>
            <p:cNvSpPr/>
            <p:nvPr/>
          </p:nvSpPr>
          <p:spPr>
            <a:xfrm>
              <a:off x="1393965" y="1793584"/>
              <a:ext cx="8669867" cy="4826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2206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799" y="0"/>
            <a:ext cx="6248400" cy="401782"/>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bn-IN" sz="3600" b="0" i="0" u="none" strike="noStrike" kern="0" cap="none" spc="0" normalizeH="0" baseline="0" noProof="0" dirty="0" smtClean="0">
                <a:ln>
                  <a:noFill/>
                </a:ln>
                <a:solidFill>
                  <a:srgbClr val="002060"/>
                </a:solidFill>
                <a:effectLst/>
                <a:uLnTx/>
                <a:uFillTx/>
                <a:latin typeface="NikoshBAN" panose="02000000000000000000" pitchFamily="2" charset="0"/>
                <a:ea typeface="+mn-ea"/>
                <a:cs typeface="NikoshBAN" panose="02000000000000000000" pitchFamily="2" charset="0"/>
              </a:rPr>
              <a:t>নিচের </a:t>
            </a:r>
            <a:r>
              <a:rPr kumimoji="0" lang="bn-IN" sz="3600" b="0" i="0" u="none" strike="noStrike" kern="0" cap="none" spc="0" normalizeH="0" baseline="0" noProof="0" dirty="0" smtClean="0">
                <a:ln>
                  <a:noFill/>
                </a:ln>
                <a:solidFill>
                  <a:srgbClr val="002060"/>
                </a:solidFill>
                <a:effectLst/>
                <a:uLnTx/>
                <a:uFillTx/>
                <a:latin typeface="NikoshBAN" panose="02000000000000000000" pitchFamily="2" charset="0"/>
                <a:ea typeface="+mn-ea"/>
                <a:cs typeface="NikoshBAN" panose="02000000000000000000" pitchFamily="2" charset="0"/>
              </a:rPr>
              <a:t>ছবি </a:t>
            </a:r>
            <a:r>
              <a:rPr kumimoji="0" lang="bn-IN" sz="3600" b="0" i="0" u="none" strike="noStrike" kern="0" cap="none" spc="0" normalizeH="0" baseline="0" noProof="0" dirty="0" smtClean="0">
                <a:ln>
                  <a:noFill/>
                </a:ln>
                <a:solidFill>
                  <a:srgbClr val="002060"/>
                </a:solidFill>
                <a:effectLst/>
                <a:uLnTx/>
                <a:uFillTx/>
                <a:latin typeface="NikoshBAN" panose="02000000000000000000" pitchFamily="2" charset="0"/>
                <a:ea typeface="+mn-ea"/>
                <a:cs typeface="NikoshBAN" panose="02000000000000000000" pitchFamily="2" charset="0"/>
              </a:rPr>
              <a:t>লক্ষ্য কর ও বল </a:t>
            </a:r>
            <a:endParaRPr kumimoji="0" lang="en-US" sz="3600" b="0" i="0" u="none" strike="noStrike" kern="0" cap="none" spc="0" normalizeH="0" baseline="0" noProof="0" dirty="0">
              <a:ln>
                <a:noFill/>
              </a:ln>
              <a:solidFill>
                <a:srgbClr val="002060"/>
              </a:solidFill>
              <a:effectLst/>
              <a:uLnTx/>
              <a:uFillTx/>
              <a:latin typeface="NikoshBAN" panose="02000000000000000000" pitchFamily="2" charset="0"/>
              <a:ea typeface="+mn-ea"/>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609600"/>
            <a:ext cx="9144000" cy="5971309"/>
          </a:xfrm>
          <a:prstGeom prst="rect">
            <a:avLst/>
          </a:prstGeom>
        </p:spPr>
      </p:pic>
    </p:spTree>
    <p:extLst>
      <p:ext uri="{BB962C8B-B14F-4D97-AF65-F5344CB8AC3E}">
        <p14:creationId xmlns:p14="http://schemas.microsoft.com/office/powerpoint/2010/main" val="103078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69873"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9872" y="0"/>
            <a:ext cx="6122127" cy="6858000"/>
          </a:xfrm>
          <a:prstGeom prst="rect">
            <a:avLst/>
          </a:prstGeom>
        </p:spPr>
      </p:pic>
    </p:spTree>
    <p:extLst>
      <p:ext uri="{BB962C8B-B14F-4D97-AF65-F5344CB8AC3E}">
        <p14:creationId xmlns:p14="http://schemas.microsoft.com/office/powerpoint/2010/main" val="276217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p:cNvSpPr txBox="1">
            <a:spLocks/>
          </p:cNvSpPr>
          <p:nvPr/>
        </p:nvSpPr>
        <p:spPr>
          <a:xfrm>
            <a:off x="0" y="0"/>
            <a:ext cx="12192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bn-IN" sz="6000" dirty="0" smtClean="0">
                <a:solidFill>
                  <a:schemeClr val="tx1"/>
                </a:solidFill>
              </a:rPr>
              <a:t> </a:t>
            </a:r>
            <a:endParaRPr lang="en-US" sz="5400" dirty="0" smtClean="0">
              <a:solidFill>
                <a:schemeClr val="tx1"/>
              </a:solidFill>
              <a:latin typeface="NikoshBAN" panose="02000000000000000000" pitchFamily="2" charset="0"/>
              <a:cs typeface="NikoshBAN" panose="02000000000000000000" pitchFamily="2" charset="0"/>
            </a:endParaRPr>
          </a:p>
        </p:txBody>
      </p:sp>
      <p:sp>
        <p:nvSpPr>
          <p:cNvPr id="3" name="Flowchart: Alternate Process 2"/>
          <p:cNvSpPr/>
          <p:nvPr/>
        </p:nvSpPr>
        <p:spPr>
          <a:xfrm>
            <a:off x="3096491" y="540331"/>
            <a:ext cx="5999018" cy="1579418"/>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ctr"/>
            <a:r>
              <a:rPr lang="en-US" sz="8000" dirty="0" err="1">
                <a:solidFill>
                  <a:schemeClr val="tx1"/>
                </a:solidFill>
                <a:latin typeface="NikoshBAN" panose="02000000000000000000" pitchFamily="2" charset="0"/>
                <a:cs typeface="NikoshBAN" panose="02000000000000000000" pitchFamily="2" charset="0"/>
              </a:rPr>
              <a:t>পাঠ</a:t>
            </a:r>
            <a:r>
              <a:rPr lang="en-US" sz="8000" dirty="0">
                <a:solidFill>
                  <a:schemeClr val="tx1"/>
                </a:solidFill>
                <a:latin typeface="NikoshBAN" panose="02000000000000000000" pitchFamily="2" charset="0"/>
                <a:cs typeface="NikoshBAN" panose="02000000000000000000" pitchFamily="2" charset="0"/>
              </a:rPr>
              <a:t> </a:t>
            </a:r>
            <a:r>
              <a:rPr lang="en-US" sz="8000" dirty="0" err="1">
                <a:solidFill>
                  <a:schemeClr val="tx1"/>
                </a:solidFill>
                <a:latin typeface="NikoshBAN" panose="02000000000000000000" pitchFamily="2" charset="0"/>
                <a:cs typeface="NikoshBAN" panose="02000000000000000000" pitchFamily="2" charset="0"/>
              </a:rPr>
              <a:t>শিরোনাম</a:t>
            </a:r>
            <a:endParaRPr lang="bn-IN" sz="8000" dirty="0">
              <a:solidFill>
                <a:schemeClr val="tx1"/>
              </a:solidFill>
              <a:latin typeface="NikoshBAN" panose="02000000000000000000" pitchFamily="2" charset="0"/>
              <a:cs typeface="NikoshBAN" panose="02000000000000000000" pitchFamily="2" charset="0"/>
            </a:endParaRPr>
          </a:p>
        </p:txBody>
      </p:sp>
      <p:sp>
        <p:nvSpPr>
          <p:cNvPr id="4" name="Up Arrow Callout 3"/>
          <p:cNvSpPr/>
          <p:nvPr/>
        </p:nvSpPr>
        <p:spPr>
          <a:xfrm>
            <a:off x="2479963" y="2493820"/>
            <a:ext cx="6885709" cy="2410691"/>
          </a:xfrm>
          <a:prstGeom prst="upArrowCallou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dirty="0">
                <a:solidFill>
                  <a:schemeClr val="tx1"/>
                </a:solidFill>
                <a:latin typeface="NikoshBAN" panose="02000000000000000000" pitchFamily="2" charset="0"/>
                <a:cs typeface="NikoshBAN" panose="02000000000000000000" pitchFamily="2" charset="0"/>
              </a:rPr>
              <a:t>বৃক্ষরোপন</a:t>
            </a:r>
            <a:endParaRPr lang="en-US" sz="9600" dirty="0"/>
          </a:p>
        </p:txBody>
      </p:sp>
    </p:spTree>
    <p:extLst>
      <p:ext uri="{BB962C8B-B14F-4D97-AF65-F5344CB8AC3E}">
        <p14:creationId xmlns:p14="http://schemas.microsoft.com/office/powerpoint/2010/main" val="272417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 y="841404"/>
            <a:ext cx="6858001" cy="6016596"/>
            <a:chOff x="2248912" y="1660207"/>
            <a:chExt cx="6968837" cy="5527964"/>
          </a:xfrm>
        </p:grpSpPr>
        <p:sp>
          <p:nvSpPr>
            <p:cNvPr id="3" name="Bevel 2"/>
            <p:cNvSpPr/>
            <p:nvPr/>
          </p:nvSpPr>
          <p:spPr>
            <a:xfrm>
              <a:off x="2248913" y="1660207"/>
              <a:ext cx="6968836" cy="5527964"/>
            </a:xfrm>
            <a:prstGeom prst="beve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দ্বিতীয় অধ্যায় </a:t>
              </a:r>
            </a:p>
            <a:p>
              <a:pPr algn="ctr"/>
              <a:r>
                <a:rPr lang="bn-BD" sz="4400" dirty="0" smtClean="0">
                  <a:solidFill>
                    <a:schemeClr val="tx1"/>
                  </a:solidFill>
                  <a:latin typeface="NikoshBAN" panose="02000000000000000000" pitchFamily="2" charset="0"/>
                  <a:cs typeface="NikoshBAN" panose="02000000000000000000" pitchFamily="2" charset="0"/>
                </a:rPr>
                <a:t>পাঠ- ১৫ </a:t>
              </a:r>
            </a:p>
            <a:p>
              <a:pPr algn="ctr"/>
              <a:r>
                <a:rPr lang="bn-BD" sz="4400" dirty="0" smtClean="0">
                  <a:solidFill>
                    <a:schemeClr val="tx1"/>
                  </a:solidFill>
                  <a:latin typeface="NikoshBAN" panose="02000000000000000000" pitchFamily="2" charset="0"/>
                  <a:cs typeface="NikoshBAN" panose="02000000000000000000" pitchFamily="2" charset="0"/>
                </a:rPr>
                <a:t>হাদিস নং ০৪</a:t>
              </a:r>
            </a:p>
            <a:p>
              <a:pPr algn="ctr"/>
              <a:r>
                <a:rPr lang="bn-BD" sz="4400" dirty="0" smtClean="0">
                  <a:solidFill>
                    <a:schemeClr val="tx1"/>
                  </a:solidFill>
                  <a:latin typeface="NikoshBAN" panose="02000000000000000000" pitchFamily="2" charset="0"/>
                  <a:cs typeface="NikoshBAN" panose="02000000000000000000" pitchFamily="2" charset="0"/>
                </a:rPr>
                <a:t> পৃষ্ঠ-৬৭,৬৮ </a:t>
              </a:r>
              <a:endParaRPr lang="en-US" sz="4400" dirty="0">
                <a:solidFill>
                  <a:schemeClr val="tx1"/>
                </a:solidFill>
                <a:latin typeface="NikoshBAN" panose="02000000000000000000" pitchFamily="2" charset="0"/>
                <a:cs typeface="NikoshBAN" panose="02000000000000000000" pitchFamily="2" charset="0"/>
              </a:endParaRPr>
            </a:p>
          </p:txBody>
        </p:sp>
        <p:sp>
          <p:nvSpPr>
            <p:cNvPr id="6" name="TextBox 5"/>
            <p:cNvSpPr txBox="1"/>
            <p:nvPr/>
          </p:nvSpPr>
          <p:spPr>
            <a:xfrm>
              <a:off x="3431758" y="2357438"/>
              <a:ext cx="4831748" cy="769441"/>
            </a:xfrm>
            <a:prstGeom prst="rect">
              <a:avLst/>
            </a:prstGeom>
            <a:noFill/>
          </p:spPr>
          <p:txBody>
            <a:bodyPr wrap="square" rtlCol="0">
              <a:spAutoFit/>
            </a:bodyPr>
            <a:lstStyle/>
            <a:p>
              <a:r>
                <a:rPr lang="bn-IN" sz="4400" dirty="0" smtClean="0">
                  <a:latin typeface="NikoshBAN" panose="02000000000000000000" pitchFamily="2" charset="0"/>
                  <a:cs typeface="NikoshBAN" panose="02000000000000000000" pitchFamily="2" charset="0"/>
                </a:rPr>
                <a:t>বৃক্ষরোপন সম্পর্কিত হাদিস </a:t>
              </a:r>
              <a:endParaRPr lang="en-US" sz="4400" dirty="0">
                <a:latin typeface="NikoshBAN" panose="02000000000000000000" pitchFamily="2" charset="0"/>
                <a:cs typeface="NikoshBAN" panose="02000000000000000000" pitchFamily="2" charset="0"/>
              </a:endParaRPr>
            </a:p>
          </p:txBody>
        </p:sp>
        <p:sp>
          <p:nvSpPr>
            <p:cNvPr id="19" name="Bevel 18"/>
            <p:cNvSpPr/>
            <p:nvPr/>
          </p:nvSpPr>
          <p:spPr>
            <a:xfrm>
              <a:off x="2248912" y="1660207"/>
              <a:ext cx="6968836" cy="5527964"/>
            </a:xfrm>
            <a:prstGeom prst="beve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chemeClr val="tx1"/>
                  </a:solidFill>
                  <a:latin typeface="NikoshBAN" panose="02000000000000000000" pitchFamily="2" charset="0"/>
                  <a:cs typeface="NikoshBAN" panose="02000000000000000000" pitchFamily="2" charset="0"/>
                </a:rPr>
                <a:t>দ্বিতীয় অধ্যায় </a:t>
              </a:r>
            </a:p>
            <a:p>
              <a:pPr algn="ctr"/>
              <a:r>
                <a:rPr lang="bn-BD" sz="4400" dirty="0" smtClean="0">
                  <a:solidFill>
                    <a:schemeClr val="tx1"/>
                  </a:solidFill>
                  <a:latin typeface="NikoshBAN" panose="02000000000000000000" pitchFamily="2" charset="0"/>
                  <a:cs typeface="NikoshBAN" panose="02000000000000000000" pitchFamily="2" charset="0"/>
                </a:rPr>
                <a:t>পাঠ- ১৫ </a:t>
              </a:r>
            </a:p>
            <a:p>
              <a:pPr algn="ctr"/>
              <a:r>
                <a:rPr lang="bn-BD" sz="4400" dirty="0" smtClean="0">
                  <a:solidFill>
                    <a:schemeClr val="tx1"/>
                  </a:solidFill>
                  <a:latin typeface="NikoshBAN" panose="02000000000000000000" pitchFamily="2" charset="0"/>
                  <a:cs typeface="NikoshBAN" panose="02000000000000000000" pitchFamily="2" charset="0"/>
                </a:rPr>
                <a:t>হাদিস নং ০৪</a:t>
              </a:r>
            </a:p>
            <a:p>
              <a:pPr algn="ctr"/>
              <a:r>
                <a:rPr lang="bn-BD" sz="4400" dirty="0" smtClean="0">
                  <a:solidFill>
                    <a:schemeClr val="tx1"/>
                  </a:solidFill>
                  <a:latin typeface="NikoshBAN" panose="02000000000000000000" pitchFamily="2" charset="0"/>
                  <a:cs typeface="NikoshBAN" panose="02000000000000000000" pitchFamily="2" charset="0"/>
                </a:rPr>
                <a:t> পৃষ্ঠ-৬৭,৬৮ </a:t>
              </a:r>
              <a:endParaRPr lang="en-US" sz="4400" dirty="0">
                <a:solidFill>
                  <a:schemeClr val="tx1"/>
                </a:solidFill>
                <a:latin typeface="NikoshBAN" panose="02000000000000000000" pitchFamily="2" charset="0"/>
                <a:cs typeface="NikoshBAN" panose="02000000000000000000" pitchFamily="2" charset="0"/>
              </a:endParaRPr>
            </a:p>
          </p:txBody>
        </p:sp>
      </p:grpSp>
      <p:sp>
        <p:nvSpPr>
          <p:cNvPr id="13" name="Up Ribbon 12"/>
          <p:cNvSpPr/>
          <p:nvPr/>
        </p:nvSpPr>
        <p:spPr>
          <a:xfrm>
            <a:off x="3814762" y="0"/>
            <a:ext cx="4390306" cy="772825"/>
          </a:xfrm>
          <a:prstGeom prst="ribbon2">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rgbClr val="0070C0"/>
                </a:solidFill>
                <a:latin typeface="NikoshBAN" panose="02000000000000000000" pitchFamily="2" charset="0"/>
                <a:cs typeface="NikoshBAN" panose="02000000000000000000" pitchFamily="2" charset="0"/>
              </a:rPr>
              <a:t>আজকের পাঠ</a:t>
            </a:r>
            <a:endParaRPr lang="en-US" sz="3600" dirty="0">
              <a:solidFill>
                <a:srgbClr val="0070C0"/>
              </a:solidFill>
              <a:latin typeface="NikoshBAN" panose="02000000000000000000" pitchFamily="2" charset="0"/>
              <a:cs typeface="NikoshBAN" panose="02000000000000000000" pitchFamily="2" charset="0"/>
            </a:endParaRPr>
          </a:p>
        </p:txBody>
      </p:sp>
      <p:grpSp>
        <p:nvGrpSpPr>
          <p:cNvPr id="18" name="Group 17"/>
          <p:cNvGrpSpPr/>
          <p:nvPr/>
        </p:nvGrpSpPr>
        <p:grpSpPr>
          <a:xfrm>
            <a:off x="6858000" y="841404"/>
            <a:ext cx="5334000" cy="6016596"/>
            <a:chOff x="6858000" y="841404"/>
            <a:chExt cx="5334000" cy="6016596"/>
          </a:xfrm>
        </p:grpSpPr>
        <p:sp>
          <p:nvSpPr>
            <p:cNvPr id="15" name="Bevel 14"/>
            <p:cNvSpPr/>
            <p:nvPr/>
          </p:nvSpPr>
          <p:spPr>
            <a:xfrm>
              <a:off x="6858000" y="841404"/>
              <a:ext cx="5334000" cy="60165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5850" y="1592907"/>
              <a:ext cx="3798299" cy="4513589"/>
            </a:xfrm>
            <a:prstGeom prst="rect">
              <a:avLst/>
            </a:prstGeom>
          </p:spPr>
        </p:pic>
      </p:grpSp>
    </p:spTree>
    <p:extLst>
      <p:ext uri="{BB962C8B-B14F-4D97-AF65-F5344CB8AC3E}">
        <p14:creationId xmlns:p14="http://schemas.microsoft.com/office/powerpoint/2010/main" val="7565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228600" y="142875"/>
            <a:ext cx="11630025" cy="6372225"/>
          </a:xfrm>
          <a:prstGeom prst="bevel">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IN" sz="3600" kern="0" dirty="0">
                <a:solidFill>
                  <a:srgbClr val="0070C0"/>
                </a:solidFill>
                <a:latin typeface="NikoshBAN" panose="02000000000000000000" pitchFamily="2" charset="0"/>
                <a:cs typeface="NikoshBAN" panose="02000000000000000000" pitchFamily="2" charset="0"/>
              </a:rPr>
              <a:t>এ পাঠ শেষে শিক্ষার্থীরা --------</a:t>
            </a:r>
          </a:p>
          <a:p>
            <a:pPr lvl="0" algn="ctr">
              <a:defRPr/>
            </a:pPr>
            <a:endParaRPr lang="bn-IN" sz="3600" kern="0" dirty="0">
              <a:solidFill>
                <a:srgbClr val="0070C0"/>
              </a:solidFill>
              <a:latin typeface="NikoshBAN" panose="02000000000000000000" pitchFamily="2" charset="0"/>
              <a:cs typeface="NikoshBAN" panose="02000000000000000000" pitchFamily="2" charset="0"/>
            </a:endParaRPr>
          </a:p>
          <a:p>
            <a:pPr lvl="0"/>
            <a:r>
              <a:rPr lang="bn-IN" sz="3600" kern="0" dirty="0">
                <a:solidFill>
                  <a:srgbClr val="7030A0"/>
                </a:solidFill>
                <a:latin typeface="NikoshBAN" panose="02000000000000000000" pitchFamily="2" charset="0"/>
                <a:cs typeface="NikoshBAN" panose="02000000000000000000" pitchFamily="2" charset="0"/>
              </a:rPr>
              <a:t>    ১। </a:t>
            </a:r>
            <a:r>
              <a:rPr lang="bn-BD" sz="3600" kern="0" dirty="0">
                <a:solidFill>
                  <a:srgbClr val="7030A0"/>
                </a:solidFill>
                <a:latin typeface="NikoshBAN" panose="02000000000000000000" pitchFamily="2" charset="0"/>
                <a:cs typeface="NikoshBAN" panose="02000000000000000000" pitchFamily="2" charset="0"/>
              </a:rPr>
              <a:t>বৃক্ষরোপন হাদিসটি বলতে পারবে </a:t>
            </a:r>
            <a:r>
              <a:rPr lang="bn-IN" sz="3600" kern="0" dirty="0">
                <a:solidFill>
                  <a:srgbClr val="7030A0"/>
                </a:solidFill>
                <a:latin typeface="NikoshBAN" panose="02000000000000000000" pitchFamily="2" charset="0"/>
                <a:cs typeface="NikoshBAN" panose="02000000000000000000" pitchFamily="2" charset="0"/>
              </a:rPr>
              <a:t>;</a:t>
            </a:r>
            <a:r>
              <a:rPr lang="bn-BD" sz="3600" kern="0" dirty="0">
                <a:solidFill>
                  <a:srgbClr val="7030A0"/>
                </a:solidFill>
                <a:latin typeface="NikoshBAN" panose="02000000000000000000" pitchFamily="2" charset="0"/>
                <a:cs typeface="NikoshBAN" panose="02000000000000000000" pitchFamily="2" charset="0"/>
              </a:rPr>
              <a:t> </a:t>
            </a:r>
            <a:endParaRPr lang="bn-IN" sz="3600" kern="0" dirty="0">
              <a:solidFill>
                <a:srgbClr val="7030A0"/>
              </a:solidFill>
              <a:latin typeface="NikoshBAN" panose="02000000000000000000" pitchFamily="2" charset="0"/>
              <a:cs typeface="NikoshBAN" panose="02000000000000000000" pitchFamily="2" charset="0"/>
            </a:endParaRPr>
          </a:p>
          <a:p>
            <a:pPr lvl="0">
              <a:defRPr/>
            </a:pPr>
            <a:r>
              <a:rPr lang="bn-IN" sz="3600" kern="0" dirty="0">
                <a:solidFill>
                  <a:srgbClr val="7030A0"/>
                </a:solidFill>
                <a:latin typeface="NikoshBAN" panose="02000000000000000000" pitchFamily="2" charset="0"/>
                <a:cs typeface="NikoshBAN" panose="02000000000000000000" pitchFamily="2" charset="0"/>
              </a:rPr>
              <a:t>    ২। </a:t>
            </a:r>
            <a:r>
              <a:rPr lang="bn-BD" sz="3600" kern="0" dirty="0">
                <a:solidFill>
                  <a:srgbClr val="7030A0"/>
                </a:solidFill>
                <a:latin typeface="NikoshBAN" panose="02000000000000000000" pitchFamily="2" charset="0"/>
                <a:cs typeface="NikoshBAN" panose="02000000000000000000" pitchFamily="2" charset="0"/>
              </a:rPr>
              <a:t>বৃক্ষরোপনের প্রয়োজনীয়তা জানতে পারবে</a:t>
            </a:r>
            <a:r>
              <a:rPr lang="bn-IN" sz="3600" kern="0" dirty="0">
                <a:solidFill>
                  <a:srgbClr val="7030A0"/>
                </a:solidFill>
                <a:latin typeface="NikoshBAN" panose="02000000000000000000" pitchFamily="2" charset="0"/>
                <a:cs typeface="NikoshBAN" panose="02000000000000000000" pitchFamily="2" charset="0"/>
              </a:rPr>
              <a:t>; </a:t>
            </a:r>
          </a:p>
          <a:p>
            <a:pPr lvl="0">
              <a:defRPr/>
            </a:pPr>
            <a:r>
              <a:rPr lang="bn-IN" sz="3600" kern="0" dirty="0">
                <a:solidFill>
                  <a:srgbClr val="7030A0"/>
                </a:solidFill>
                <a:latin typeface="NikoshBAN" panose="02000000000000000000" pitchFamily="2" charset="0"/>
                <a:cs typeface="NikoshBAN" panose="02000000000000000000" pitchFamily="2" charset="0"/>
              </a:rPr>
              <a:t>    ৩। </a:t>
            </a:r>
            <a:r>
              <a:rPr lang="bn-BD" sz="3600" kern="0" dirty="0">
                <a:solidFill>
                  <a:srgbClr val="7030A0"/>
                </a:solidFill>
                <a:latin typeface="NikoshBAN" panose="02000000000000000000" pitchFamily="2" charset="0"/>
                <a:cs typeface="NikoshBAN" panose="02000000000000000000" pitchFamily="2" charset="0"/>
              </a:rPr>
              <a:t>বৃক্ষরোপনের ইহকালীন ও পরকালীন কল্যান বুঝতে পারবে</a:t>
            </a:r>
            <a:r>
              <a:rPr lang="bn-IN" sz="3600" kern="0" dirty="0">
                <a:solidFill>
                  <a:srgbClr val="7030A0"/>
                </a:solidFill>
                <a:latin typeface="NikoshBAN" panose="02000000000000000000" pitchFamily="2" charset="0"/>
                <a:cs typeface="NikoshBAN" panose="02000000000000000000" pitchFamily="2" charset="0"/>
              </a:rPr>
              <a:t>। </a:t>
            </a:r>
            <a:endParaRPr lang="en-US" sz="3600" kern="0"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1851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8" y="138545"/>
            <a:ext cx="5985164" cy="573578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945" y="138545"/>
            <a:ext cx="5458691" cy="5735781"/>
          </a:xfrm>
          <a:prstGeom prst="rect">
            <a:avLst/>
          </a:prstGeom>
        </p:spPr>
      </p:pic>
      <p:sp>
        <p:nvSpPr>
          <p:cNvPr id="9" name="TextBox 8"/>
          <p:cNvSpPr txBox="1"/>
          <p:nvPr/>
        </p:nvSpPr>
        <p:spPr>
          <a:xfrm>
            <a:off x="997526" y="5999019"/>
            <a:ext cx="3308919" cy="707886"/>
          </a:xfrm>
          <a:prstGeom prst="rect">
            <a:avLst/>
          </a:prstGeom>
          <a:solidFill>
            <a:schemeClr val="bg2"/>
          </a:solidFill>
        </p:spPr>
        <p:txBody>
          <a:bodyPr wrap="none" rtlCol="0">
            <a:spAutoFit/>
          </a:bodyPr>
          <a:lstStyle/>
          <a:p>
            <a:r>
              <a:rPr lang="bn-IN" sz="4000" dirty="0" smtClean="0">
                <a:latin typeface="NikoshBAN" panose="02000000000000000000" pitchFamily="2" charset="0"/>
                <a:cs typeface="NikoshBAN" panose="02000000000000000000" pitchFamily="2" charset="0"/>
              </a:rPr>
              <a:t>বঙ্গবন্ধুর বৃক্ষরোপন</a:t>
            </a:r>
            <a:endParaRPr lang="en-US" sz="4000" dirty="0">
              <a:latin typeface="NikoshBAN" panose="02000000000000000000" pitchFamily="2" charset="0"/>
              <a:cs typeface="NikoshBAN" panose="02000000000000000000" pitchFamily="2" charset="0"/>
            </a:endParaRPr>
          </a:p>
        </p:txBody>
      </p:sp>
      <p:sp>
        <p:nvSpPr>
          <p:cNvPr id="10" name="TextBox 9"/>
          <p:cNvSpPr txBox="1"/>
          <p:nvPr/>
        </p:nvSpPr>
        <p:spPr>
          <a:xfrm>
            <a:off x="7578436" y="5957456"/>
            <a:ext cx="3422073" cy="861774"/>
          </a:xfrm>
          <a:prstGeom prst="rect">
            <a:avLst/>
          </a:prstGeom>
          <a:solidFill>
            <a:schemeClr val="bg2"/>
          </a:solidFill>
        </p:spPr>
        <p:txBody>
          <a:bodyPr wrap="square" rtlCol="0">
            <a:spAutoFit/>
          </a:bodyPr>
          <a:lstStyle/>
          <a:p>
            <a:r>
              <a:rPr lang="bn-IN" sz="3200" dirty="0" smtClean="0">
                <a:latin typeface="NikoshBAN" panose="02000000000000000000" pitchFamily="2" charset="0"/>
                <a:cs typeface="NikoshBAN" panose="02000000000000000000" pitchFamily="2" charset="0"/>
              </a:rPr>
              <a:t>প্রধান মন্ত্রীর বৃক্ষরোপন</a:t>
            </a:r>
            <a:endParaRPr lang="en-US" sz="3200" dirty="0">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151795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TotalTime>
  <Words>344</Words>
  <Application>Microsoft Office PowerPoint</Application>
  <PresentationFormat>Widescreen</PresentationFormat>
  <Paragraphs>60</Paragraphs>
  <Slides>23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Calibri Light</vt:lpstr>
      <vt:lpstr>NikoshBAN</vt:lpstr>
      <vt:lpstr>Times New Roman</vt:lpstr>
      <vt:lpstr>Vrinda</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Ramnogor High School</dc:creator>
  <cp:lastModifiedBy>Rasel</cp:lastModifiedBy>
  <cp:revision>100</cp:revision>
  <dcterms:created xsi:type="dcterms:W3CDTF">2020-04-07T01:01:06Z</dcterms:created>
  <dcterms:modified xsi:type="dcterms:W3CDTF">2020-11-17T07:01:57Z</dcterms:modified>
</cp:coreProperties>
</file>