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9" r:id="rId3"/>
    <p:sldId id="261" r:id="rId4"/>
    <p:sldId id="262" r:id="rId5"/>
    <p:sldId id="256" r:id="rId6"/>
    <p:sldId id="263" r:id="rId7"/>
    <p:sldId id="274" r:id="rId8"/>
    <p:sldId id="275" r:id="rId9"/>
    <p:sldId id="271" r:id="rId10"/>
    <p:sldId id="265" r:id="rId11"/>
    <p:sldId id="264" r:id="rId12"/>
    <p:sldId id="276" r:id="rId13"/>
    <p:sldId id="266" r:id="rId14"/>
    <p:sldId id="267" r:id="rId15"/>
    <p:sldId id="268" r:id="rId16"/>
    <p:sldId id="269" r:id="rId17"/>
    <p:sldId id="273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7" autoAdjust="0"/>
    <p:restoredTop sz="94660"/>
  </p:normalViewPr>
  <p:slideViewPr>
    <p:cSldViewPr>
      <p:cViewPr varScale="1">
        <p:scale>
          <a:sx n="73" d="100"/>
          <a:sy n="7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BF3AF-663D-4CF1-9EF2-DDA9B94EC636}" type="doc">
      <dgm:prSet loTypeId="urn:microsoft.com/office/officeart/2005/8/layout/vList2" loCatId="list" qsTypeId="urn:microsoft.com/office/officeart/2005/8/quickstyle/3d2" qsCatId="3D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0B708133-1F49-4EF2-9CA7-C18FAC1D0354}">
      <dgm:prSet/>
      <dgm:spPr/>
      <dgm:t>
        <a:bodyPr/>
        <a:lstStyle/>
        <a:p>
          <a:pPr rtl="0"/>
          <a:r>
            <a:rPr lang="bn-IN" b="1" u="sng" dirty="0" smtClean="0"/>
            <a:t>শিখন ফল</a:t>
          </a:r>
          <a:endParaRPr lang="en-US" b="1" u="sng" dirty="0"/>
        </a:p>
      </dgm:t>
    </dgm:pt>
    <dgm:pt modelId="{7B3C3429-6E4C-4228-9EDC-6CE72022A0A9}" type="parTrans" cxnId="{85AE1B73-E20D-4C37-8055-22242362214C}">
      <dgm:prSet/>
      <dgm:spPr/>
      <dgm:t>
        <a:bodyPr/>
        <a:lstStyle/>
        <a:p>
          <a:endParaRPr lang="en-US"/>
        </a:p>
      </dgm:t>
    </dgm:pt>
    <dgm:pt modelId="{A08EFB5F-39A1-419E-8E92-A9466BAEF37D}" type="sibTrans" cxnId="{85AE1B73-E20D-4C37-8055-22242362214C}">
      <dgm:prSet/>
      <dgm:spPr/>
      <dgm:t>
        <a:bodyPr/>
        <a:lstStyle/>
        <a:p>
          <a:endParaRPr lang="en-US"/>
        </a:p>
      </dgm:t>
    </dgm:pt>
    <dgm:pt modelId="{82AB9ED3-AB97-419D-A5CA-8219CFEE3F59}" type="pres">
      <dgm:prSet presAssocID="{464BF3AF-663D-4CF1-9EF2-DDA9B94EC6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B1281-C96C-4AF6-A39F-38241FB5DA41}" type="pres">
      <dgm:prSet presAssocID="{0B708133-1F49-4EF2-9CA7-C18FAC1D0354}" presName="parentText" presStyleLbl="node1" presStyleIdx="0" presStyleCnt="1" custLinFactNeighborX="-2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8516E-A0F3-4D97-BCC9-B0B37CB74008}" type="presOf" srcId="{0B708133-1F49-4EF2-9CA7-C18FAC1D0354}" destId="{06CB1281-C96C-4AF6-A39F-38241FB5DA41}" srcOrd="0" destOrd="0" presId="urn:microsoft.com/office/officeart/2005/8/layout/vList2"/>
    <dgm:cxn modelId="{E37E16C0-860A-4C36-9510-1AAA4D65519D}" type="presOf" srcId="{464BF3AF-663D-4CF1-9EF2-DDA9B94EC636}" destId="{82AB9ED3-AB97-419D-A5CA-8219CFEE3F59}" srcOrd="0" destOrd="0" presId="urn:microsoft.com/office/officeart/2005/8/layout/vList2"/>
    <dgm:cxn modelId="{85AE1B73-E20D-4C37-8055-22242362214C}" srcId="{464BF3AF-663D-4CF1-9EF2-DDA9B94EC636}" destId="{0B708133-1F49-4EF2-9CA7-C18FAC1D0354}" srcOrd="0" destOrd="0" parTransId="{7B3C3429-6E4C-4228-9EDC-6CE72022A0A9}" sibTransId="{A08EFB5F-39A1-419E-8E92-A9466BAEF37D}"/>
    <dgm:cxn modelId="{DC3C3FC7-4C07-4762-B851-2B5869E8CB83}" type="presParOf" srcId="{82AB9ED3-AB97-419D-A5CA-8219CFEE3F59}" destId="{06CB1281-C96C-4AF6-A39F-38241FB5DA41}" srcOrd="0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685800"/>
            <a:ext cx="3136232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3999131"/>
            <a:ext cx="3505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প্রায় ৫,০০০০০/-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183" y="3276600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গ্রাম স্বর্ণ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93368" y="762000"/>
            <a:ext cx="3136232" cy="2514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429000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গ্রাম রৌপ্প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00600" y="4038600"/>
            <a:ext cx="3505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প্রায় ৬০,০০০/-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105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বিঃ দ্রঃ - হানাফী মাজহাব অনুসারে গরীবদের স্বার্থে রৌপ্যের মূল্ল্যে 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¶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৫% হারে যাকাত দেওয়া উত্তম”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144" y="2424332"/>
            <a:ext cx="2143125" cy="205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48400" y="152400"/>
            <a:ext cx="2143125" cy="20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04672" y="2362200"/>
            <a:ext cx="2143125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24600" y="4572000"/>
            <a:ext cx="2143125" cy="2057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52801" y="4538004"/>
            <a:ext cx="2057400" cy="20574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72" y="4648200"/>
            <a:ext cx="2143125" cy="2057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257800" y="3048000"/>
            <a:ext cx="838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215797">
            <a:off x="5124606" y="2163561"/>
            <a:ext cx="1146717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39940">
            <a:off x="5033485" y="4040946"/>
            <a:ext cx="1259028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038600" y="4185140"/>
            <a:ext cx="609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2514601" y="3281546"/>
            <a:ext cx="725942" cy="3501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466638">
            <a:off x="2354721" y="4330457"/>
            <a:ext cx="1146717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0502" y="3567332"/>
            <a:ext cx="1483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7902" y="15927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মিসকীন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0302" y="60123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 জয়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3429000"/>
            <a:ext cx="205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কর্মচারী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59361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ঋণগ্রস্থ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5906869"/>
            <a:ext cx="1483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 মুক্তি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94540" y="152400"/>
            <a:ext cx="2143125" cy="20574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7200" y="158260"/>
            <a:ext cx="2143125" cy="20574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2000" y="1578114"/>
            <a:ext cx="1483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86332" y="1696328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রাস্থায়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6200000">
            <a:off x="4081640" y="2186688"/>
            <a:ext cx="416487" cy="3501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3083869">
            <a:off x="2456762" y="2214394"/>
            <a:ext cx="1044937" cy="3718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3377184" y="2590800"/>
            <a:ext cx="1728216" cy="1371600"/>
          </a:xfrm>
          <a:prstGeom prst="flowChartTerminator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6.01295E-7 L -0.16181 0.17391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87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89824E-7 L -0.21458 -0.00393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2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7428E-6 L -0.14254 -0.14987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7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4.54209E-6 L 0.0059 -0.16628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83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4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5.2729E-7 L 0.18524 -0.13205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6161E-6 L 0.1875 0.00555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2.52544E-6 L 0.1474 0.16073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38668E-6 L 0 0.18964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40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স্বর্ণ ও রৌপ্যে নিসাবের পরিমাণে 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তারতম্যের কয়েকটি কারণ উল্লেখ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যাকাতের খাতগুলোর সাথে অর্থনৈতিক সম্পর্ক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মুল্যায়ন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56736"/>
            <a:ext cx="4331368" cy="32561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236808"/>
            <a:ext cx="4419600" cy="33147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706469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দুস্থ মানবতায়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93780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অসহায়ের মুখে সুন্দর হাসি ফুটাতে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545582"/>
            <a:ext cx="4331368" cy="32561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3601854"/>
            <a:ext cx="4331368" cy="325614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6211669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জনকল্যাণ মূলক কাজে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172200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বিনিয়োগ প্রদানে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3142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14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সামাজিক ও অর্থনৈতিক উন্নয়নে যাকাতের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 বিশ্লেষণ কর।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219200"/>
            <a:ext cx="4419600" cy="4627590"/>
          </a:xfrm>
          <a:prstGeom prst="roundRect">
            <a:avLst>
              <a:gd name="adj" fmla="val 127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1184475"/>
            <a:ext cx="441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সবাই আন্দিত 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আমরা সবাই  সুখি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আহার পেয়ে ভুলে গেলাম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যখন ছিলাম দুঃখি। </a:t>
            </a:r>
          </a:p>
          <a:p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আপনার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যাকাতের অর্থ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ভাবে আরও অনেকের মুখে হাসি ফুটাতে পারে-----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3932" y="-1524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</a:t>
            </a:r>
            <a:r>
              <a:rPr lang="en-US" sz="88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য়ন</a:t>
            </a:r>
            <a:r>
              <a:rPr lang="bn-IN" sz="88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য়ন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463060" y="1191064"/>
            <a:ext cx="2438400" cy="2286000"/>
          </a:xfrm>
          <a:prstGeom prst="snip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3318804" y="1154720"/>
            <a:ext cx="2438400" cy="2286000"/>
          </a:xfrm>
          <a:prstGeom prst="snip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262468" y="1146512"/>
            <a:ext cx="2438400" cy="2286000"/>
          </a:xfrm>
          <a:prstGeom prst="snip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810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যাকাতের নিছাব বা পরিমাণ কত?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যাকাতে কোন ধরণের ইবাদাত হয়?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যাকাতের খাত গুলোর সাথে সামাজিক উন্নয়নের সম্পর্ক মূল্যায়ন কর।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দারিদ্র বিমোচনে যাকাতের ভূমিকা বিশ্লেষণ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66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অর্থনৈথিক উন্নয়নে যাকাতের </a:t>
            </a:r>
          </a:p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খাতগুলো যথার্থতা বিশ্লেষণ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oel-1612i3\Pictures\AutoCollage\village_of_bangladesh_by_zahinwadud-d4le92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3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307033" cy="1143000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 মত সবাইকে ধন্যবাদ</a:t>
            </a:r>
            <a:endParaRPr lang="en-US" sz="7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 descr="C:\Users\Doel-1612i3\Pictures\AutoCollage\gues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9307033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8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75330" y="685800"/>
            <a:ext cx="568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3886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057400"/>
            <a:ext cx="44958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213360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ইসলাম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৬০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098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মাল উদ্দিন   </a:t>
            </a:r>
            <a:r>
              <a:rPr lang="bn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সহকারী শিক্ষক </a:t>
            </a:r>
            <a:endParaRPr lang="en-US" sz="32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পঞ্চাশ উচ্চ বিদ্যালয় ও কলেজ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চুনারুঘাট, হবিগঞ্জ। 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BAN" pitchFamily="2" charset="0"/>
            </a:endParaRP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মোবাইল 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নম্বরঃ 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০১৭২৮২০৬৮৯৮</a:t>
            </a:r>
            <a:endParaRPr lang="en-US" sz="32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en-US" sz="2400" dirty="0" smtClean="0">
                <a:latin typeface="Arial Narrow" pitchFamily="34" charset="0"/>
                <a:cs typeface="NikoshBAN" pitchFamily="2" charset="0"/>
              </a:rPr>
              <a:t>Email-kamal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251986@gmail.com</a:t>
            </a:r>
            <a:endParaRPr lang="en-US" sz="24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3200" dirty="0" smtClean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228600"/>
            <a:ext cx="2286000" cy="1828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28600"/>
            <a:ext cx="6537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46482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990600"/>
            <a:ext cx="44196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যাকাত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981200"/>
            <a:ext cx="8077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9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001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362200" y="533400"/>
          <a:ext cx="3810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614" y="2342852"/>
            <a:ext cx="81719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যাকাতের সংঙ্গা ও পরিমাণ বলতে পারবে।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কখন কার উপর যাকাত ফরয বা আবশ্যক তা ব্যাখ্যা করতে পারবে।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যাকাত বন্টনের খাত বর্ণনা করতে পারবে।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দারিদ্র বিমোচনে যাকাতের ভূমিকা বিশ্লেষণ করতে পারবে।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2971800"/>
            <a:ext cx="1752600" cy="175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1219200"/>
            <a:ext cx="18288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2971800"/>
            <a:ext cx="17526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971800"/>
            <a:ext cx="1752600" cy="1752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4876800"/>
            <a:ext cx="1752600" cy="1752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2819400"/>
            <a:ext cx="2743200" cy="3581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38200" y="119232"/>
            <a:ext cx="3204418" cy="3157369"/>
            <a:chOff x="1219200" y="119232"/>
            <a:chExt cx="2823418" cy="2895601"/>
          </a:xfrm>
        </p:grpSpPr>
        <p:sp>
          <p:nvSpPr>
            <p:cNvPr id="14" name="Oval Callout 13"/>
            <p:cNvSpPr/>
            <p:nvPr/>
          </p:nvSpPr>
          <p:spPr>
            <a:xfrm>
              <a:off x="1219200" y="149651"/>
              <a:ext cx="2819400" cy="286518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 rot="17216055">
              <a:off x="1185118" y="157332"/>
              <a:ext cx="2895600" cy="28194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3000" y="838200"/>
            <a:ext cx="2913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আল-হামদুল্লিল্লাহ, </a:t>
            </a:r>
          </a:p>
          <a:p>
            <a:pPr algn="ctr"/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সব কিছু আমার মালিকানায়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609600"/>
            <a:ext cx="2971800" cy="601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590800" y="152400"/>
            <a:ext cx="2514600" cy="2057400"/>
          </a:xfrm>
          <a:prstGeom prst="wedgeEllipseCallout">
            <a:avLst>
              <a:gd name="adj1" fmla="val -68336"/>
              <a:gd name="adj2" fmla="val 851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4572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বিধান অনুসারে আমাকে অবশ্যই যাকাত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দিতে হবে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38400" y="2971800"/>
            <a:ext cx="2743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কারণ আমি একজন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Off-page Connector 11"/>
          <p:cNvSpPr/>
          <p:nvPr/>
        </p:nvSpPr>
        <p:spPr>
          <a:xfrm rot="5400000">
            <a:off x="4457700" y="1901625"/>
            <a:ext cx="5029200" cy="3124200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306975"/>
            <a:ext cx="259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মুসলিম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নিসাবের মালিক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নিসাব মালিক যা প্রয়োজনের অতিরিক্ত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ঋণগ্রস্থ নই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 অর্থ ১ বছর যাবত আমার নিকট আছে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জ্ঞানী ব্যক্তি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পূর্ণ বয়স্ক ব্যক্তি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5455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70782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যাকাতের সংঙ্গা বল।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২। যাকাতের কয়েকটি শর্ত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6800" y="3657600"/>
            <a:ext cx="3124200" cy="312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3276600"/>
            <a:ext cx="2743200" cy="3581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 rot="1692029">
            <a:off x="2362324" y="-7627"/>
            <a:ext cx="3793312" cy="3801478"/>
          </a:xfrm>
          <a:prstGeom prst="wedgeEllipseCallout">
            <a:avLst>
              <a:gd name="adj1" fmla="val -45885"/>
              <a:gd name="adj2" fmla="val 648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1533" y="304800"/>
            <a:ext cx="340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তবে আমার </a:t>
            </a: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 প্রয়োজন মিটিয়ে শুধুমাত্র নিছাব পরিমান অর্থ আছে, যা থেকে আমাকে যাকাত দিতে হবে------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17949564">
            <a:off x="2363727" y="-4132"/>
            <a:ext cx="3793312" cy="3801478"/>
          </a:xfrm>
          <a:prstGeom prst="wedgeEllipseCallout">
            <a:avLst>
              <a:gd name="adj1" fmla="val -37079"/>
              <a:gd name="adj2" fmla="val 596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457200"/>
            <a:ext cx="2438400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নিছাবের পরিমান</a:t>
            </a:r>
          </a:p>
          <a:p>
            <a:pPr algn="ctr"/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¶</a:t>
            </a:r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 তোলা স্বর্ণ 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৫২ তোলা রৌপ্প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347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আজকের মত 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266</cp:revision>
  <dcterms:created xsi:type="dcterms:W3CDTF">2006-08-16T00:00:00Z</dcterms:created>
  <dcterms:modified xsi:type="dcterms:W3CDTF">2020-11-17T16:07:33Z</dcterms:modified>
</cp:coreProperties>
</file>