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66" r:id="rId3"/>
    <p:sldId id="283" r:id="rId4"/>
    <p:sldId id="267" r:id="rId5"/>
    <p:sldId id="294" r:id="rId6"/>
    <p:sldId id="284" r:id="rId7"/>
    <p:sldId id="286" r:id="rId8"/>
    <p:sldId id="292" r:id="rId9"/>
    <p:sldId id="287" r:id="rId10"/>
    <p:sldId id="290" r:id="rId11"/>
    <p:sldId id="288" r:id="rId12"/>
    <p:sldId id="291" r:id="rId13"/>
    <p:sldId id="285" r:id="rId14"/>
    <p:sldId id="295" r:id="rId15"/>
    <p:sldId id="276" r:id="rId16"/>
    <p:sldId id="277"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FF3300"/>
    <a:srgbClr val="BF9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057" autoAdjust="0"/>
    <p:restoredTop sz="94660"/>
  </p:normalViewPr>
  <p:slideViewPr>
    <p:cSldViewPr snapToGrid="0">
      <p:cViewPr varScale="1">
        <p:scale>
          <a:sx n="68" d="100"/>
          <a:sy n="68" d="100"/>
        </p:scale>
        <p:origin x="-45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32FDD-3865-4BCC-925E-1C9EB9E13B35}" type="datetimeFigureOut">
              <a:rPr lang="en-US" smtClean="0"/>
              <a:pPr/>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6E05B-D99A-4232-9732-A90300DB6656}" type="slidenum">
              <a:rPr lang="en-US" smtClean="0"/>
              <a:pPr/>
              <a:t>‹#›</a:t>
            </a:fld>
            <a:endParaRPr lang="en-US"/>
          </a:p>
        </p:txBody>
      </p:sp>
    </p:spTree>
    <p:extLst>
      <p:ext uri="{BB962C8B-B14F-4D97-AF65-F5344CB8AC3E}">
        <p14:creationId xmlns:p14="http://schemas.microsoft.com/office/powerpoint/2010/main" xmlns="" val="47216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10</a:t>
            </a:fld>
            <a:endParaRPr lang="en-US"/>
          </a:p>
        </p:txBody>
      </p:sp>
    </p:spTree>
    <p:extLst>
      <p:ext uri="{BB962C8B-B14F-4D97-AF65-F5344CB8AC3E}">
        <p14:creationId xmlns="" xmlns:p14="http://schemas.microsoft.com/office/powerpoint/2010/main" val="1953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14</a:t>
            </a:fld>
            <a:endParaRPr lang="en-US">
              <a:solidFill>
                <a:prstClr val="black"/>
              </a:solidFill>
            </a:endParaRPr>
          </a:p>
        </p:txBody>
      </p:sp>
    </p:spTree>
    <p:extLst>
      <p:ext uri="{BB962C8B-B14F-4D97-AF65-F5344CB8AC3E}">
        <p14:creationId xmlns="" xmlns:p14="http://schemas.microsoft.com/office/powerpoint/2010/main" val="108450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4FEA7-3329-4461-A1E1-5D0881563D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3D835DB-4A0C-44C9-AC68-9D7CF1977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4A9E107-22B1-4FBC-93A0-7E95DF12A849}"/>
              </a:ext>
            </a:extLst>
          </p:cNvPr>
          <p:cNvSpPr>
            <a:spLocks noGrp="1"/>
          </p:cNvSpPr>
          <p:nvPr>
            <p:ph type="dt" sz="half" idx="10"/>
          </p:nvPr>
        </p:nvSpPr>
        <p:spPr/>
        <p:txBody>
          <a:bodyPr/>
          <a:lstStyle/>
          <a:p>
            <a:fld id="{A7717F11-3AF3-40EB-93B6-557E0A8C2C78}" type="datetimeFigureOut">
              <a:rPr lang="en-US" smtClean="0"/>
              <a:pPr/>
              <a:t>11/17/2020</a:t>
            </a:fld>
            <a:endParaRPr lang="en-US"/>
          </a:p>
        </p:txBody>
      </p:sp>
      <p:sp>
        <p:nvSpPr>
          <p:cNvPr id="5" name="Footer Placeholder 4">
            <a:extLst>
              <a:ext uri="{FF2B5EF4-FFF2-40B4-BE49-F238E27FC236}">
                <a16:creationId xmlns:a16="http://schemas.microsoft.com/office/drawing/2014/main" xmlns="" id="{E88A5AAE-30C8-48F8-84B2-2A35B8316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2F19D4-344E-496C-9BAB-74F8B83E45DD}"/>
              </a:ext>
            </a:extLst>
          </p:cNvPr>
          <p:cNvSpPr>
            <a:spLocks noGrp="1"/>
          </p:cNvSpPr>
          <p:nvPr>
            <p:ph type="sldNum" sz="quarter" idx="12"/>
          </p:nvPr>
        </p:nvSpPr>
        <p:spPr/>
        <p:txBody>
          <a:body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3564388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AC8B4-6211-4A6E-9258-BD1657533B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21F6005-7E04-49F4-981A-85D85B3E29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CBA829-70F0-47A0-9962-FBC305AE745C}"/>
              </a:ext>
            </a:extLst>
          </p:cNvPr>
          <p:cNvSpPr>
            <a:spLocks noGrp="1"/>
          </p:cNvSpPr>
          <p:nvPr>
            <p:ph type="dt" sz="half" idx="10"/>
          </p:nvPr>
        </p:nvSpPr>
        <p:spPr/>
        <p:txBody>
          <a:bodyPr/>
          <a:lstStyle/>
          <a:p>
            <a:fld id="{A7717F11-3AF3-40EB-93B6-557E0A8C2C78}" type="datetimeFigureOut">
              <a:rPr lang="en-US" smtClean="0"/>
              <a:pPr/>
              <a:t>11/17/2020</a:t>
            </a:fld>
            <a:endParaRPr lang="en-US"/>
          </a:p>
        </p:txBody>
      </p:sp>
      <p:sp>
        <p:nvSpPr>
          <p:cNvPr id="5" name="Footer Placeholder 4">
            <a:extLst>
              <a:ext uri="{FF2B5EF4-FFF2-40B4-BE49-F238E27FC236}">
                <a16:creationId xmlns:a16="http://schemas.microsoft.com/office/drawing/2014/main" xmlns="" id="{BC04F8C9-4219-477D-BE5C-1C4EEB3DF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1225AB-622C-4FAA-99FC-DA623FE338BA}"/>
              </a:ext>
            </a:extLst>
          </p:cNvPr>
          <p:cNvSpPr>
            <a:spLocks noGrp="1"/>
          </p:cNvSpPr>
          <p:nvPr>
            <p:ph type="sldNum" sz="quarter" idx="12"/>
          </p:nvPr>
        </p:nvSpPr>
        <p:spPr/>
        <p:txBody>
          <a:body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325507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090D4D3-C4E4-46E4-A8AD-6D8AC29182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8C9A21-0D8F-4F38-837C-35989EBDBD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469A3B-53B3-42F4-A60E-FD3F562A6460}"/>
              </a:ext>
            </a:extLst>
          </p:cNvPr>
          <p:cNvSpPr>
            <a:spLocks noGrp="1"/>
          </p:cNvSpPr>
          <p:nvPr>
            <p:ph type="dt" sz="half" idx="10"/>
          </p:nvPr>
        </p:nvSpPr>
        <p:spPr/>
        <p:txBody>
          <a:bodyPr/>
          <a:lstStyle/>
          <a:p>
            <a:fld id="{A7717F11-3AF3-40EB-93B6-557E0A8C2C78}" type="datetimeFigureOut">
              <a:rPr lang="en-US" smtClean="0"/>
              <a:pPr/>
              <a:t>11/17/2020</a:t>
            </a:fld>
            <a:endParaRPr lang="en-US"/>
          </a:p>
        </p:txBody>
      </p:sp>
      <p:sp>
        <p:nvSpPr>
          <p:cNvPr id="5" name="Footer Placeholder 4">
            <a:extLst>
              <a:ext uri="{FF2B5EF4-FFF2-40B4-BE49-F238E27FC236}">
                <a16:creationId xmlns:a16="http://schemas.microsoft.com/office/drawing/2014/main" xmlns="" id="{3718F089-00C2-461C-B79F-C759E1035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E70097-C915-4560-B78A-E7A19FA416DC}"/>
              </a:ext>
            </a:extLst>
          </p:cNvPr>
          <p:cNvSpPr>
            <a:spLocks noGrp="1"/>
          </p:cNvSpPr>
          <p:nvPr>
            <p:ph type="sldNum" sz="quarter" idx="12"/>
          </p:nvPr>
        </p:nvSpPr>
        <p:spPr/>
        <p:txBody>
          <a:body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89458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FC0E1-5448-4EB2-9EB6-F62FCD548B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34A942-41FC-47FD-B2CB-61854F5D67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79B6DE-D604-4892-85CD-83F7C480C66A}"/>
              </a:ext>
            </a:extLst>
          </p:cNvPr>
          <p:cNvSpPr>
            <a:spLocks noGrp="1"/>
          </p:cNvSpPr>
          <p:nvPr>
            <p:ph type="dt" sz="half" idx="10"/>
          </p:nvPr>
        </p:nvSpPr>
        <p:spPr/>
        <p:txBody>
          <a:bodyPr/>
          <a:lstStyle/>
          <a:p>
            <a:fld id="{A7717F11-3AF3-40EB-93B6-557E0A8C2C78}" type="datetimeFigureOut">
              <a:rPr lang="en-US" smtClean="0"/>
              <a:pPr/>
              <a:t>11/17/2020</a:t>
            </a:fld>
            <a:endParaRPr lang="en-US"/>
          </a:p>
        </p:txBody>
      </p:sp>
      <p:sp>
        <p:nvSpPr>
          <p:cNvPr id="5" name="Footer Placeholder 4">
            <a:extLst>
              <a:ext uri="{FF2B5EF4-FFF2-40B4-BE49-F238E27FC236}">
                <a16:creationId xmlns:a16="http://schemas.microsoft.com/office/drawing/2014/main" xmlns="" id="{BB50FFD3-816D-4F4C-B799-5975CBB82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AEE500-3495-44DD-A044-E0B3C058A5CA}"/>
              </a:ext>
            </a:extLst>
          </p:cNvPr>
          <p:cNvSpPr>
            <a:spLocks noGrp="1"/>
          </p:cNvSpPr>
          <p:nvPr>
            <p:ph type="sldNum" sz="quarter" idx="12"/>
          </p:nvPr>
        </p:nvSpPr>
        <p:spPr/>
        <p:txBody>
          <a:body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221420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A7866-24D3-4EF5-84CA-7132D6B634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E6A6776-CC02-4EB4-9696-D0288119C3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22ED8D7-E479-453D-BEFA-9D64114234DE}"/>
              </a:ext>
            </a:extLst>
          </p:cNvPr>
          <p:cNvSpPr>
            <a:spLocks noGrp="1"/>
          </p:cNvSpPr>
          <p:nvPr>
            <p:ph type="dt" sz="half" idx="10"/>
          </p:nvPr>
        </p:nvSpPr>
        <p:spPr/>
        <p:txBody>
          <a:bodyPr/>
          <a:lstStyle/>
          <a:p>
            <a:fld id="{A7717F11-3AF3-40EB-93B6-557E0A8C2C78}" type="datetimeFigureOut">
              <a:rPr lang="en-US" smtClean="0"/>
              <a:pPr/>
              <a:t>11/17/2020</a:t>
            </a:fld>
            <a:endParaRPr lang="en-US"/>
          </a:p>
        </p:txBody>
      </p:sp>
      <p:sp>
        <p:nvSpPr>
          <p:cNvPr id="5" name="Footer Placeholder 4">
            <a:extLst>
              <a:ext uri="{FF2B5EF4-FFF2-40B4-BE49-F238E27FC236}">
                <a16:creationId xmlns:a16="http://schemas.microsoft.com/office/drawing/2014/main" xmlns="" id="{DF3BC203-698E-4022-8EFE-AED44FB2A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D29422-008A-40F4-B455-2282E6FDD339}"/>
              </a:ext>
            </a:extLst>
          </p:cNvPr>
          <p:cNvSpPr>
            <a:spLocks noGrp="1"/>
          </p:cNvSpPr>
          <p:nvPr>
            <p:ph type="sldNum" sz="quarter" idx="12"/>
          </p:nvPr>
        </p:nvSpPr>
        <p:spPr/>
        <p:txBody>
          <a:body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223662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C22067-2658-4C17-B456-E5A507A89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D639811-EA9C-41D0-AF16-8AB86388D3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FA589B8-F6ED-403C-A43B-95C4BFCFE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99174C-1543-4638-BDE5-C719043256A4}"/>
              </a:ext>
            </a:extLst>
          </p:cNvPr>
          <p:cNvSpPr>
            <a:spLocks noGrp="1"/>
          </p:cNvSpPr>
          <p:nvPr>
            <p:ph type="dt" sz="half" idx="10"/>
          </p:nvPr>
        </p:nvSpPr>
        <p:spPr/>
        <p:txBody>
          <a:bodyPr/>
          <a:lstStyle/>
          <a:p>
            <a:fld id="{A7717F11-3AF3-40EB-93B6-557E0A8C2C78}" type="datetimeFigureOut">
              <a:rPr lang="en-US" smtClean="0"/>
              <a:pPr/>
              <a:t>11/17/2020</a:t>
            </a:fld>
            <a:endParaRPr lang="en-US"/>
          </a:p>
        </p:txBody>
      </p:sp>
      <p:sp>
        <p:nvSpPr>
          <p:cNvPr id="6" name="Footer Placeholder 5">
            <a:extLst>
              <a:ext uri="{FF2B5EF4-FFF2-40B4-BE49-F238E27FC236}">
                <a16:creationId xmlns:a16="http://schemas.microsoft.com/office/drawing/2014/main" xmlns="" id="{41035B65-B377-4B86-8160-4B68FCF70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079B22-6B1F-4FB4-BC54-DEECAD3BCAF9}"/>
              </a:ext>
            </a:extLst>
          </p:cNvPr>
          <p:cNvSpPr>
            <a:spLocks noGrp="1"/>
          </p:cNvSpPr>
          <p:nvPr>
            <p:ph type="sldNum" sz="quarter" idx="12"/>
          </p:nvPr>
        </p:nvSpPr>
        <p:spPr/>
        <p:txBody>
          <a:body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1521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B457EB-685D-4B63-8E70-1702BBD3F9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9A90E74-3D05-40F7-91B1-564836D95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958681-574E-4D8D-9C16-0B958E0EF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7775E4-267F-46D1-9BB7-BC6D829E6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1EF7C0E-17B6-4D20-83A2-239B50A69B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75AAA3B-FF4C-4711-8578-AAFA08DCFB6A}"/>
              </a:ext>
            </a:extLst>
          </p:cNvPr>
          <p:cNvSpPr>
            <a:spLocks noGrp="1"/>
          </p:cNvSpPr>
          <p:nvPr>
            <p:ph type="dt" sz="half" idx="10"/>
          </p:nvPr>
        </p:nvSpPr>
        <p:spPr/>
        <p:txBody>
          <a:bodyPr/>
          <a:lstStyle/>
          <a:p>
            <a:fld id="{A7717F11-3AF3-40EB-93B6-557E0A8C2C78}" type="datetimeFigureOut">
              <a:rPr lang="en-US" smtClean="0"/>
              <a:pPr/>
              <a:t>11/17/2020</a:t>
            </a:fld>
            <a:endParaRPr lang="en-US"/>
          </a:p>
        </p:txBody>
      </p:sp>
      <p:sp>
        <p:nvSpPr>
          <p:cNvPr id="8" name="Footer Placeholder 7">
            <a:extLst>
              <a:ext uri="{FF2B5EF4-FFF2-40B4-BE49-F238E27FC236}">
                <a16:creationId xmlns:a16="http://schemas.microsoft.com/office/drawing/2014/main" xmlns="" id="{0257E02A-B009-4BAA-AEF7-4173329D55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DD92B2C-A225-4D88-BFBA-75A48EC6CAEB}"/>
              </a:ext>
            </a:extLst>
          </p:cNvPr>
          <p:cNvSpPr>
            <a:spLocks noGrp="1"/>
          </p:cNvSpPr>
          <p:nvPr>
            <p:ph type="sldNum" sz="quarter" idx="12"/>
          </p:nvPr>
        </p:nvSpPr>
        <p:spPr/>
        <p:txBody>
          <a:body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205735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80797-001C-4186-ABEE-85EF6E86EF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789353-118A-40C9-963B-1B8754B40A5F}"/>
              </a:ext>
            </a:extLst>
          </p:cNvPr>
          <p:cNvSpPr>
            <a:spLocks noGrp="1"/>
          </p:cNvSpPr>
          <p:nvPr>
            <p:ph type="dt" sz="half" idx="10"/>
          </p:nvPr>
        </p:nvSpPr>
        <p:spPr/>
        <p:txBody>
          <a:bodyPr/>
          <a:lstStyle/>
          <a:p>
            <a:fld id="{A7717F11-3AF3-40EB-93B6-557E0A8C2C78}" type="datetimeFigureOut">
              <a:rPr lang="en-US" smtClean="0"/>
              <a:pPr/>
              <a:t>11/17/2020</a:t>
            </a:fld>
            <a:endParaRPr lang="en-US"/>
          </a:p>
        </p:txBody>
      </p:sp>
      <p:sp>
        <p:nvSpPr>
          <p:cNvPr id="4" name="Footer Placeholder 3">
            <a:extLst>
              <a:ext uri="{FF2B5EF4-FFF2-40B4-BE49-F238E27FC236}">
                <a16:creationId xmlns:a16="http://schemas.microsoft.com/office/drawing/2014/main" xmlns="" id="{A79B5666-0295-4D83-8B02-08D10D846E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D0151B3-A421-4467-B233-A02376D815B2}"/>
              </a:ext>
            </a:extLst>
          </p:cNvPr>
          <p:cNvSpPr>
            <a:spLocks noGrp="1"/>
          </p:cNvSpPr>
          <p:nvPr>
            <p:ph type="sldNum" sz="quarter" idx="12"/>
          </p:nvPr>
        </p:nvSpPr>
        <p:spPr/>
        <p:txBody>
          <a:body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104897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5693773E-393E-497D-A401-A963DC48452D}"/>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 t="26562" r="6900" b="44090"/>
          <a:stretch/>
        </p:blipFill>
        <p:spPr>
          <a:xfrm>
            <a:off x="8610601" y="5997410"/>
            <a:ext cx="3338017" cy="626659"/>
          </a:xfrm>
          <a:prstGeom prst="rect">
            <a:avLst/>
          </a:prstGeom>
        </p:spPr>
      </p:pic>
      <p:pic>
        <p:nvPicPr>
          <p:cNvPr id="18" name="Picture 17">
            <a:extLst>
              <a:ext uri="{FF2B5EF4-FFF2-40B4-BE49-F238E27FC236}">
                <a16:creationId xmlns:a16="http://schemas.microsoft.com/office/drawing/2014/main" xmlns="" id="{DFB09238-4885-46A8-ADB3-A32579743701}"/>
              </a:ext>
            </a:extLst>
          </p:cNvPr>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t="26562" r="6900" b="44090"/>
          <a:stretch/>
        </p:blipFill>
        <p:spPr>
          <a:xfrm>
            <a:off x="246784" y="6092418"/>
            <a:ext cx="3493827" cy="525439"/>
          </a:xfrm>
          <a:prstGeom prst="rect">
            <a:avLst/>
          </a:prstGeom>
        </p:spPr>
      </p:pic>
      <p:sp>
        <p:nvSpPr>
          <p:cNvPr id="7" name="TextBox 6">
            <a:extLst>
              <a:ext uri="{FF2B5EF4-FFF2-40B4-BE49-F238E27FC236}">
                <a16:creationId xmlns:a16="http://schemas.microsoft.com/office/drawing/2014/main" xmlns="" id="{A817E56F-4368-42C4-8956-1D9D25874F0B}"/>
              </a:ext>
            </a:extLst>
          </p:cNvPr>
          <p:cNvSpPr txBox="1"/>
          <p:nvPr userDrawn="1"/>
        </p:nvSpPr>
        <p:spPr>
          <a:xfrm>
            <a:off x="272951" y="6317612"/>
            <a:ext cx="1787856" cy="307777"/>
          </a:xfrm>
          <a:prstGeom prst="rect">
            <a:avLst/>
          </a:prstGeom>
          <a:noFill/>
        </p:spPr>
        <p:txBody>
          <a:bodyPr wrap="square" rtlCol="0">
            <a:spAutoFit/>
          </a:bodyPr>
          <a:lstStyle/>
          <a:p>
            <a:r>
              <a:rPr lang="en-US" sz="1400" b="1" dirty="0" err="1">
                <a:latin typeface="Vladimir Script" panose="03050402040407070305" pitchFamily="66" charset="0"/>
              </a:rPr>
              <a:t>Maksuda</a:t>
            </a:r>
            <a:r>
              <a:rPr lang="en-US" sz="1400" b="1" dirty="0">
                <a:latin typeface="Vladimir Script" panose="03050402040407070305" pitchFamily="66" charset="0"/>
              </a:rPr>
              <a:t> Khatun</a:t>
            </a:r>
          </a:p>
        </p:txBody>
      </p:sp>
      <p:pic>
        <p:nvPicPr>
          <p:cNvPr id="16" name="Picture 15">
            <a:extLst>
              <a:ext uri="{FF2B5EF4-FFF2-40B4-BE49-F238E27FC236}">
                <a16:creationId xmlns:a16="http://schemas.microsoft.com/office/drawing/2014/main" xmlns="" id="{962B1805-2879-41F1-BBC6-C2ED37482FEA}"/>
              </a:ext>
            </a:extLst>
          </p:cNvPr>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t="26562" r="6900" b="44090"/>
          <a:stretch/>
        </p:blipFill>
        <p:spPr>
          <a:xfrm>
            <a:off x="3710475" y="6099950"/>
            <a:ext cx="3493827" cy="525439"/>
          </a:xfrm>
          <a:prstGeom prst="rect">
            <a:avLst/>
          </a:prstGeom>
        </p:spPr>
      </p:pic>
      <p:pic>
        <p:nvPicPr>
          <p:cNvPr id="19" name="Picture 18">
            <a:extLst>
              <a:ext uri="{FF2B5EF4-FFF2-40B4-BE49-F238E27FC236}">
                <a16:creationId xmlns:a16="http://schemas.microsoft.com/office/drawing/2014/main" xmlns="" id="{24628866-0496-479D-A8F0-A141B34BE46E}"/>
              </a:ext>
            </a:extLst>
          </p:cNvPr>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t="26562" r="6900" b="44090"/>
          <a:stretch/>
        </p:blipFill>
        <p:spPr>
          <a:xfrm>
            <a:off x="7059294" y="6098630"/>
            <a:ext cx="3493827" cy="525439"/>
          </a:xfrm>
          <a:prstGeom prst="rect">
            <a:avLst/>
          </a:prstGeom>
        </p:spPr>
      </p:pic>
      <p:sp>
        <p:nvSpPr>
          <p:cNvPr id="20" name="Frame 19">
            <a:extLst>
              <a:ext uri="{FF2B5EF4-FFF2-40B4-BE49-F238E27FC236}">
                <a16:creationId xmlns:a16="http://schemas.microsoft.com/office/drawing/2014/main" xmlns="" id="{A7926E7B-FD58-406F-8B19-41FF39A27A42}"/>
              </a:ext>
            </a:extLst>
          </p:cNvPr>
          <p:cNvSpPr/>
          <p:nvPr userDrawn="1"/>
        </p:nvSpPr>
        <p:spPr>
          <a:xfrm>
            <a:off x="0" y="0"/>
            <a:ext cx="12192000" cy="6858000"/>
          </a:xfrm>
          <a:prstGeom prst="frame">
            <a:avLst>
              <a:gd name="adj1" fmla="val 1157"/>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xmlns="" id="{31EDD77F-D3E8-4534-BD0B-E8C58DF6CA2D}"/>
              </a:ext>
            </a:extLst>
          </p:cNvPr>
          <p:cNvSpPr/>
          <p:nvPr userDrawn="1"/>
        </p:nvSpPr>
        <p:spPr>
          <a:xfrm>
            <a:off x="136478" y="122831"/>
            <a:ext cx="11914495" cy="6633949"/>
          </a:xfrm>
          <a:prstGeom prst="frame">
            <a:avLst>
              <a:gd name="adj1" fmla="val 6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a:extLst>
              <a:ext uri="{FF2B5EF4-FFF2-40B4-BE49-F238E27FC236}">
                <a16:creationId xmlns:a16="http://schemas.microsoft.com/office/drawing/2014/main" xmlns="" id="{49FC705E-4987-40CF-A088-A16E3C7A7A86}"/>
              </a:ext>
            </a:extLst>
          </p:cNvPr>
          <p:cNvSpPr/>
          <p:nvPr userDrawn="1"/>
        </p:nvSpPr>
        <p:spPr>
          <a:xfrm>
            <a:off x="232014" y="211541"/>
            <a:ext cx="11716604" cy="6454082"/>
          </a:xfrm>
          <a:prstGeom prst="frame">
            <a:avLst>
              <a:gd name="adj1" fmla="val 532"/>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44206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AA689-AA7B-48EA-8F5C-E26FC8E2B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D2CF69A-B819-45C5-B548-A106806F0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12BBFAC-475B-46C7-AE8C-4DD96D80B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2B61CFE-EF61-4344-8626-1C44C212B527}"/>
              </a:ext>
            </a:extLst>
          </p:cNvPr>
          <p:cNvSpPr>
            <a:spLocks noGrp="1"/>
          </p:cNvSpPr>
          <p:nvPr>
            <p:ph type="dt" sz="half" idx="10"/>
          </p:nvPr>
        </p:nvSpPr>
        <p:spPr/>
        <p:txBody>
          <a:bodyPr/>
          <a:lstStyle/>
          <a:p>
            <a:fld id="{A7717F11-3AF3-40EB-93B6-557E0A8C2C78}" type="datetimeFigureOut">
              <a:rPr lang="en-US" smtClean="0"/>
              <a:pPr/>
              <a:t>11/17/2020</a:t>
            </a:fld>
            <a:endParaRPr lang="en-US"/>
          </a:p>
        </p:txBody>
      </p:sp>
      <p:sp>
        <p:nvSpPr>
          <p:cNvPr id="6" name="Footer Placeholder 5">
            <a:extLst>
              <a:ext uri="{FF2B5EF4-FFF2-40B4-BE49-F238E27FC236}">
                <a16:creationId xmlns:a16="http://schemas.microsoft.com/office/drawing/2014/main" xmlns="" id="{34433852-D690-4BCE-AC76-84F31A5A7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0504B2-8876-418E-8D9A-0BF57004B1D8}"/>
              </a:ext>
            </a:extLst>
          </p:cNvPr>
          <p:cNvSpPr>
            <a:spLocks noGrp="1"/>
          </p:cNvSpPr>
          <p:nvPr>
            <p:ph type="sldNum" sz="quarter" idx="12"/>
          </p:nvPr>
        </p:nvSpPr>
        <p:spPr/>
        <p:txBody>
          <a:body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405423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6FF3F4-400F-4BB2-A0CA-0D45D5F08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E270EE1-C5BB-4D86-AE62-907E8D924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B87403D-DEEB-4115-AD29-33CF297C0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CD561F6-D293-4AD7-AF72-B79F61CA3F76}"/>
              </a:ext>
            </a:extLst>
          </p:cNvPr>
          <p:cNvSpPr>
            <a:spLocks noGrp="1"/>
          </p:cNvSpPr>
          <p:nvPr>
            <p:ph type="dt" sz="half" idx="10"/>
          </p:nvPr>
        </p:nvSpPr>
        <p:spPr/>
        <p:txBody>
          <a:bodyPr/>
          <a:lstStyle/>
          <a:p>
            <a:fld id="{A7717F11-3AF3-40EB-93B6-557E0A8C2C78}" type="datetimeFigureOut">
              <a:rPr lang="en-US" smtClean="0"/>
              <a:pPr/>
              <a:t>11/17/2020</a:t>
            </a:fld>
            <a:endParaRPr lang="en-US"/>
          </a:p>
        </p:txBody>
      </p:sp>
      <p:sp>
        <p:nvSpPr>
          <p:cNvPr id="6" name="Footer Placeholder 5">
            <a:extLst>
              <a:ext uri="{FF2B5EF4-FFF2-40B4-BE49-F238E27FC236}">
                <a16:creationId xmlns:a16="http://schemas.microsoft.com/office/drawing/2014/main" xmlns="" id="{B7DEE077-0107-4133-AAD2-3F4EBCD49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E8E627-8A97-4D26-9096-7C169BE41529}"/>
              </a:ext>
            </a:extLst>
          </p:cNvPr>
          <p:cNvSpPr>
            <a:spLocks noGrp="1"/>
          </p:cNvSpPr>
          <p:nvPr>
            <p:ph type="sldNum" sz="quarter" idx="12"/>
          </p:nvPr>
        </p:nvSpPr>
        <p:spPr/>
        <p:txBody>
          <a:body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357990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E7AB002-7751-4DC0-A401-C81949DB6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6BF883A-76C1-4D54-9F71-04E318A83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85EF9F-873B-43FE-838D-6CCD948B07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17F11-3AF3-40EB-93B6-557E0A8C2C78}" type="datetimeFigureOut">
              <a:rPr lang="en-US" smtClean="0"/>
              <a:pPr/>
              <a:t>11/17/2020</a:t>
            </a:fld>
            <a:endParaRPr lang="en-US"/>
          </a:p>
        </p:txBody>
      </p:sp>
      <p:sp>
        <p:nvSpPr>
          <p:cNvPr id="5" name="Footer Placeholder 4">
            <a:extLst>
              <a:ext uri="{FF2B5EF4-FFF2-40B4-BE49-F238E27FC236}">
                <a16:creationId xmlns:a16="http://schemas.microsoft.com/office/drawing/2014/main" xmlns="" id="{E74A6795-BA7A-4FE1-8EE7-1E0501324F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61C67B6-7EA6-4E59-9B3F-D01904ABB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DCFDB-7201-4E8F-81DE-AADB150AEEF5}" type="slidenum">
              <a:rPr lang="en-US" smtClean="0"/>
              <a:pPr/>
              <a:t>‹#›</a:t>
            </a:fld>
            <a:endParaRPr lang="en-US"/>
          </a:p>
        </p:txBody>
      </p:sp>
    </p:spTree>
    <p:extLst>
      <p:ext uri="{BB962C8B-B14F-4D97-AF65-F5344CB8AC3E}">
        <p14:creationId xmlns:p14="http://schemas.microsoft.com/office/powerpoint/2010/main" xmlns="" val="2585077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47C9B0A-CEB0-41AC-B37C-6B1BC31081EC}"/>
              </a:ext>
            </a:extLst>
          </p:cNvPr>
          <p:cNvSpPr/>
          <p:nvPr/>
        </p:nvSpPr>
        <p:spPr>
          <a:xfrm>
            <a:off x="2463288" y="555806"/>
            <a:ext cx="7089057" cy="89255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200" b="1" dirty="0">
                <a:ln w="11430"/>
                <a:effectLst>
                  <a:outerShdw blurRad="50800" dist="39000" dir="5460000" algn="tl">
                    <a:srgbClr val="000000">
                      <a:alpha val="38000"/>
                    </a:srgbClr>
                  </a:outerShdw>
                </a:effectLst>
                <a:latin typeface="NikoshBAN" pitchFamily="2" charset="0"/>
                <a:cs typeface="NikoshBAN" pitchFamily="2" charset="0"/>
              </a:rPr>
              <a:t>আজকের ক্লাসে </a:t>
            </a:r>
            <a:r>
              <a:rPr lang="en-US" sz="5200" b="1" dirty="0" err="1">
                <a:ln w="11430"/>
                <a:effectLst>
                  <a:outerShdw blurRad="50800" dist="39000" dir="5460000" algn="tl">
                    <a:srgbClr val="000000">
                      <a:alpha val="38000"/>
                    </a:srgbClr>
                  </a:outerShdw>
                </a:effectLst>
                <a:latin typeface="NikoshBAN" pitchFamily="2" charset="0"/>
                <a:cs typeface="NikoshBAN" pitchFamily="2" charset="0"/>
              </a:rPr>
              <a:t>সবাইকে</a:t>
            </a:r>
            <a:r>
              <a:rPr lang="en-US" sz="5200" b="1" dirty="0">
                <a:ln w="11430"/>
                <a:effectLst>
                  <a:outerShdw blurRad="50800" dist="39000" dir="5460000" algn="tl">
                    <a:srgbClr val="000000">
                      <a:alpha val="38000"/>
                    </a:srgbClr>
                  </a:outerShdw>
                </a:effectLst>
                <a:latin typeface="NikoshBAN" pitchFamily="2" charset="0"/>
                <a:cs typeface="NikoshBAN" pitchFamily="2" charset="0"/>
              </a:rPr>
              <a:t> </a:t>
            </a:r>
            <a:r>
              <a:rPr lang="en-US" sz="5200" b="1" dirty="0" err="1">
                <a:ln w="11430"/>
                <a:effectLst>
                  <a:outerShdw blurRad="50800" dist="39000" dir="5460000" algn="tl">
                    <a:srgbClr val="000000">
                      <a:alpha val="38000"/>
                    </a:srgbClr>
                  </a:outerShdw>
                </a:effectLst>
                <a:latin typeface="NikoshBAN" pitchFamily="2" charset="0"/>
                <a:cs typeface="NikoshBAN" pitchFamily="2" charset="0"/>
              </a:rPr>
              <a:t>স্বাগতম</a:t>
            </a:r>
            <a:r>
              <a:rPr lang="en-US" sz="5200" b="1" dirty="0">
                <a:ln w="11430"/>
                <a:effectLst>
                  <a:outerShdw blurRad="50800" dist="39000" dir="5460000" algn="tl">
                    <a:srgbClr val="000000">
                      <a:alpha val="38000"/>
                    </a:srgbClr>
                  </a:outerShdw>
                </a:effectLst>
                <a:latin typeface="NikoshBAN" pitchFamily="2" charset="0"/>
                <a:cs typeface="NikoshBAN" pitchFamily="2" charset="0"/>
              </a:rPr>
              <a:t>  </a:t>
            </a:r>
          </a:p>
        </p:txBody>
      </p:sp>
      <p:grpSp>
        <p:nvGrpSpPr>
          <p:cNvPr id="9" name="Group 8">
            <a:extLst>
              <a:ext uri="{FF2B5EF4-FFF2-40B4-BE49-F238E27FC236}">
                <a16:creationId xmlns:a16="http://schemas.microsoft.com/office/drawing/2014/main" xmlns="" id="{DADC7F22-C2B6-4A3E-A69C-231DDBA23AE9}"/>
              </a:ext>
            </a:extLst>
          </p:cNvPr>
          <p:cNvGrpSpPr/>
          <p:nvPr/>
        </p:nvGrpSpPr>
        <p:grpSpPr>
          <a:xfrm>
            <a:off x="10697804" y="5304004"/>
            <a:ext cx="1330489" cy="1170529"/>
            <a:chOff x="10697804" y="5388448"/>
            <a:chExt cx="1330489" cy="1170529"/>
          </a:xfrm>
        </p:grpSpPr>
        <p:sp>
          <p:nvSpPr>
            <p:cNvPr id="6" name="Star: 5 Points 5">
              <a:extLst>
                <a:ext uri="{FF2B5EF4-FFF2-40B4-BE49-F238E27FC236}">
                  <a16:creationId xmlns:a16="http://schemas.microsoft.com/office/drawing/2014/main" xmlns="" id="{AD487422-2969-43AD-A641-DDE8E650799C}"/>
                </a:ext>
              </a:extLst>
            </p:cNvPr>
            <p:cNvSpPr/>
            <p:nvPr/>
          </p:nvSpPr>
          <p:spPr>
            <a:xfrm>
              <a:off x="10697804" y="5388448"/>
              <a:ext cx="789206" cy="724253"/>
            </a:xfrm>
            <a:prstGeom prst="star5">
              <a:avLst/>
            </a:prstGeom>
            <a:solidFill>
              <a:srgbClr val="FF0000"/>
            </a:solid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xmlns="" id="{32A371C1-A917-41BE-99D5-F9A4587BA482}"/>
                </a:ext>
              </a:extLst>
            </p:cNvPr>
            <p:cNvSpPr/>
            <p:nvPr/>
          </p:nvSpPr>
          <p:spPr>
            <a:xfrm>
              <a:off x="10945727" y="5666424"/>
              <a:ext cx="1082566" cy="892553"/>
            </a:xfrm>
            <a:prstGeom prst="star5">
              <a:avLst/>
            </a:prstGeom>
            <a:solidFill>
              <a:schemeClr val="accent6">
                <a:lumMod val="50000"/>
              </a:schemeClr>
            </a:solid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DADC7F22-C2B6-4A3E-A69C-231DDBA23AE9}"/>
              </a:ext>
            </a:extLst>
          </p:cNvPr>
          <p:cNvGrpSpPr/>
          <p:nvPr/>
        </p:nvGrpSpPr>
        <p:grpSpPr>
          <a:xfrm rot="5809271">
            <a:off x="573281" y="5152296"/>
            <a:ext cx="930513" cy="970439"/>
            <a:chOff x="10697804" y="5388448"/>
            <a:chExt cx="1330489" cy="1170529"/>
          </a:xfrm>
        </p:grpSpPr>
        <p:sp>
          <p:nvSpPr>
            <p:cNvPr id="14" name="Star: 5 Points 5">
              <a:extLst>
                <a:ext uri="{FF2B5EF4-FFF2-40B4-BE49-F238E27FC236}">
                  <a16:creationId xmlns:a16="http://schemas.microsoft.com/office/drawing/2014/main" xmlns="" id="{AD487422-2969-43AD-A641-DDE8E650799C}"/>
                </a:ext>
              </a:extLst>
            </p:cNvPr>
            <p:cNvSpPr/>
            <p:nvPr/>
          </p:nvSpPr>
          <p:spPr>
            <a:xfrm>
              <a:off x="10697804" y="5388448"/>
              <a:ext cx="789206" cy="724253"/>
            </a:xfrm>
            <a:prstGeom prst="star5">
              <a:avLst/>
            </a:prstGeom>
            <a:solidFill>
              <a:srgbClr val="FF0000"/>
            </a:solid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6">
              <a:extLst>
                <a:ext uri="{FF2B5EF4-FFF2-40B4-BE49-F238E27FC236}">
                  <a16:creationId xmlns:a16="http://schemas.microsoft.com/office/drawing/2014/main" xmlns="" id="{32A371C1-A917-41BE-99D5-F9A4587BA482}"/>
                </a:ext>
              </a:extLst>
            </p:cNvPr>
            <p:cNvSpPr/>
            <p:nvPr/>
          </p:nvSpPr>
          <p:spPr>
            <a:xfrm>
              <a:off x="10945727" y="5666424"/>
              <a:ext cx="1082566" cy="892553"/>
            </a:xfrm>
            <a:prstGeom prst="star5">
              <a:avLst/>
            </a:prstGeom>
            <a:solidFill>
              <a:schemeClr val="accent6">
                <a:lumMod val="50000"/>
              </a:schemeClr>
            </a:solid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DADC7F22-C2B6-4A3E-A69C-231DDBA23AE9}"/>
              </a:ext>
            </a:extLst>
          </p:cNvPr>
          <p:cNvGrpSpPr/>
          <p:nvPr/>
        </p:nvGrpSpPr>
        <p:grpSpPr>
          <a:xfrm rot="10372550">
            <a:off x="289582" y="296598"/>
            <a:ext cx="930513" cy="970439"/>
            <a:chOff x="10697804" y="5388448"/>
            <a:chExt cx="1330489" cy="1170529"/>
          </a:xfrm>
        </p:grpSpPr>
        <p:sp>
          <p:nvSpPr>
            <p:cNvPr id="17" name="Star: 5 Points 5">
              <a:extLst>
                <a:ext uri="{FF2B5EF4-FFF2-40B4-BE49-F238E27FC236}">
                  <a16:creationId xmlns:a16="http://schemas.microsoft.com/office/drawing/2014/main" xmlns="" id="{AD487422-2969-43AD-A641-DDE8E650799C}"/>
                </a:ext>
              </a:extLst>
            </p:cNvPr>
            <p:cNvSpPr/>
            <p:nvPr/>
          </p:nvSpPr>
          <p:spPr>
            <a:xfrm>
              <a:off x="10697804" y="5388448"/>
              <a:ext cx="789206" cy="724253"/>
            </a:xfrm>
            <a:prstGeom prst="star5">
              <a:avLst/>
            </a:prstGeom>
            <a:solidFill>
              <a:srgbClr val="FF0000"/>
            </a:solid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6">
              <a:extLst>
                <a:ext uri="{FF2B5EF4-FFF2-40B4-BE49-F238E27FC236}">
                  <a16:creationId xmlns:a16="http://schemas.microsoft.com/office/drawing/2014/main" xmlns="" id="{32A371C1-A917-41BE-99D5-F9A4587BA482}"/>
                </a:ext>
              </a:extLst>
            </p:cNvPr>
            <p:cNvSpPr/>
            <p:nvPr/>
          </p:nvSpPr>
          <p:spPr>
            <a:xfrm>
              <a:off x="10945727" y="5666424"/>
              <a:ext cx="1082566" cy="892553"/>
            </a:xfrm>
            <a:prstGeom prst="star5">
              <a:avLst/>
            </a:prstGeom>
            <a:solidFill>
              <a:schemeClr val="accent6">
                <a:lumMod val="50000"/>
              </a:schemeClr>
            </a:solid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xmlns="" id="{DADC7F22-C2B6-4A3E-A69C-231DDBA23AE9}"/>
              </a:ext>
            </a:extLst>
          </p:cNvPr>
          <p:cNvGrpSpPr/>
          <p:nvPr/>
        </p:nvGrpSpPr>
        <p:grpSpPr>
          <a:xfrm rot="16025270">
            <a:off x="10852074" y="294253"/>
            <a:ext cx="930513" cy="970439"/>
            <a:chOff x="10697804" y="5388448"/>
            <a:chExt cx="1330489" cy="1170529"/>
          </a:xfrm>
        </p:grpSpPr>
        <p:sp>
          <p:nvSpPr>
            <p:cNvPr id="20" name="Star: 5 Points 5">
              <a:extLst>
                <a:ext uri="{FF2B5EF4-FFF2-40B4-BE49-F238E27FC236}">
                  <a16:creationId xmlns:a16="http://schemas.microsoft.com/office/drawing/2014/main" xmlns="" id="{AD487422-2969-43AD-A641-DDE8E650799C}"/>
                </a:ext>
              </a:extLst>
            </p:cNvPr>
            <p:cNvSpPr/>
            <p:nvPr/>
          </p:nvSpPr>
          <p:spPr>
            <a:xfrm>
              <a:off x="10697804" y="5388448"/>
              <a:ext cx="789206" cy="724253"/>
            </a:xfrm>
            <a:prstGeom prst="star5">
              <a:avLst/>
            </a:prstGeom>
            <a:solidFill>
              <a:srgbClr val="FF0000"/>
            </a:solid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6">
              <a:extLst>
                <a:ext uri="{FF2B5EF4-FFF2-40B4-BE49-F238E27FC236}">
                  <a16:creationId xmlns:a16="http://schemas.microsoft.com/office/drawing/2014/main" xmlns="" id="{32A371C1-A917-41BE-99D5-F9A4587BA482}"/>
                </a:ext>
              </a:extLst>
            </p:cNvPr>
            <p:cNvSpPr/>
            <p:nvPr/>
          </p:nvSpPr>
          <p:spPr>
            <a:xfrm>
              <a:off x="10945727" y="5666424"/>
              <a:ext cx="1082566" cy="892553"/>
            </a:xfrm>
            <a:prstGeom prst="star5">
              <a:avLst/>
            </a:prstGeom>
            <a:solidFill>
              <a:schemeClr val="accent6">
                <a:lumMod val="50000"/>
              </a:schemeClr>
            </a:solid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descr="11_05_UP06_02_telvent_Rural_Electrical_Substation.jpg"/>
          <p:cNvPicPr>
            <a:picLocks noChangeAspect="1"/>
          </p:cNvPicPr>
          <p:nvPr/>
        </p:nvPicPr>
        <p:blipFill>
          <a:blip r:embed="rId2" cstate="print"/>
          <a:stretch>
            <a:fillRect/>
          </a:stretch>
        </p:blipFill>
        <p:spPr>
          <a:xfrm>
            <a:off x="1678745" y="1437902"/>
            <a:ext cx="8534400" cy="4434436"/>
          </a:xfrm>
          <a:prstGeom prst="rect">
            <a:avLst/>
          </a:prstGeom>
          <a:noFill/>
          <a:ln w="76200">
            <a:solidFill>
              <a:srgbClr val="FF0000"/>
            </a:solidFill>
          </a:ln>
        </p:spPr>
      </p:pic>
    </p:spTree>
    <p:extLst>
      <p:ext uri="{BB962C8B-B14F-4D97-AF65-F5344CB8AC3E}">
        <p14:creationId xmlns:p14="http://schemas.microsoft.com/office/powerpoint/2010/main" xmlns="" val="201216771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par>
                                <p:cTn id="12" presetID="22" presetClass="entr" presetSubtype="2"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par>
                                <p:cTn id="18" presetID="2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e.png"/>
          <p:cNvPicPr>
            <a:picLocks noChangeAspect="1"/>
          </p:cNvPicPr>
          <p:nvPr/>
        </p:nvPicPr>
        <p:blipFill>
          <a:blip r:embed="rId3" cstate="print"/>
          <a:stretch>
            <a:fillRect/>
          </a:stretch>
        </p:blipFill>
        <p:spPr>
          <a:xfrm>
            <a:off x="2888611" y="1240250"/>
            <a:ext cx="3775661" cy="3111111"/>
          </a:xfrm>
          <a:prstGeom prst="rect">
            <a:avLst/>
          </a:prstGeom>
        </p:spPr>
      </p:pic>
      <p:pic>
        <p:nvPicPr>
          <p:cNvPr id="4" name="Picture 3" descr="Core.png"/>
          <p:cNvPicPr>
            <a:picLocks noChangeAspect="1"/>
          </p:cNvPicPr>
          <p:nvPr/>
        </p:nvPicPr>
        <p:blipFill>
          <a:blip r:embed="rId3" cstate="print"/>
          <a:stretch>
            <a:fillRect/>
          </a:stretch>
        </p:blipFill>
        <p:spPr>
          <a:xfrm>
            <a:off x="2785275" y="1303361"/>
            <a:ext cx="3775661" cy="3111111"/>
          </a:xfrm>
          <a:prstGeom prst="rect">
            <a:avLst/>
          </a:prstGeom>
        </p:spPr>
      </p:pic>
      <p:pic>
        <p:nvPicPr>
          <p:cNvPr id="9" name="Picture 8" descr="Core.png"/>
          <p:cNvPicPr>
            <a:picLocks noChangeAspect="1"/>
          </p:cNvPicPr>
          <p:nvPr/>
        </p:nvPicPr>
        <p:blipFill>
          <a:blip r:embed="rId3" cstate="print"/>
          <a:stretch>
            <a:fillRect/>
          </a:stretch>
        </p:blipFill>
        <p:spPr>
          <a:xfrm>
            <a:off x="2673062" y="1363641"/>
            <a:ext cx="3775661" cy="3111111"/>
          </a:xfrm>
          <a:prstGeom prst="rect">
            <a:avLst/>
          </a:prstGeom>
        </p:spPr>
      </p:pic>
      <p:pic>
        <p:nvPicPr>
          <p:cNvPr id="10" name="Picture 9" descr="Core.png"/>
          <p:cNvPicPr>
            <a:picLocks noChangeAspect="1"/>
          </p:cNvPicPr>
          <p:nvPr/>
        </p:nvPicPr>
        <p:blipFill>
          <a:blip r:embed="rId3" cstate="print"/>
          <a:stretch>
            <a:fillRect/>
          </a:stretch>
        </p:blipFill>
        <p:spPr>
          <a:xfrm>
            <a:off x="2571462" y="1447801"/>
            <a:ext cx="3775661" cy="3111111"/>
          </a:xfrm>
          <a:prstGeom prst="rect">
            <a:avLst/>
          </a:prstGeom>
        </p:spPr>
      </p:pic>
      <p:pic>
        <p:nvPicPr>
          <p:cNvPr id="11" name="Picture 10" descr="Core.png"/>
          <p:cNvPicPr>
            <a:picLocks noChangeAspect="1"/>
          </p:cNvPicPr>
          <p:nvPr/>
        </p:nvPicPr>
        <p:blipFill>
          <a:blip r:embed="rId3" cstate="print"/>
          <a:stretch>
            <a:fillRect/>
          </a:stretch>
        </p:blipFill>
        <p:spPr>
          <a:xfrm>
            <a:off x="2480475" y="1516041"/>
            <a:ext cx="3775661" cy="3111111"/>
          </a:xfrm>
          <a:prstGeom prst="rect">
            <a:avLst/>
          </a:prstGeom>
        </p:spPr>
      </p:pic>
      <p:pic>
        <p:nvPicPr>
          <p:cNvPr id="12" name="Picture 11" descr="Core.png"/>
          <p:cNvPicPr>
            <a:picLocks noChangeAspect="1"/>
          </p:cNvPicPr>
          <p:nvPr/>
        </p:nvPicPr>
        <p:blipFill>
          <a:blip r:embed="rId3" cstate="print"/>
          <a:stretch>
            <a:fillRect/>
          </a:stretch>
        </p:blipFill>
        <p:spPr>
          <a:xfrm>
            <a:off x="2378875" y="1613849"/>
            <a:ext cx="3775661" cy="3111111"/>
          </a:xfrm>
          <a:prstGeom prst="rect">
            <a:avLst/>
          </a:prstGeom>
        </p:spPr>
      </p:pic>
      <p:pic>
        <p:nvPicPr>
          <p:cNvPr id="13" name="Picture 12" descr="Core.png"/>
          <p:cNvPicPr>
            <a:picLocks noChangeAspect="1"/>
          </p:cNvPicPr>
          <p:nvPr/>
        </p:nvPicPr>
        <p:blipFill>
          <a:blip r:embed="rId3" cstate="print"/>
          <a:stretch>
            <a:fillRect/>
          </a:stretch>
        </p:blipFill>
        <p:spPr>
          <a:xfrm>
            <a:off x="2277275" y="1703697"/>
            <a:ext cx="3775661" cy="3111111"/>
          </a:xfrm>
          <a:prstGeom prst="rect">
            <a:avLst/>
          </a:prstGeom>
        </p:spPr>
      </p:pic>
      <p:pic>
        <p:nvPicPr>
          <p:cNvPr id="14" name="Picture 13" descr="Core.png"/>
          <p:cNvPicPr>
            <a:picLocks noChangeAspect="1"/>
          </p:cNvPicPr>
          <p:nvPr/>
        </p:nvPicPr>
        <p:blipFill>
          <a:blip r:embed="rId3" cstate="print"/>
          <a:stretch>
            <a:fillRect/>
          </a:stretch>
        </p:blipFill>
        <p:spPr>
          <a:xfrm>
            <a:off x="2224419" y="1774209"/>
            <a:ext cx="3775661" cy="3111111"/>
          </a:xfrm>
          <a:prstGeom prst="rect">
            <a:avLst/>
          </a:prstGeom>
        </p:spPr>
      </p:pic>
      <p:pic>
        <p:nvPicPr>
          <p:cNvPr id="15" name="Picture 14" descr="Core.png"/>
          <p:cNvPicPr>
            <a:picLocks noChangeAspect="1"/>
          </p:cNvPicPr>
          <p:nvPr/>
        </p:nvPicPr>
        <p:blipFill>
          <a:blip r:embed="rId3" cstate="print"/>
          <a:stretch>
            <a:fillRect/>
          </a:stretch>
        </p:blipFill>
        <p:spPr>
          <a:xfrm>
            <a:off x="2168091" y="1820841"/>
            <a:ext cx="3775661" cy="3111111"/>
          </a:xfrm>
          <a:prstGeom prst="rect">
            <a:avLst/>
          </a:prstGeom>
        </p:spPr>
      </p:pic>
      <p:sp>
        <p:nvSpPr>
          <p:cNvPr id="16" name="Frame 15"/>
          <p:cNvSpPr/>
          <p:nvPr/>
        </p:nvSpPr>
        <p:spPr>
          <a:xfrm>
            <a:off x="0" y="0"/>
            <a:ext cx="12192000" cy="6858000"/>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3"/>
          <p:cNvGrpSpPr/>
          <p:nvPr/>
        </p:nvGrpSpPr>
        <p:grpSpPr>
          <a:xfrm>
            <a:off x="5724473" y="1295401"/>
            <a:ext cx="3503933" cy="762000"/>
            <a:chOff x="4953000" y="1828800"/>
            <a:chExt cx="3762381" cy="1095381"/>
          </a:xfrm>
        </p:grpSpPr>
        <p:sp>
          <p:nvSpPr>
            <p:cNvPr id="23" name="Freeform 22"/>
            <p:cNvSpPr/>
            <p:nvPr/>
          </p:nvSpPr>
          <p:spPr>
            <a:xfrm>
              <a:off x="4953000" y="1828800"/>
              <a:ext cx="3762381" cy="1095381"/>
            </a:xfrm>
            <a:custGeom>
              <a:avLst/>
              <a:gdLst>
                <a:gd name="connsiteX0" fmla="*/ 0 w 3505200"/>
                <a:gd name="connsiteY0" fmla="*/ 152403 h 914400"/>
                <a:gd name="connsiteX1" fmla="*/ 44638 w 3505200"/>
                <a:gd name="connsiteY1" fmla="*/ 44638 h 914400"/>
                <a:gd name="connsiteX2" fmla="*/ 152403 w 3505200"/>
                <a:gd name="connsiteY2" fmla="*/ 0 h 914400"/>
                <a:gd name="connsiteX3" fmla="*/ 3352797 w 3505200"/>
                <a:gd name="connsiteY3" fmla="*/ 0 h 914400"/>
                <a:gd name="connsiteX4" fmla="*/ 3460562 w 3505200"/>
                <a:gd name="connsiteY4" fmla="*/ 44638 h 914400"/>
                <a:gd name="connsiteX5" fmla="*/ 3505200 w 3505200"/>
                <a:gd name="connsiteY5" fmla="*/ 152403 h 914400"/>
                <a:gd name="connsiteX6" fmla="*/ 3505200 w 3505200"/>
                <a:gd name="connsiteY6" fmla="*/ 761997 h 914400"/>
                <a:gd name="connsiteX7" fmla="*/ 3460562 w 3505200"/>
                <a:gd name="connsiteY7" fmla="*/ 869762 h 914400"/>
                <a:gd name="connsiteX8" fmla="*/ 3352797 w 3505200"/>
                <a:gd name="connsiteY8" fmla="*/ 914400 h 914400"/>
                <a:gd name="connsiteX9" fmla="*/ 152403 w 3505200"/>
                <a:gd name="connsiteY9" fmla="*/ 914400 h 914400"/>
                <a:gd name="connsiteX10" fmla="*/ 44638 w 3505200"/>
                <a:gd name="connsiteY10" fmla="*/ 869762 h 914400"/>
                <a:gd name="connsiteX11" fmla="*/ 0 w 3505200"/>
                <a:gd name="connsiteY11" fmla="*/ 761997 h 914400"/>
                <a:gd name="connsiteX12" fmla="*/ 0 w 3505200"/>
                <a:gd name="connsiteY12" fmla="*/ 152403 h 914400"/>
                <a:gd name="connsiteX0" fmla="*/ 257181 w 3762381"/>
                <a:gd name="connsiteY0" fmla="*/ 152403 h 1095381"/>
                <a:gd name="connsiteX1" fmla="*/ 301819 w 3762381"/>
                <a:gd name="connsiteY1" fmla="*/ 44638 h 1095381"/>
                <a:gd name="connsiteX2" fmla="*/ 409584 w 3762381"/>
                <a:gd name="connsiteY2" fmla="*/ 0 h 1095381"/>
                <a:gd name="connsiteX3" fmla="*/ 3609978 w 3762381"/>
                <a:gd name="connsiteY3" fmla="*/ 0 h 1095381"/>
                <a:gd name="connsiteX4" fmla="*/ 3717743 w 3762381"/>
                <a:gd name="connsiteY4" fmla="*/ 44638 h 1095381"/>
                <a:gd name="connsiteX5" fmla="*/ 3762381 w 3762381"/>
                <a:gd name="connsiteY5" fmla="*/ 152403 h 1095381"/>
                <a:gd name="connsiteX6" fmla="*/ 3762381 w 3762381"/>
                <a:gd name="connsiteY6" fmla="*/ 761997 h 1095381"/>
                <a:gd name="connsiteX7" fmla="*/ 3717743 w 3762381"/>
                <a:gd name="connsiteY7" fmla="*/ 869762 h 1095381"/>
                <a:gd name="connsiteX8" fmla="*/ 3609978 w 3762381"/>
                <a:gd name="connsiteY8" fmla="*/ 914400 h 1095381"/>
                <a:gd name="connsiteX9" fmla="*/ 409584 w 3762381"/>
                <a:gd name="connsiteY9" fmla="*/ 914400 h 1095381"/>
                <a:gd name="connsiteX10" fmla="*/ 28581 w 3762381"/>
                <a:gd name="connsiteY10" fmla="*/ 1066800 h 1095381"/>
                <a:gd name="connsiteX11" fmla="*/ 257181 w 3762381"/>
                <a:gd name="connsiteY11" fmla="*/ 761997 h 1095381"/>
                <a:gd name="connsiteX12" fmla="*/ 257181 w 3762381"/>
                <a:gd name="connsiteY12" fmla="*/ 152403 h 109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2381" h="1095381">
                  <a:moveTo>
                    <a:pt x="257181" y="152403"/>
                  </a:moveTo>
                  <a:cubicBezTo>
                    <a:pt x="257181" y="111983"/>
                    <a:pt x="273238" y="73219"/>
                    <a:pt x="301819" y="44638"/>
                  </a:cubicBezTo>
                  <a:cubicBezTo>
                    <a:pt x="330400" y="16057"/>
                    <a:pt x="369164" y="0"/>
                    <a:pt x="409584" y="0"/>
                  </a:cubicBezTo>
                  <a:lnTo>
                    <a:pt x="3609978" y="0"/>
                  </a:lnTo>
                  <a:cubicBezTo>
                    <a:pt x="3650398" y="0"/>
                    <a:pt x="3689162" y="16057"/>
                    <a:pt x="3717743" y="44638"/>
                  </a:cubicBezTo>
                  <a:cubicBezTo>
                    <a:pt x="3746324" y="73219"/>
                    <a:pt x="3762381" y="111983"/>
                    <a:pt x="3762381" y="152403"/>
                  </a:cubicBezTo>
                  <a:lnTo>
                    <a:pt x="3762381" y="761997"/>
                  </a:lnTo>
                  <a:cubicBezTo>
                    <a:pt x="3762381" y="802417"/>
                    <a:pt x="3746324" y="841181"/>
                    <a:pt x="3717743" y="869762"/>
                  </a:cubicBezTo>
                  <a:cubicBezTo>
                    <a:pt x="3689162" y="898343"/>
                    <a:pt x="3650398" y="914400"/>
                    <a:pt x="3609978" y="914400"/>
                  </a:cubicBezTo>
                  <a:lnTo>
                    <a:pt x="409584" y="914400"/>
                  </a:lnTo>
                  <a:cubicBezTo>
                    <a:pt x="369164" y="914400"/>
                    <a:pt x="57162" y="1095381"/>
                    <a:pt x="28581" y="1066800"/>
                  </a:cubicBezTo>
                  <a:cubicBezTo>
                    <a:pt x="0" y="1038219"/>
                    <a:pt x="257181" y="802417"/>
                    <a:pt x="257181" y="761997"/>
                  </a:cubicBezTo>
                  <a:lnTo>
                    <a:pt x="257181" y="152403"/>
                  </a:lnTo>
                  <a:close/>
                </a:path>
              </a:pathLst>
            </a:cu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17531" y="1997320"/>
              <a:ext cx="2508524" cy="752133"/>
            </a:xfrm>
            <a:prstGeom prst="rect">
              <a:avLst/>
            </a:prstGeom>
            <a:noFill/>
          </p:spPr>
          <p:txBody>
            <a:bodyPr wrap="none" rtlCol="0">
              <a:spAutoFit/>
            </a:bodyPr>
            <a:lstStyle/>
            <a:p>
              <a:r>
                <a:rPr lang="bn-BD" sz="2800" spc="-150" dirty="0" smtClean="0">
                  <a:latin typeface="NikoshBAN" pitchFamily="2" charset="0"/>
                  <a:cs typeface="NikoshBAN" pitchFamily="2" charset="0"/>
                </a:rPr>
                <a:t>কাচা লোহার আয়তাকার পাত</a:t>
              </a:r>
              <a:endParaRPr lang="en-US" sz="2800" spc="-150" dirty="0">
                <a:latin typeface="NikoshBAN" pitchFamily="2" charset="0"/>
                <a:cs typeface="NikoshBAN" pitchFamily="2" charset="0"/>
              </a:endParaRPr>
            </a:p>
          </p:txBody>
        </p:sp>
      </p:grpSp>
      <p:grpSp>
        <p:nvGrpSpPr>
          <p:cNvPr id="5" name="Group 29"/>
          <p:cNvGrpSpPr/>
          <p:nvPr/>
        </p:nvGrpSpPr>
        <p:grpSpPr>
          <a:xfrm>
            <a:off x="5445072" y="2743200"/>
            <a:ext cx="3741131" cy="990600"/>
            <a:chOff x="4724400" y="3981450"/>
            <a:chExt cx="3657600" cy="1238250"/>
          </a:xfrm>
        </p:grpSpPr>
        <p:sp>
          <p:nvSpPr>
            <p:cNvPr id="29" name="Left Arrow 28"/>
            <p:cNvSpPr/>
            <p:nvPr/>
          </p:nvSpPr>
          <p:spPr>
            <a:xfrm>
              <a:off x="4724400" y="3981450"/>
              <a:ext cx="3657600" cy="1238250"/>
            </a:xfrm>
            <a:prstGeom prst="left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32736" y="4343400"/>
              <a:ext cx="2415565" cy="654025"/>
            </a:xfrm>
            <a:prstGeom prst="rect">
              <a:avLst/>
            </a:prstGeom>
            <a:noFill/>
          </p:spPr>
          <p:txBody>
            <a:bodyPr wrap="none" rtlCol="0">
              <a:spAutoFit/>
            </a:bodyPr>
            <a:lstStyle/>
            <a:p>
              <a:r>
                <a:rPr lang="bn-BD" sz="2800" spc="-150" dirty="0" smtClean="0">
                  <a:latin typeface="NikoshBAN" pitchFamily="2" charset="0"/>
                  <a:cs typeface="NikoshBAN" pitchFamily="2" charset="0"/>
                </a:rPr>
                <a:t>কাচা লোহার আয়তাকার  মজ্জা</a:t>
              </a:r>
              <a:endParaRPr lang="en-US" sz="2800" spc="-150" dirty="0">
                <a:latin typeface="NikoshBAN" pitchFamily="2" charset="0"/>
                <a:cs typeface="NikoshBAN" pitchFamily="2" charset="0"/>
              </a:endParaRPr>
            </a:p>
          </p:txBody>
        </p:sp>
      </p:grpSp>
      <p:pic>
        <p:nvPicPr>
          <p:cNvPr id="21" name="Picture 20" descr="Coil_1.png"/>
          <p:cNvPicPr>
            <a:picLocks noChangeAspect="1"/>
          </p:cNvPicPr>
          <p:nvPr/>
        </p:nvPicPr>
        <p:blipFill>
          <a:blip r:embed="rId4" cstate="print"/>
          <a:stretch>
            <a:fillRect/>
          </a:stretch>
        </p:blipFill>
        <p:spPr>
          <a:xfrm>
            <a:off x="4632272" y="2180094"/>
            <a:ext cx="2878307" cy="2273016"/>
          </a:xfrm>
          <a:prstGeom prst="rect">
            <a:avLst/>
          </a:prstGeom>
        </p:spPr>
      </p:pic>
      <p:pic>
        <p:nvPicPr>
          <p:cNvPr id="22" name="Picture 21" descr="transformer copy.png"/>
          <p:cNvPicPr>
            <a:picLocks noChangeAspect="1"/>
          </p:cNvPicPr>
          <p:nvPr/>
        </p:nvPicPr>
        <p:blipFill>
          <a:blip r:embed="rId5" cstate="print"/>
          <a:stretch>
            <a:fillRect/>
          </a:stretch>
        </p:blipFill>
        <p:spPr>
          <a:xfrm>
            <a:off x="7321453" y="3375074"/>
            <a:ext cx="3860800" cy="3151674"/>
          </a:xfrm>
          <a:prstGeom prst="rect">
            <a:avLst/>
          </a:prstGeom>
        </p:spPr>
      </p:pic>
      <p:pic>
        <p:nvPicPr>
          <p:cNvPr id="25" name="Picture 24" descr="Transformer-14 copy.png"/>
          <p:cNvPicPr>
            <a:picLocks noChangeAspect="1"/>
          </p:cNvPicPr>
          <p:nvPr/>
        </p:nvPicPr>
        <p:blipFill>
          <a:blip r:embed="rId6" cstate="print"/>
          <a:stretch>
            <a:fillRect/>
          </a:stretch>
        </p:blipFill>
        <p:spPr>
          <a:xfrm>
            <a:off x="8440615" y="1381344"/>
            <a:ext cx="3427828" cy="2334872"/>
          </a:xfrm>
          <a:prstGeom prst="rect">
            <a:avLst/>
          </a:prstGeom>
        </p:spPr>
      </p:pic>
      <p:pic>
        <p:nvPicPr>
          <p:cNvPr id="26" name="Picture 25">
            <a:extLst>
              <a:ext uri="{FF2B5EF4-FFF2-40B4-BE49-F238E27FC236}">
                <a16:creationId xmlns:a16="http://schemas.microsoft.com/office/drawing/2014/main" xmlns="" id="{3AA75CF0-41C5-46CE-B750-AC53FA018C54}"/>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50167" y="538822"/>
            <a:ext cx="4417256" cy="1004351"/>
          </a:xfrm>
          <a:prstGeom prst="rect">
            <a:avLst/>
          </a:prstGeom>
        </p:spPr>
      </p:pic>
      <p:sp>
        <p:nvSpPr>
          <p:cNvPr id="28" name="Rectangle 27"/>
          <p:cNvSpPr/>
          <p:nvPr/>
        </p:nvSpPr>
        <p:spPr>
          <a:xfrm>
            <a:off x="2073749" y="754352"/>
            <a:ext cx="2356735" cy="584775"/>
          </a:xfrm>
          <a:prstGeom prst="rect">
            <a:avLst/>
          </a:prstGeom>
        </p:spPr>
        <p:txBody>
          <a:bodyPr wrap="none">
            <a:spAutoFit/>
          </a:bodyPr>
          <a:lstStyle/>
          <a:p>
            <a:r>
              <a:rPr lang="bn-BD" sz="3200" b="1" dirty="0" smtClean="0">
                <a:latin typeface="NikoshBAN" pitchFamily="2" charset="0"/>
                <a:cs typeface="NikoshBAN" pitchFamily="2" charset="0"/>
              </a:rPr>
              <a:t>ট্রান্সফর্মারের গঠন</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4"/>
                                        </p:tgtEl>
                                        <p:attrNameLst>
                                          <p:attrName>ppt_x</p:attrName>
                                          <p:attrName>ppt_y</p:attrName>
                                        </p:attrNameLst>
                                      </p:cBhvr>
                                    </p:animMotion>
                                    <p:animEffect transition="in" filter="fade">
                                      <p:cBhvr>
                                        <p:cTn id="21" dur="500"/>
                                        <p:tgtEl>
                                          <p:spTgt spid="4"/>
                                        </p:tgtEl>
                                      </p:cBhvr>
                                    </p:animEffect>
                                  </p:childTnLst>
                                </p:cTn>
                              </p:par>
                            </p:childTnLst>
                          </p:cTn>
                        </p:par>
                        <p:par>
                          <p:cTn id="22" fill="hold">
                            <p:stCondLst>
                              <p:cond delay="500"/>
                            </p:stCondLst>
                            <p:childTnLst>
                              <p:par>
                                <p:cTn id="23" presetID="5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Scale>
                                      <p:cBhvr>
                                        <p:cTn id="25"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9"/>
                                        </p:tgtEl>
                                        <p:attrNameLst>
                                          <p:attrName>ppt_x</p:attrName>
                                          <p:attrName>ppt_y</p:attrName>
                                        </p:attrNameLst>
                                      </p:cBhvr>
                                    </p:animMotion>
                                    <p:animEffect transition="in" filter="fade">
                                      <p:cBhvr>
                                        <p:cTn id="27" dur="500"/>
                                        <p:tgtEl>
                                          <p:spTgt spid="9"/>
                                        </p:tgtEl>
                                      </p:cBhvr>
                                    </p:animEffect>
                                  </p:childTnLst>
                                </p:cTn>
                              </p:par>
                            </p:childTnLst>
                          </p:cTn>
                        </p:par>
                        <p:par>
                          <p:cTn id="28" fill="hold">
                            <p:stCondLst>
                              <p:cond delay="1000"/>
                            </p:stCondLst>
                            <p:childTnLst>
                              <p:par>
                                <p:cTn id="29" presetID="5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Scale>
                                      <p:cBhvr>
                                        <p:cTn id="31"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0"/>
                                        </p:tgtEl>
                                        <p:attrNameLst>
                                          <p:attrName>ppt_x</p:attrName>
                                          <p:attrName>ppt_y</p:attrName>
                                        </p:attrNameLst>
                                      </p:cBhvr>
                                    </p:animMotion>
                                    <p:animEffect transition="in" filter="fade">
                                      <p:cBhvr>
                                        <p:cTn id="33" dur="500"/>
                                        <p:tgtEl>
                                          <p:spTgt spid="10"/>
                                        </p:tgtEl>
                                      </p:cBhvr>
                                    </p:animEffect>
                                  </p:childTnLst>
                                </p:cTn>
                              </p:par>
                            </p:childTnLst>
                          </p:cTn>
                        </p:par>
                        <p:par>
                          <p:cTn id="34" fill="hold">
                            <p:stCondLst>
                              <p:cond delay="1500"/>
                            </p:stCondLst>
                            <p:childTnLst>
                              <p:par>
                                <p:cTn id="35" presetID="5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Scale>
                                      <p:cBhvr>
                                        <p:cTn id="37"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1"/>
                                        </p:tgtEl>
                                        <p:attrNameLst>
                                          <p:attrName>ppt_x</p:attrName>
                                          <p:attrName>ppt_y</p:attrName>
                                        </p:attrNameLst>
                                      </p:cBhvr>
                                    </p:animMotion>
                                    <p:animEffect transition="in" filter="fade">
                                      <p:cBhvr>
                                        <p:cTn id="39" dur="500"/>
                                        <p:tgtEl>
                                          <p:spTgt spid="11"/>
                                        </p:tgtEl>
                                      </p:cBhvr>
                                    </p:animEffect>
                                  </p:childTnLst>
                                </p:cTn>
                              </p:par>
                            </p:childTnLst>
                          </p:cTn>
                        </p:par>
                        <p:par>
                          <p:cTn id="40" fill="hold">
                            <p:stCondLst>
                              <p:cond delay="2000"/>
                            </p:stCondLst>
                            <p:childTnLst>
                              <p:par>
                                <p:cTn id="41" presetID="52"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Scale>
                                      <p:cBhvr>
                                        <p:cTn id="43"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2"/>
                                        </p:tgtEl>
                                        <p:attrNameLst>
                                          <p:attrName>ppt_x</p:attrName>
                                          <p:attrName>ppt_y</p:attrName>
                                        </p:attrNameLst>
                                      </p:cBhvr>
                                    </p:animMotion>
                                    <p:animEffect transition="in" filter="fade">
                                      <p:cBhvr>
                                        <p:cTn id="45" dur="500"/>
                                        <p:tgtEl>
                                          <p:spTgt spid="12"/>
                                        </p:tgtEl>
                                      </p:cBhvr>
                                    </p:animEffect>
                                  </p:childTnLst>
                                </p:cTn>
                              </p:par>
                            </p:childTnLst>
                          </p:cTn>
                        </p:par>
                        <p:par>
                          <p:cTn id="46" fill="hold">
                            <p:stCondLst>
                              <p:cond delay="2500"/>
                            </p:stCondLst>
                            <p:childTnLst>
                              <p:par>
                                <p:cTn id="47" presetID="52"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Scale>
                                      <p:cBhvr>
                                        <p:cTn id="49"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13"/>
                                        </p:tgtEl>
                                        <p:attrNameLst>
                                          <p:attrName>ppt_x</p:attrName>
                                          <p:attrName>ppt_y</p:attrName>
                                        </p:attrNameLst>
                                      </p:cBhvr>
                                    </p:animMotion>
                                    <p:animEffect transition="in" filter="fade">
                                      <p:cBhvr>
                                        <p:cTn id="51" dur="500"/>
                                        <p:tgtEl>
                                          <p:spTgt spid="13"/>
                                        </p:tgtEl>
                                      </p:cBhvr>
                                    </p:animEffect>
                                  </p:childTnLst>
                                </p:cTn>
                              </p:par>
                            </p:childTnLst>
                          </p:cTn>
                        </p:par>
                        <p:par>
                          <p:cTn id="52" fill="hold">
                            <p:stCondLst>
                              <p:cond delay="3000"/>
                            </p:stCondLst>
                            <p:childTnLst>
                              <p:par>
                                <p:cTn id="53" presetID="52"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Scale>
                                      <p:cBhvr>
                                        <p:cTn id="55"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500" decel="50000" fill="hold">
                                          <p:stCondLst>
                                            <p:cond delay="0"/>
                                          </p:stCondLst>
                                        </p:cTn>
                                        <p:tgtEl>
                                          <p:spTgt spid="14"/>
                                        </p:tgtEl>
                                        <p:attrNameLst>
                                          <p:attrName>ppt_x</p:attrName>
                                          <p:attrName>ppt_y</p:attrName>
                                        </p:attrNameLst>
                                      </p:cBhvr>
                                    </p:animMotion>
                                    <p:animEffect transition="in" filter="fade">
                                      <p:cBhvr>
                                        <p:cTn id="57" dur="500"/>
                                        <p:tgtEl>
                                          <p:spTgt spid="14"/>
                                        </p:tgtEl>
                                      </p:cBhvr>
                                    </p:animEffect>
                                  </p:childTnLst>
                                </p:cTn>
                              </p:par>
                            </p:childTnLst>
                          </p:cTn>
                        </p:par>
                        <p:par>
                          <p:cTn id="58" fill="hold">
                            <p:stCondLst>
                              <p:cond delay="3500"/>
                            </p:stCondLst>
                            <p:childTnLst>
                              <p:par>
                                <p:cTn id="59" presetID="52"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Scale>
                                      <p:cBhvr>
                                        <p:cTn id="61"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500" decel="50000" fill="hold">
                                          <p:stCondLst>
                                            <p:cond delay="0"/>
                                          </p:stCondLst>
                                        </p:cTn>
                                        <p:tgtEl>
                                          <p:spTgt spid="15"/>
                                        </p:tgtEl>
                                        <p:attrNameLst>
                                          <p:attrName>ppt_x</p:attrName>
                                          <p:attrName>ppt_y</p:attrName>
                                        </p:attrNameLst>
                                      </p:cBhvr>
                                    </p:animMotion>
                                    <p:animEffect transition="in" filter="fade">
                                      <p:cBhvr>
                                        <p:cTn id="63" dur="500"/>
                                        <p:tgtEl>
                                          <p:spTgt spid="15"/>
                                        </p:tgtEl>
                                      </p:cBhvr>
                                    </p:animEffect>
                                  </p:childTnLst>
                                </p:cTn>
                              </p:par>
                            </p:childTnLst>
                          </p:cTn>
                        </p:par>
                        <p:par>
                          <p:cTn id="64" fill="hold">
                            <p:stCondLst>
                              <p:cond delay="4000"/>
                            </p:stCondLst>
                            <p:childTnLst>
                              <p:par>
                                <p:cTn id="65" presetID="1" presetClass="exit" presetSubtype="0" fill="hold" nodeType="afterEffect">
                                  <p:stCondLst>
                                    <p:cond delay="0"/>
                                  </p:stCondLst>
                                  <p:childTnLst>
                                    <p:set>
                                      <p:cBhvr>
                                        <p:cTn id="66" dur="1" fill="hold">
                                          <p:stCondLst>
                                            <p:cond delay="0"/>
                                          </p:stCondLst>
                                        </p:cTn>
                                        <p:tgtEl>
                                          <p:spTgt spid="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strips(downRight)">
                                      <p:cBhvr>
                                        <p:cTn id="77" dur="10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3"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Right)">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strips(downRight)">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07887" y="522514"/>
            <a:ext cx="91730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একটি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কাচা</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লোহার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আয়তাকার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মজ্জা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নেওয়া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পরস্পর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বিপরীত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দুই</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বাহুতে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অন্ত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রীত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পেঁচিয়ে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আযতাকার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মজ্জার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বাহুর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পরিবর্তি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বিভব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প্রয়োগ</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অপর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বিপরীত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বাহুর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পরিবর্তী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বিভব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আবিষ্ট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আরোহী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স্টেপআপ</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চেয়ে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তারের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বেশি</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থাকে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অবরোহী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স্টেপডাউন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চেয়ে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তারের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কম</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থাকে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393371" y="2989943"/>
            <a:ext cx="9376229"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n</a:t>
            </a:r>
            <a:r>
              <a:rPr kumimoji="0" lang="en-US" sz="2400" b="0" i="0" u="none" strike="noStrike" cap="none" normalizeH="0" baseline="-30000" dirty="0" err="1" smtClean="0">
                <a:ln>
                  <a:noFill/>
                </a:ln>
                <a:solidFill>
                  <a:schemeClr val="tx1"/>
                </a:solidFill>
                <a:effectLst/>
                <a:latin typeface="NikoshBAN" pitchFamily="2" charset="0"/>
                <a:ea typeface="Times New Roman" pitchFamily="18" charset="0"/>
                <a:cs typeface="NikoshBAN" pitchFamily="2" charset="0"/>
              </a:rPr>
              <a:t>P</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পেঁচ</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বিশিষ্ট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E</a:t>
            </a:r>
            <a:r>
              <a:rPr kumimoji="0" lang="en-US" sz="2400" b="0" i="0" u="none" strike="noStrike" cap="none" normalizeH="0" baseline="-30000" dirty="0" smtClean="0">
                <a:ln>
                  <a:noFill/>
                </a:ln>
                <a:solidFill>
                  <a:schemeClr val="tx1"/>
                </a:solidFill>
                <a:effectLst/>
                <a:latin typeface="NikoshBAN" pitchFamily="2" charset="0"/>
                <a:ea typeface="Times New Roman" pitchFamily="18" charset="0"/>
                <a:cs typeface="NikoshBAN" pitchFamily="2" charset="0"/>
              </a:rPr>
              <a:t>P</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পরিবর্তী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বিভব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প্রয়োগ</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ফলে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এই</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I</a:t>
            </a:r>
            <a:r>
              <a:rPr kumimoji="0" lang="en-US" sz="2400" b="0" i="0" u="none" strike="noStrike" cap="none" normalizeH="0" baseline="-30000" dirty="0" smtClean="0">
                <a:ln>
                  <a:noFill/>
                </a:ln>
                <a:solidFill>
                  <a:schemeClr val="tx1"/>
                </a:solidFill>
                <a:effectLst/>
                <a:latin typeface="NikoshBAN" pitchFamily="2" charset="0"/>
                <a:ea typeface="Times New Roman" pitchFamily="18" charset="0"/>
                <a:cs typeface="NikoshBAN" pitchFamily="2" charset="0"/>
              </a:rPr>
              <a:t>P</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পাওয়া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এই</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মজ্জাটিকে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চুম্বকিত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চৌম্বক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বলরেখা</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উৎপন্ন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একটি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আবিষ্ট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ভোল্টেজ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তড়িচ্চালক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শক্তি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উৎপন্ন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চৌম্বক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বলরেখার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যদি</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ক্ষরণ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তাহলে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পাকেও</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একই</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সংখ্যক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বলরেখা</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সংযুক্ত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ফলে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কুণ্ডলীতেও</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ভোল্টেজ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তড়িচ্চালক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শক্তি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আবিষ্ট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n</a:t>
            </a:r>
            <a:r>
              <a:rPr kumimoji="0" lang="en-US" sz="2400" b="0" i="0" u="none" strike="noStrike" cap="none" normalizeH="0" baseline="-30000" dirty="0" err="1" smtClean="0">
                <a:ln>
                  <a:noFill/>
                </a:ln>
                <a:solidFill>
                  <a:schemeClr val="tx1"/>
                </a:solidFill>
                <a:effectLst/>
                <a:latin typeface="NikoshBAN" pitchFamily="2" charset="0"/>
                <a:ea typeface="Times New Roman" pitchFamily="18" charset="0"/>
                <a:cs typeface="NikoshBAN" pitchFamily="2" charset="0"/>
              </a:rPr>
              <a:t>S</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আবিষ্ট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ভোল্টেজ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তড়িচ্চালক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শক্তি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E</a:t>
            </a:r>
            <a:r>
              <a:rPr kumimoji="0" lang="en-US" sz="2400" b="0" i="0" u="none" strike="noStrike" cap="none" normalizeH="0" baseline="-30000" dirty="0" smtClean="0">
                <a:ln>
                  <a:noFill/>
                </a:ln>
                <a:solidFill>
                  <a:schemeClr val="tx1"/>
                </a:solidFill>
                <a:effectLst/>
                <a:latin typeface="NikoshBAN" pitchFamily="2" charset="0"/>
                <a:ea typeface="Times New Roman" pitchFamily="18" charset="0"/>
                <a:cs typeface="NikoshBAN" pitchFamily="2" charset="0"/>
              </a:rPr>
              <a:t>S</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ও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ভোল্টেজ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ও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তারের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পাকসংখ্যার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সম্পর্ক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914401" y="1640114"/>
            <a:ext cx="10464799"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EP/ES</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en-US" sz="2400" b="0" i="1"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nP</a:t>
            </a:r>
            <a:r>
              <a:rPr kumimoji="0" lang="en-US" sz="2400" b="0" i="1"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en-US" sz="2400" b="0" i="1"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nS</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যখন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n</a:t>
            </a:r>
            <a:r>
              <a:rPr kumimoji="0" lang="en-US" sz="2400" b="0" i="0" u="none" strike="noStrike" cap="none" normalizeH="0" baseline="-30000" dirty="0" err="1" smtClean="0">
                <a:ln>
                  <a:noFill/>
                </a:ln>
                <a:solidFill>
                  <a:schemeClr val="tx1"/>
                </a:solidFill>
                <a:effectLst/>
                <a:latin typeface="NikoshBAN" pitchFamily="2" charset="0"/>
                <a:ea typeface="Times New Roman" pitchFamily="18" charset="0"/>
                <a:cs typeface="NikoshBAN" pitchFamily="2" charset="0"/>
              </a:rPr>
              <a:t>S</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&gt;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n</a:t>
            </a:r>
            <a:r>
              <a:rPr kumimoji="0" lang="en-US" sz="2400" b="0" i="0" u="none" strike="noStrike" cap="none" normalizeH="0" baseline="-30000" dirty="0" err="1" smtClean="0">
                <a:ln>
                  <a:noFill/>
                </a:ln>
                <a:solidFill>
                  <a:schemeClr val="tx1"/>
                </a:solidFill>
                <a:effectLst/>
                <a:latin typeface="NikoshBAN" pitchFamily="2" charset="0"/>
                <a:ea typeface="Times New Roman" pitchFamily="18" charset="0"/>
                <a:cs typeface="NikoshBAN" pitchFamily="2" charset="0"/>
              </a:rPr>
              <a:t>P</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তখন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আরোহী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স্টেপআপ</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যখন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n</a:t>
            </a:r>
            <a:r>
              <a:rPr kumimoji="0" lang="en-US" sz="2400" b="0" i="0" u="none" strike="noStrike" cap="none" normalizeH="0" baseline="-30000" dirty="0" err="1" smtClean="0">
                <a:ln>
                  <a:noFill/>
                </a:ln>
                <a:solidFill>
                  <a:schemeClr val="tx1"/>
                </a:solidFill>
                <a:effectLst/>
                <a:latin typeface="NikoshBAN" pitchFamily="2" charset="0"/>
                <a:ea typeface="Times New Roman" pitchFamily="18" charset="0"/>
                <a:cs typeface="NikoshBAN" pitchFamily="2" charset="0"/>
              </a:rPr>
              <a:t>S</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&lt;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n</a:t>
            </a:r>
            <a:r>
              <a:rPr kumimoji="0" lang="en-US" sz="2400" b="0" i="0" u="none" strike="noStrike" cap="none" normalizeH="0" baseline="-30000" dirty="0" err="1" smtClean="0">
                <a:ln>
                  <a:noFill/>
                </a:ln>
                <a:solidFill>
                  <a:schemeClr val="tx1"/>
                </a:solidFill>
                <a:effectLst/>
                <a:latin typeface="NikoshBAN" pitchFamily="2" charset="0"/>
                <a:ea typeface="Times New Roman" pitchFamily="18" charset="0"/>
                <a:cs typeface="NikoshBAN" pitchFamily="2" charset="0"/>
              </a:rPr>
              <a:t>P</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তখন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ট্রান্সফর্মারটি</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অবরোহী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স্টেপডাউন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ক্ষমতার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অপচয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ঘটলে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প্রযুক্ত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সকল</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ক্ষমতা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কুণ্ডলীতে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সরবরাহ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সুতরাং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কয়েলের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ভোল্টেজ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কয়েলের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তড়িৎপ্রবাহ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কয়েলের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ভোল্টেজ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কয়েলের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তড়িৎপ্রবাহ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অর্থা</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ৎ, </a:t>
            </a:r>
            <a:r>
              <a:rPr kumimoji="0" lang="en-US" sz="2400" b="0" i="1"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EPIP</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en-US" sz="2400" b="0" i="1"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EsIS</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EP/ES</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en-US" sz="2400" b="0" i="1"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Is/</a:t>
            </a:r>
            <a:r>
              <a:rPr kumimoji="0" lang="en-US" sz="2400" b="0" i="1"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Ip</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অর্থ</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এই</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ভোল্টেজ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কমায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ঠিক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তড়ি</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ৎ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বৃদ্ধি</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ক্ষমতার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পরিমাণ</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ধ্রুব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থাকে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সুতরাং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ভোল্টেজ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ও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তড়ি</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ৎ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উভয়কেই</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রূপান্তর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b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b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দূরদূরান্তে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তড়ি</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ৎ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প্রেরণের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জন্য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আরোহী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স্টেপআপ</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ব্যবহৃত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অবরোহী</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স্টেপডাউন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ট্রান্সফর্মার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ব্যবহৃত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হয</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নিম্ন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ভোল্টেজ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ব্যবহারকারীর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যন্ত্রপাতি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যেমন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রেডিও</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টেলিভিশন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টেপরেকর্ডার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ভিসিআর</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ভিসিপি</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ইলেকট্রিক</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ঘড়ি</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ওয়াকম্যান</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ইত্যাদিতে</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AA75CF0-41C5-46CE-B750-AC53FA018C5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2874" y="426281"/>
            <a:ext cx="10016197" cy="1004351"/>
          </a:xfrm>
          <a:prstGeom prst="rect">
            <a:avLst/>
          </a:prstGeom>
        </p:spPr>
      </p:pic>
      <p:sp>
        <p:nvSpPr>
          <p:cNvPr id="4" name="Rectangle 3"/>
          <p:cNvSpPr/>
          <p:nvPr/>
        </p:nvSpPr>
        <p:spPr>
          <a:xfrm>
            <a:off x="3934359" y="599608"/>
            <a:ext cx="3793026" cy="646331"/>
          </a:xfrm>
          <a:prstGeom prst="rect">
            <a:avLst/>
          </a:prstGeom>
        </p:spPr>
        <p:txBody>
          <a:bodyPr wrap="none">
            <a:spAutoFit/>
          </a:bodyPr>
          <a:lstStyle/>
          <a:p>
            <a:r>
              <a:rPr lang="bn-BD" sz="3600" b="1" dirty="0" smtClean="0">
                <a:latin typeface="NikoshBAN" pitchFamily="2" charset="0"/>
                <a:cs typeface="NikoshBAN" pitchFamily="2" charset="0"/>
              </a:rPr>
              <a:t>ট্রান্সফরমারের কার্যপ্রণালী </a:t>
            </a:r>
            <a:endParaRPr lang="en-US" sz="3600" dirty="0"/>
          </a:p>
        </p:txBody>
      </p:sp>
      <p:sp>
        <p:nvSpPr>
          <p:cNvPr id="5" name="Rectangle 4"/>
          <p:cNvSpPr/>
          <p:nvPr/>
        </p:nvSpPr>
        <p:spPr>
          <a:xfrm>
            <a:off x="1195754" y="1613656"/>
            <a:ext cx="9917723" cy="1938992"/>
          </a:xfrm>
          <a:prstGeom prst="rect">
            <a:avLst/>
          </a:prstGeom>
        </p:spPr>
        <p:txBody>
          <a:bodyPr wrap="square">
            <a:spAutoFit/>
          </a:bodyPr>
          <a:lstStyle/>
          <a:p>
            <a:r>
              <a:rPr lang="bn-BD" sz="2400" dirty="0" smtClean="0">
                <a:latin typeface="NikoshBAN" pitchFamily="2" charset="0"/>
                <a:cs typeface="NikoshBAN" pitchFamily="2" charset="0"/>
              </a:rPr>
              <a:t>ট্রান্সফরমারের</a:t>
            </a:r>
            <a:r>
              <a:rPr lang="bn-BD" sz="2400" b="1" dirty="0" smtClean="0">
                <a:latin typeface="NikoshBAN" pitchFamily="2" charset="0"/>
                <a:cs typeface="NikoshBAN" pitchFamily="2" charset="0"/>
              </a:rPr>
              <a:t> </a:t>
            </a:r>
            <a:r>
              <a:rPr lang="as-IN" sz="2400" dirty="0" smtClean="0">
                <a:latin typeface="Nikosh" pitchFamily="2" charset="0"/>
                <a:cs typeface="Nikosh" pitchFamily="2" charset="0"/>
              </a:rPr>
              <a:t>কে বলা হয় মিউচুয়াল ইন্ডাকশন । অর্থাৎ প্রাইমারী কয়েলে বিদ্যুৎ প্রবাহিত করলে এর চার পাশে একটি ম্যাগনেটিক ফিল্ড বা তড়িৎ চুম্বকীয় আবেশের সৃষ্টি হয়। আর এই ফিল্ড থেকে ফ্লাক্স সংগ্রহ করে সেকেন্ডারী কয়েল। তখন তাদের মধ্যে একটি মিউচুয়াল/কমন ইন্ডাকশন এর তৈরি হয়। যার ফলে সেকেন্ডারীতে তড়িৎ প্রবাহিত হয়। এই প্রবাহিত তড়িৎ এর মান নির্ভর করে সেকেন্ডারী ও প্রাইমারী তে ব্যবহৃত প্যাঁচ সংখ্যার উপরে। যাকে বলে ট্রান্সফরমারমেশন রেশিও ।</a:t>
            </a:r>
            <a:endParaRPr lang="en-US" sz="2400" dirty="0">
              <a:latin typeface="Nikosh" pitchFamily="2" charset="0"/>
              <a:cs typeface="Nikosh" pitchFamily="2" charset="0"/>
            </a:endParaRPr>
          </a:p>
        </p:txBody>
      </p:sp>
      <p:sp>
        <p:nvSpPr>
          <p:cNvPr id="6" name="Rectangle 5"/>
          <p:cNvSpPr/>
          <p:nvPr/>
        </p:nvSpPr>
        <p:spPr>
          <a:xfrm>
            <a:off x="7680960" y="3390315"/>
            <a:ext cx="3938952"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s-IN" sz="2400" dirty="0" smtClean="0">
                <a:latin typeface="Nikosh" pitchFamily="2" charset="0"/>
                <a:cs typeface="Nikosh" pitchFamily="2" charset="0"/>
              </a:rPr>
              <a:t>এখানে,</a:t>
            </a:r>
            <a:br>
              <a:rPr lang="as-IN" sz="2400" dirty="0" smtClean="0">
                <a:latin typeface="Nikosh" pitchFamily="2" charset="0"/>
                <a:cs typeface="Nikosh" pitchFamily="2" charset="0"/>
              </a:rPr>
            </a:br>
            <a:r>
              <a:rPr lang="en-US" sz="2400" dirty="0" err="1" smtClean="0">
                <a:latin typeface="Nikosh" pitchFamily="2" charset="0"/>
                <a:cs typeface="Nikosh" pitchFamily="2" charset="0"/>
              </a:rPr>
              <a:t>Vp</a:t>
            </a:r>
            <a:r>
              <a:rPr lang="en-US" sz="2400" dirty="0" smtClean="0">
                <a:latin typeface="Nikosh" pitchFamily="2" charset="0"/>
                <a:cs typeface="Nikosh" pitchFamily="2" charset="0"/>
              </a:rPr>
              <a:t> = </a:t>
            </a:r>
            <a:r>
              <a:rPr lang="as-IN" sz="2400" dirty="0" smtClean="0">
                <a:latin typeface="Nikosh" pitchFamily="2" charset="0"/>
                <a:cs typeface="Nikosh" pitchFamily="2" charset="0"/>
              </a:rPr>
              <a:t>প্রাইমারী ভোল্টেজ</a:t>
            </a:r>
            <a:br>
              <a:rPr lang="as-IN" sz="2400" dirty="0" smtClean="0">
                <a:latin typeface="Nikosh" pitchFamily="2" charset="0"/>
                <a:cs typeface="Nikosh" pitchFamily="2" charset="0"/>
              </a:rPr>
            </a:br>
            <a:r>
              <a:rPr lang="en-US" sz="2400" dirty="0" smtClean="0">
                <a:latin typeface="Nikosh" pitchFamily="2" charset="0"/>
                <a:cs typeface="Nikosh" pitchFamily="2" charset="0"/>
              </a:rPr>
              <a:t>Vs = </a:t>
            </a:r>
            <a:r>
              <a:rPr lang="as-IN" sz="2400" dirty="0" smtClean="0">
                <a:latin typeface="Nikosh" pitchFamily="2" charset="0"/>
                <a:cs typeface="Nikosh" pitchFamily="2" charset="0"/>
              </a:rPr>
              <a:t>সেকেন্ডারী ভোল্টেজ</a:t>
            </a:r>
            <a:br>
              <a:rPr lang="as-IN" sz="2400" dirty="0" smtClean="0">
                <a:latin typeface="Nikosh" pitchFamily="2" charset="0"/>
                <a:cs typeface="Nikosh" pitchFamily="2" charset="0"/>
              </a:rPr>
            </a:br>
            <a:r>
              <a:rPr lang="en-US" sz="2400" dirty="0" err="1" smtClean="0">
                <a:latin typeface="Nikosh" pitchFamily="2" charset="0"/>
                <a:cs typeface="Nikosh" pitchFamily="2" charset="0"/>
              </a:rPr>
              <a:t>Np</a:t>
            </a:r>
            <a:r>
              <a:rPr lang="en-US" sz="2400" dirty="0" smtClean="0">
                <a:latin typeface="Nikosh" pitchFamily="2" charset="0"/>
                <a:cs typeface="Nikosh" pitchFamily="2" charset="0"/>
              </a:rPr>
              <a:t> = </a:t>
            </a:r>
            <a:r>
              <a:rPr lang="as-IN" sz="2400" dirty="0" smtClean="0">
                <a:latin typeface="Nikosh" pitchFamily="2" charset="0"/>
                <a:cs typeface="Nikosh" pitchFamily="2" charset="0"/>
              </a:rPr>
              <a:t>প্রাইমারী প্যাঁচ সংখ্যা</a:t>
            </a:r>
            <a:br>
              <a:rPr lang="as-IN" sz="2400" dirty="0" smtClean="0">
                <a:latin typeface="Nikosh" pitchFamily="2" charset="0"/>
                <a:cs typeface="Nikosh" pitchFamily="2" charset="0"/>
              </a:rPr>
            </a:br>
            <a:r>
              <a:rPr lang="en-US" sz="2400" dirty="0" smtClean="0">
                <a:latin typeface="Nikosh" pitchFamily="2" charset="0"/>
                <a:cs typeface="Nikosh" pitchFamily="2" charset="0"/>
              </a:rPr>
              <a:t>Ns = </a:t>
            </a:r>
            <a:r>
              <a:rPr lang="as-IN" sz="2400" dirty="0" smtClean="0">
                <a:latin typeface="Nikosh" pitchFamily="2" charset="0"/>
                <a:cs typeface="Nikosh" pitchFamily="2" charset="0"/>
              </a:rPr>
              <a:t>সেকেন্ডারী প্যাঁচ সংখ্যা</a:t>
            </a:r>
            <a:br>
              <a:rPr lang="as-IN" sz="2400" dirty="0" smtClean="0">
                <a:latin typeface="Nikosh" pitchFamily="2" charset="0"/>
                <a:cs typeface="Nikosh" pitchFamily="2" charset="0"/>
              </a:rPr>
            </a:br>
            <a:r>
              <a:rPr lang="en-US" sz="2400" dirty="0" err="1" smtClean="0">
                <a:latin typeface="Nikosh" pitchFamily="2" charset="0"/>
                <a:cs typeface="Nikosh" pitchFamily="2" charset="0"/>
              </a:rPr>
              <a:t>Ip</a:t>
            </a:r>
            <a:r>
              <a:rPr lang="en-US" sz="2400" dirty="0" smtClean="0">
                <a:latin typeface="Nikosh" pitchFamily="2" charset="0"/>
                <a:cs typeface="Nikosh" pitchFamily="2" charset="0"/>
              </a:rPr>
              <a:t> = </a:t>
            </a:r>
            <a:r>
              <a:rPr lang="as-IN" sz="2400" dirty="0" smtClean="0">
                <a:latin typeface="Nikosh" pitchFamily="2" charset="0"/>
                <a:cs typeface="Nikosh" pitchFamily="2" charset="0"/>
              </a:rPr>
              <a:t>প্রাইমারী কারেন্ট</a:t>
            </a:r>
            <a:br>
              <a:rPr lang="as-IN" sz="2400" dirty="0" smtClean="0">
                <a:latin typeface="Nikosh" pitchFamily="2" charset="0"/>
                <a:cs typeface="Nikosh" pitchFamily="2" charset="0"/>
              </a:rPr>
            </a:br>
            <a:r>
              <a:rPr lang="en-US" sz="2400" dirty="0" smtClean="0">
                <a:latin typeface="Nikosh" pitchFamily="2" charset="0"/>
                <a:cs typeface="Nikosh" pitchFamily="2" charset="0"/>
              </a:rPr>
              <a:t>Is = </a:t>
            </a:r>
            <a:r>
              <a:rPr lang="as-IN" sz="2400" dirty="0" smtClean="0">
                <a:latin typeface="Nikosh" pitchFamily="2" charset="0"/>
                <a:cs typeface="Nikosh" pitchFamily="2" charset="0"/>
              </a:rPr>
              <a:t>সেকেন্ডারী কারেন্ট</a:t>
            </a:r>
            <a:endParaRPr lang="en-US" sz="2400" dirty="0">
              <a:latin typeface="Nikosh" pitchFamily="2" charset="0"/>
              <a:cs typeface="Nikosh" pitchFamily="2" charset="0"/>
            </a:endParaRPr>
          </a:p>
        </p:txBody>
      </p:sp>
      <p:sp>
        <p:nvSpPr>
          <p:cNvPr id="7" name="Rectangle 6"/>
          <p:cNvSpPr/>
          <p:nvPr/>
        </p:nvSpPr>
        <p:spPr>
          <a:xfrm>
            <a:off x="543950" y="3742006"/>
            <a:ext cx="6785318"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as-IN" sz="2400" b="1" dirty="0" smtClean="0">
                <a:latin typeface="Nikosh" pitchFamily="2" charset="0"/>
                <a:cs typeface="Nikosh" pitchFamily="2" charset="0"/>
              </a:rPr>
              <a:t>ট্রান্সফরমার রেশিও </a:t>
            </a:r>
            <a:r>
              <a:rPr lang="en-US" sz="2400" b="1" dirty="0" smtClean="0">
                <a:latin typeface="Nikosh" pitchFamily="2" charset="0"/>
                <a:cs typeface="Nikosh" pitchFamily="2" charset="0"/>
              </a:rPr>
              <a:t>:</a:t>
            </a:r>
            <a:endParaRPr lang="as-IN" sz="2400" b="1" dirty="0" smtClean="0">
              <a:latin typeface="Nikosh" pitchFamily="2" charset="0"/>
              <a:cs typeface="Nikosh" pitchFamily="2" charset="0"/>
            </a:endParaRPr>
          </a:p>
          <a:p>
            <a:pPr algn="just"/>
            <a:r>
              <a:rPr lang="as-IN" sz="2400" dirty="0" smtClean="0">
                <a:latin typeface="Nikosh" pitchFamily="2" charset="0"/>
                <a:cs typeface="Nikosh" pitchFamily="2" charset="0"/>
              </a:rPr>
              <a:t>ট্রান্সফরমারের প্রাইমারি ও সেকেন্ডারি কয়েলের ভোল্টেজ, প্যাঁচ সংখ্যা ও কারেন্টের মধ্যে যে সম্পর্ক থাকে, তাকে ট্রান্সফরমারের ট্রান্সফরমেশন রেশিও বলে। একে নিম্নোক্ত ভাবে প্রকাশ করা যায়-</a:t>
            </a:r>
            <a:endParaRPr lang="en-US" sz="2400" dirty="0">
              <a:latin typeface="Nikosh" pitchFamily="2" charset="0"/>
              <a:cs typeface="Nikosh"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7"/>
          <p:cNvGrpSpPr/>
          <p:nvPr/>
        </p:nvGrpSpPr>
        <p:grpSpPr>
          <a:xfrm>
            <a:off x="3418449" y="1392701"/>
            <a:ext cx="7152621" cy="1970649"/>
            <a:chOff x="1295400" y="1295400"/>
            <a:chExt cx="5491075" cy="2743200"/>
          </a:xfrm>
        </p:grpSpPr>
        <p:pic>
          <p:nvPicPr>
            <p:cNvPr id="45058" name="Picture 2"/>
            <p:cNvPicPr>
              <a:picLocks noChangeAspect="1" noChangeArrowheads="1"/>
            </p:cNvPicPr>
            <p:nvPr/>
          </p:nvPicPr>
          <p:blipFill>
            <a:blip r:embed="rId3" cstate="print"/>
            <a:srcRect/>
            <a:stretch>
              <a:fillRect/>
            </a:stretch>
          </p:blipFill>
          <p:spPr bwMode="auto">
            <a:xfrm>
              <a:off x="2057400" y="1295400"/>
              <a:ext cx="4729075" cy="2743200"/>
            </a:xfrm>
            <a:prstGeom prst="rect">
              <a:avLst/>
            </a:prstGeom>
            <a:noFill/>
            <a:ln w="9525">
              <a:noFill/>
              <a:miter lim="800000"/>
              <a:headEnd/>
              <a:tailEnd/>
            </a:ln>
          </p:spPr>
        </p:pic>
        <p:sp>
          <p:nvSpPr>
            <p:cNvPr id="6" name="TextBox 5"/>
            <p:cNvSpPr txBox="1"/>
            <p:nvPr/>
          </p:nvSpPr>
          <p:spPr>
            <a:xfrm>
              <a:off x="1295400" y="1371600"/>
              <a:ext cx="930784" cy="461665"/>
            </a:xfrm>
            <a:prstGeom prst="rect">
              <a:avLst/>
            </a:prstGeom>
            <a:noFill/>
          </p:spPr>
          <p:txBody>
            <a:bodyPr wrap="none" rtlCol="0">
              <a:spAutoFit/>
            </a:bodyPr>
            <a:lstStyle/>
            <a:p>
              <a:r>
                <a:rPr lang="bn-BD" sz="2400" dirty="0" smtClean="0">
                  <a:latin typeface="NikoshBAN" pitchFamily="2" charset="0"/>
                  <a:cs typeface="NikoshBAN" pitchFamily="2" charset="0"/>
                </a:rPr>
                <a:t>পাক সংখ্যা</a:t>
              </a:r>
              <a:endParaRPr lang="en-US" sz="2400" dirty="0">
                <a:latin typeface="NikoshBAN" pitchFamily="2" charset="0"/>
                <a:cs typeface="NikoshBAN" pitchFamily="2" charset="0"/>
              </a:endParaRPr>
            </a:p>
          </p:txBody>
        </p:sp>
        <p:sp>
          <p:nvSpPr>
            <p:cNvPr id="7" name="TextBox 6"/>
            <p:cNvSpPr txBox="1"/>
            <p:nvPr/>
          </p:nvSpPr>
          <p:spPr>
            <a:xfrm>
              <a:off x="5693155" y="1371600"/>
              <a:ext cx="930784" cy="461665"/>
            </a:xfrm>
            <a:prstGeom prst="rect">
              <a:avLst/>
            </a:prstGeom>
            <a:noFill/>
          </p:spPr>
          <p:txBody>
            <a:bodyPr wrap="none" rtlCol="0">
              <a:spAutoFit/>
            </a:bodyPr>
            <a:lstStyle/>
            <a:p>
              <a:r>
                <a:rPr lang="bn-BD" sz="2400" dirty="0" smtClean="0">
                  <a:latin typeface="NikoshBAN" pitchFamily="2" charset="0"/>
                  <a:cs typeface="NikoshBAN" pitchFamily="2" charset="0"/>
                </a:rPr>
                <a:t>পাক সংখ্যা</a:t>
              </a:r>
              <a:endParaRPr lang="en-US" sz="2400" dirty="0">
                <a:latin typeface="NikoshBAN" pitchFamily="2" charset="0"/>
                <a:cs typeface="NikoshBAN" pitchFamily="2" charset="0"/>
              </a:endParaRPr>
            </a:p>
          </p:txBody>
        </p:sp>
      </p:grpSp>
      <p:sp>
        <p:nvSpPr>
          <p:cNvPr id="9" name="TextBox 8"/>
          <p:cNvSpPr txBox="1"/>
          <p:nvPr/>
        </p:nvSpPr>
        <p:spPr>
          <a:xfrm>
            <a:off x="4276578" y="4168727"/>
            <a:ext cx="7321840" cy="1077218"/>
          </a:xfrm>
          <a:prstGeom prst="rect">
            <a:avLst/>
          </a:prstGeom>
          <a:solidFill>
            <a:schemeClr val="accent6">
              <a:lumMod val="40000"/>
              <a:lumOff val="60000"/>
            </a:schemeClr>
          </a:solidFill>
        </p:spPr>
        <p:txBody>
          <a:bodyPr wrap="square" rtlCol="0">
            <a:spAutoFit/>
          </a:bodyPr>
          <a:lstStyle/>
          <a:p>
            <a:r>
              <a:rPr lang="bn-BD" sz="3200" dirty="0" smtClean="0">
                <a:latin typeface="NikoshBAN" pitchFamily="2" charset="0"/>
                <a:cs typeface="NikoshBAN" pitchFamily="2" charset="0"/>
              </a:rPr>
              <a:t>চিত্রের ট্রান্সফর্মার থেকে কী পরিমাণ ভোল্টেজ পাওয়া যাবে?</a:t>
            </a:r>
            <a:endParaRPr lang="en-US" sz="3200" dirty="0">
              <a:latin typeface="NikoshBAN" pitchFamily="2" charset="0"/>
              <a:cs typeface="NikoshBAN" pitchFamily="2" charset="0"/>
            </a:endParaRPr>
          </a:p>
        </p:txBody>
      </p:sp>
      <p:sp>
        <p:nvSpPr>
          <p:cNvPr id="10" name="Rectangle 9">
            <a:extLst>
              <a:ext uri="{FF2B5EF4-FFF2-40B4-BE49-F238E27FC236}">
                <a16:creationId xmlns:a16="http://schemas.microsoft.com/office/drawing/2014/main" xmlns="" id="{80401CCA-0602-4E60-A921-6FEB19FB4108}"/>
              </a:ext>
            </a:extLst>
          </p:cNvPr>
          <p:cNvSpPr/>
          <p:nvPr/>
        </p:nvSpPr>
        <p:spPr bwMode="hidden">
          <a:xfrm>
            <a:off x="869137" y="675883"/>
            <a:ext cx="930166" cy="5270605"/>
          </a:xfrm>
          <a:prstGeom prst="rect">
            <a:avLst/>
          </a:prstGeom>
          <a:solidFill>
            <a:schemeClr val="accent6">
              <a:lumMod val="75000"/>
            </a:schemeClr>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85AC1341-E678-4EB0-BBFE-A63DD8176C26}"/>
              </a:ext>
            </a:extLst>
          </p:cNvPr>
          <p:cNvSpPr/>
          <p:nvPr/>
        </p:nvSpPr>
        <p:spPr>
          <a:xfrm>
            <a:off x="415578" y="2211729"/>
            <a:ext cx="1786188" cy="191838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80000"/>
              </a:lnSpc>
            </a:pPr>
            <a:r>
              <a:rPr lang="en-US" sz="36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a:t>
            </a:r>
            <a:r>
              <a:rPr lang="en-US"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80000"/>
              </a:lnSpc>
            </a:pPr>
            <a:r>
              <a:rPr lang="en-US" sz="36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0421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A8D8BF-9763-45AB-89C7-042A879FAEE5}"/>
              </a:ext>
            </a:extLst>
          </p:cNvPr>
          <p:cNvSpPr/>
          <p:nvPr/>
        </p:nvSpPr>
        <p:spPr>
          <a:xfrm>
            <a:off x="2480153" y="1565078"/>
            <a:ext cx="8843376" cy="37960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77C120D7-A36A-491D-BD21-54100D3FE6B0}"/>
              </a:ext>
            </a:extLst>
          </p:cNvPr>
          <p:cNvCxnSpPr/>
          <p:nvPr/>
        </p:nvCxnSpPr>
        <p:spPr>
          <a:xfrm>
            <a:off x="1012727" y="321126"/>
            <a:ext cx="0" cy="13863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8F2E93E4-E894-4E62-A997-B6954AB3C29F}"/>
              </a:ext>
            </a:extLst>
          </p:cNvPr>
          <p:cNvCxnSpPr>
            <a:cxnSpLocks/>
          </p:cNvCxnSpPr>
          <p:nvPr/>
        </p:nvCxnSpPr>
        <p:spPr>
          <a:xfrm>
            <a:off x="1101221" y="326213"/>
            <a:ext cx="0" cy="1238865"/>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A4019B29-EE39-418D-8E4A-E271F84A8B16}"/>
              </a:ext>
            </a:extLst>
          </p:cNvPr>
          <p:cNvCxnSpPr>
            <a:cxnSpLocks/>
          </p:cNvCxnSpPr>
          <p:nvPr/>
        </p:nvCxnSpPr>
        <p:spPr>
          <a:xfrm flipH="1">
            <a:off x="725137" y="1063632"/>
            <a:ext cx="224912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D1AF655-264B-4EFD-BB13-9D24B547F543}"/>
              </a:ext>
            </a:extLst>
          </p:cNvPr>
          <p:cNvCxnSpPr>
            <a:cxnSpLocks/>
          </p:cNvCxnSpPr>
          <p:nvPr/>
        </p:nvCxnSpPr>
        <p:spPr>
          <a:xfrm flipH="1">
            <a:off x="725138" y="1152123"/>
            <a:ext cx="2398170" cy="1"/>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B3FE4F93-1311-49E4-AD04-4F09F77AD4F3}"/>
              </a:ext>
            </a:extLst>
          </p:cNvPr>
          <p:cNvSpPr txBox="1"/>
          <p:nvPr/>
        </p:nvSpPr>
        <p:spPr>
          <a:xfrm>
            <a:off x="1031950" y="276881"/>
            <a:ext cx="2110581" cy="830997"/>
          </a:xfrm>
          <a:prstGeom prst="rect">
            <a:avLst/>
          </a:prstGeom>
          <a:noFill/>
        </p:spPr>
        <p:txBody>
          <a:bodyPr wrap="square" rtlCol="0">
            <a:spAutoFit/>
          </a:bodyPr>
          <a:lstStyle/>
          <a:p>
            <a:pPr algn="ctr"/>
            <a:r>
              <a:rPr lang="en-US" sz="4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xmlns="" id="{C97AF51C-2A8B-4B80-AA10-B3861CFA6783}"/>
              </a:ext>
            </a:extLst>
          </p:cNvPr>
          <p:cNvSpPr txBox="1"/>
          <p:nvPr/>
        </p:nvSpPr>
        <p:spPr>
          <a:xfrm>
            <a:off x="3410897" y="523103"/>
            <a:ext cx="6984751" cy="584775"/>
          </a:xfrm>
          <a:prstGeom prst="rect">
            <a:avLst/>
          </a:prstGeom>
          <a:noFill/>
          <a:ln w="38100">
            <a:solidFill>
              <a:schemeClr val="accent2">
                <a:lumMod val="75000"/>
              </a:schemeClr>
            </a:solidFill>
          </a:ln>
        </p:spPr>
        <p:txBody>
          <a:bodyPr wrap="square" rtlCol="0">
            <a:spAutoFit/>
          </a:bodyPr>
          <a:lstStyle/>
          <a:p>
            <a:r>
              <a:rPr lang="bn-IN" sz="3200" b="1" dirty="0">
                <a:latin typeface="NikoshBAN" panose="02000000000000000000" pitchFamily="2" charset="0"/>
                <a:cs typeface="NikoshBAN" panose="02000000000000000000" pitchFamily="2" charset="0"/>
              </a:rPr>
              <a:t>বাম পাশের শব্দের সাথে ডান পাশের শব্দের মিল </a:t>
            </a:r>
            <a:r>
              <a:rPr lang="bn-IN" sz="3200" b="1" dirty="0"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graphicFrame>
        <p:nvGraphicFramePr>
          <p:cNvPr id="11" name="Table 11">
            <a:extLst>
              <a:ext uri="{FF2B5EF4-FFF2-40B4-BE49-F238E27FC236}">
                <a16:creationId xmlns:a16="http://schemas.microsoft.com/office/drawing/2014/main" xmlns="" id="{621945AE-534C-40D6-9BE9-FBD88470F0C4}"/>
              </a:ext>
            </a:extLst>
          </p:cNvPr>
          <p:cNvGraphicFramePr>
            <a:graphicFrameLocks noGrp="1"/>
          </p:cNvGraphicFramePr>
          <p:nvPr>
            <p:extLst>
              <p:ext uri="{D42A27DB-BD31-4B8C-83A1-F6EECF244321}">
                <p14:modId xmlns:p14="http://schemas.microsoft.com/office/powerpoint/2010/main" xmlns="" val="852008102"/>
              </p:ext>
            </p:extLst>
          </p:nvPr>
        </p:nvGraphicFramePr>
        <p:xfrm>
          <a:off x="2699656" y="1684136"/>
          <a:ext cx="8461182" cy="3562176"/>
        </p:xfrm>
        <a:graphic>
          <a:graphicData uri="http://schemas.openxmlformats.org/drawingml/2006/table">
            <a:tbl>
              <a:tblPr firstRow="1" bandRow="1">
                <a:tableStyleId>{5C22544A-7EE6-4342-B048-85BDC9FD1C3A}</a:tableStyleId>
              </a:tblPr>
              <a:tblGrid>
                <a:gridCol w="4230591">
                  <a:extLst>
                    <a:ext uri="{9D8B030D-6E8A-4147-A177-3AD203B41FA5}">
                      <a16:colId xmlns:a16="http://schemas.microsoft.com/office/drawing/2014/main" xmlns="" val="4237721708"/>
                    </a:ext>
                  </a:extLst>
                </a:gridCol>
                <a:gridCol w="4230591">
                  <a:extLst>
                    <a:ext uri="{9D8B030D-6E8A-4147-A177-3AD203B41FA5}">
                      <a16:colId xmlns:a16="http://schemas.microsoft.com/office/drawing/2014/main" xmlns="" val="1023534356"/>
                    </a:ext>
                  </a:extLst>
                </a:gridCol>
              </a:tblGrid>
              <a:tr h="872432">
                <a:tc>
                  <a:txBody>
                    <a:bodyPr/>
                    <a:lstStyle/>
                    <a:p>
                      <a:pPr algn="ctr"/>
                      <a:r>
                        <a:rPr lang="en-US" sz="2800" b="0" dirty="0" err="1" smtClean="0">
                          <a:solidFill>
                            <a:schemeClr val="tx1"/>
                          </a:solidFill>
                          <a:latin typeface="Nikosh" pitchFamily="2" charset="0"/>
                          <a:cs typeface="Nikosh" pitchFamily="2" charset="0"/>
                        </a:rPr>
                        <a:t>Vp</a:t>
                      </a:r>
                      <a:endParaRPr lang="en-US" sz="2800" b="0" dirty="0">
                        <a:solidFill>
                          <a:schemeClr val="tx1"/>
                        </a:solidFill>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pPr algn="ctr"/>
                      <a:r>
                        <a:rPr lang="as-IN" sz="2800" b="0" dirty="0" smtClean="0">
                          <a:solidFill>
                            <a:schemeClr val="tx1"/>
                          </a:solidFill>
                          <a:latin typeface="Nikosh" pitchFamily="2" charset="0"/>
                          <a:cs typeface="Nikosh" pitchFamily="2" charset="0"/>
                        </a:rPr>
                        <a:t>সেকেন্ডারী ভোল্টেজ</a:t>
                      </a:r>
                      <a:endParaRPr lang="en-US" sz="2800" b="0" dirty="0">
                        <a:solidFill>
                          <a:schemeClr val="tx1"/>
                        </a:solidFill>
                        <a:latin typeface="NikoshBAN" panose="02000000000000000000" pitchFamily="2" charset="0"/>
                        <a:cs typeface="NikoshBAN" panose="02000000000000000000" pitchFamily="2" charset="0"/>
                      </a:endParaRPr>
                    </a:p>
                  </a:txBody>
                  <a:tcPr>
                    <a:solidFill>
                      <a:schemeClr val="accent4">
                        <a:lumMod val="60000"/>
                        <a:lumOff val="40000"/>
                      </a:schemeClr>
                    </a:solidFill>
                  </a:tcPr>
                </a:tc>
                <a:extLst>
                  <a:ext uri="{0D108BD9-81ED-4DB2-BD59-A6C34878D82A}">
                    <a16:rowId xmlns:a16="http://schemas.microsoft.com/office/drawing/2014/main" xmlns="" val="356944211"/>
                  </a:ext>
                </a:extLst>
              </a:tr>
              <a:tr h="872432">
                <a:tc>
                  <a:txBody>
                    <a:bodyPr/>
                    <a:lstStyle/>
                    <a:p>
                      <a:pPr algn="ctr"/>
                      <a:r>
                        <a:rPr lang="en-US" sz="2800" b="0" dirty="0" err="1" smtClean="0">
                          <a:latin typeface="Nikosh" pitchFamily="2" charset="0"/>
                          <a:cs typeface="Nikosh" pitchFamily="2" charset="0"/>
                        </a:rPr>
                        <a:t>Ip</a:t>
                      </a:r>
                      <a:endParaRPr lang="en-US" sz="2800" b="0"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pPr algn="ctr"/>
                      <a:r>
                        <a:rPr lang="as-IN" sz="2800" b="0" dirty="0" smtClean="0">
                          <a:latin typeface="Nikosh" pitchFamily="2" charset="0"/>
                          <a:cs typeface="Nikosh" pitchFamily="2" charset="0"/>
                        </a:rPr>
                        <a:t>প্রাইমারী কারেন্ট</a:t>
                      </a:r>
                      <a:endParaRPr lang="en-US" sz="2800" b="0"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extLst>
                  <a:ext uri="{0D108BD9-81ED-4DB2-BD59-A6C34878D82A}">
                    <a16:rowId xmlns:a16="http://schemas.microsoft.com/office/drawing/2014/main" xmlns="" val="927259872"/>
                  </a:ext>
                </a:extLst>
              </a:tr>
              <a:tr h="872432">
                <a:tc>
                  <a:txBody>
                    <a:bodyPr/>
                    <a:lstStyle/>
                    <a:p>
                      <a:pPr algn="ctr"/>
                      <a:r>
                        <a:rPr lang="en-US" sz="2800" b="0" dirty="0" smtClean="0">
                          <a:latin typeface="Nikosh" pitchFamily="2" charset="0"/>
                          <a:cs typeface="Nikosh" pitchFamily="2" charset="0"/>
                        </a:rPr>
                        <a:t>Is</a:t>
                      </a:r>
                      <a:endParaRPr lang="en-US" sz="2800" b="0"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pPr algn="ctr"/>
                      <a:r>
                        <a:rPr lang="as-IN" sz="2800" b="0" dirty="0" smtClean="0">
                          <a:latin typeface="Nikosh" pitchFamily="2" charset="0"/>
                          <a:cs typeface="Nikosh" pitchFamily="2" charset="0"/>
                        </a:rPr>
                        <a:t>সেকেন্ডারী কারেন্ট</a:t>
                      </a:r>
                      <a:endParaRPr lang="en-US" sz="2800" b="0"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extLst>
                  <a:ext uri="{0D108BD9-81ED-4DB2-BD59-A6C34878D82A}">
                    <a16:rowId xmlns:a16="http://schemas.microsoft.com/office/drawing/2014/main" xmlns="" val="840159810"/>
                  </a:ext>
                </a:extLst>
              </a:tr>
              <a:tr h="872432">
                <a:tc>
                  <a:txBody>
                    <a:bodyPr/>
                    <a:lstStyle/>
                    <a:p>
                      <a:pPr algn="ctr"/>
                      <a:r>
                        <a:rPr lang="en-US" sz="2800" b="0" dirty="0" smtClean="0">
                          <a:latin typeface="Nikosh" pitchFamily="2" charset="0"/>
                          <a:cs typeface="Nikosh" pitchFamily="2" charset="0"/>
                        </a:rPr>
                        <a:t>Vs</a:t>
                      </a:r>
                      <a:endParaRPr lang="en-US" sz="2800" b="0"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s-IN" sz="2800" b="0" dirty="0" smtClean="0">
                          <a:solidFill>
                            <a:schemeClr val="tx1"/>
                          </a:solidFill>
                          <a:latin typeface="Nikosh" pitchFamily="2" charset="0"/>
                          <a:cs typeface="Nikosh" pitchFamily="2" charset="0"/>
                        </a:rPr>
                        <a:t>প্রাইমারী ভোল্টেজ</a:t>
                      </a:r>
                      <a:endParaRPr lang="en-US" sz="2800" b="0" dirty="0" smtClean="0">
                        <a:solidFill>
                          <a:schemeClr val="tx1"/>
                        </a:solidFill>
                        <a:latin typeface="NikoshBAN" panose="02000000000000000000" pitchFamily="2" charset="0"/>
                        <a:cs typeface="NikoshBAN" panose="02000000000000000000" pitchFamily="2" charset="0"/>
                      </a:endParaRPr>
                    </a:p>
                    <a:p>
                      <a:pPr algn="ctr"/>
                      <a:endParaRPr lang="en-US" sz="2800" b="0"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extLst>
                  <a:ext uri="{0D108BD9-81ED-4DB2-BD59-A6C34878D82A}">
                    <a16:rowId xmlns:a16="http://schemas.microsoft.com/office/drawing/2014/main" xmlns="" val="2657978552"/>
                  </a:ext>
                </a:extLst>
              </a:tr>
            </a:tbl>
          </a:graphicData>
        </a:graphic>
      </p:graphicFrame>
      <p:pic>
        <p:nvPicPr>
          <p:cNvPr id="12" name="Picture 11">
            <a:extLst>
              <a:ext uri="{FF2B5EF4-FFF2-40B4-BE49-F238E27FC236}">
                <a16:creationId xmlns:a16="http://schemas.microsoft.com/office/drawing/2014/main" xmlns="" id="{D66B6B0C-C978-4E16-9DF6-3971893B4CD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2514" y="2391029"/>
            <a:ext cx="1692673" cy="2688969"/>
          </a:xfrm>
          <a:prstGeom prst="rect">
            <a:avLst/>
          </a:prstGeom>
        </p:spPr>
      </p:pic>
      <p:sp>
        <p:nvSpPr>
          <p:cNvPr id="20" name="TextBox 19">
            <a:extLst>
              <a:ext uri="{FF2B5EF4-FFF2-40B4-BE49-F238E27FC236}">
                <a16:creationId xmlns:a16="http://schemas.microsoft.com/office/drawing/2014/main" xmlns="" id="{220DD760-7A8E-4C36-984D-5DF0683BE0AE}"/>
              </a:ext>
            </a:extLst>
          </p:cNvPr>
          <p:cNvSpPr txBox="1"/>
          <p:nvPr/>
        </p:nvSpPr>
        <p:spPr>
          <a:xfrm>
            <a:off x="3736225" y="1028308"/>
            <a:ext cx="1545167" cy="646331"/>
          </a:xfrm>
          <a:prstGeom prst="rect">
            <a:avLst/>
          </a:prstGeom>
          <a:noFill/>
        </p:spPr>
        <p:txBody>
          <a:bodyPr wrap="square" rtlCol="0">
            <a:spAutoFit/>
          </a:bodyPr>
          <a:lstStyle/>
          <a:p>
            <a:r>
              <a:rPr lang="en-US" sz="3600" b="1" dirty="0" err="1">
                <a:solidFill>
                  <a:srgbClr val="00B050"/>
                </a:solidFill>
                <a:latin typeface="NikoshBAN" panose="02000000000000000000" pitchFamily="2" charset="0"/>
                <a:cs typeface="NikoshBAN" panose="02000000000000000000" pitchFamily="2" charset="0"/>
              </a:rPr>
              <a:t>বাম</a:t>
            </a:r>
            <a:endParaRPr lang="en-US" sz="3600" b="1" dirty="0">
              <a:solidFill>
                <a:srgbClr val="00B050"/>
              </a:solidFill>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xmlns="" id="{21BBEA65-8ECA-4E99-8F74-D11991C13F09}"/>
              </a:ext>
            </a:extLst>
          </p:cNvPr>
          <p:cNvSpPr txBox="1"/>
          <p:nvPr/>
        </p:nvSpPr>
        <p:spPr>
          <a:xfrm>
            <a:off x="8332336" y="1013313"/>
            <a:ext cx="1545167" cy="646331"/>
          </a:xfrm>
          <a:prstGeom prst="rect">
            <a:avLst/>
          </a:prstGeom>
          <a:noFill/>
        </p:spPr>
        <p:txBody>
          <a:bodyPr wrap="square" rtlCol="0">
            <a:spAutoFit/>
          </a:bodyPr>
          <a:lstStyle/>
          <a:p>
            <a:r>
              <a:rPr lang="en-US" sz="3600" b="1" dirty="0" err="1">
                <a:solidFill>
                  <a:srgbClr val="00B050"/>
                </a:solidFill>
                <a:latin typeface="NikoshBAN" panose="02000000000000000000" pitchFamily="2" charset="0"/>
                <a:cs typeface="NikoshBAN" panose="02000000000000000000" pitchFamily="2" charset="0"/>
              </a:rPr>
              <a:t>ডান</a:t>
            </a:r>
            <a:endParaRPr lang="en-US" sz="36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5221525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CFD13DC-A2E0-4BE1-925E-E659B7A4F886}"/>
              </a:ext>
            </a:extLst>
          </p:cNvPr>
          <p:cNvSpPr/>
          <p:nvPr/>
        </p:nvSpPr>
        <p:spPr bwMode="hidden">
          <a:xfrm>
            <a:off x="869137" y="675883"/>
            <a:ext cx="930166" cy="527060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C840B240-4A8E-4A50-A0A9-8274C9209802}"/>
              </a:ext>
            </a:extLst>
          </p:cNvPr>
          <p:cNvSpPr/>
          <p:nvPr/>
        </p:nvSpPr>
        <p:spPr>
          <a:xfrm>
            <a:off x="386389" y="2211729"/>
            <a:ext cx="1844566" cy="1918389"/>
          </a:xfrm>
          <a:prstGeom prst="donut">
            <a:avLst>
              <a:gd name="adj" fmla="val 3230"/>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xmlns="" id="{9710B069-EE1D-4A97-A8FD-F667B4945A0A}"/>
              </a:ext>
            </a:extLst>
          </p:cNvPr>
          <p:cNvSpPr/>
          <p:nvPr/>
        </p:nvSpPr>
        <p:spPr>
          <a:xfrm>
            <a:off x="415578" y="2211729"/>
            <a:ext cx="1786188" cy="191838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xmlns="" id="{55376098-4A16-4361-A1DC-DEB36A080B31}"/>
              </a:ext>
            </a:extLst>
          </p:cNvPr>
          <p:cNvSpPr/>
          <p:nvPr/>
        </p:nvSpPr>
        <p:spPr>
          <a:xfrm>
            <a:off x="416795" y="2663281"/>
            <a:ext cx="1799565" cy="116217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6000"/>
              </a:lnSpc>
            </a:pP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a:t>
            </a:r>
          </a:p>
          <a:p>
            <a:pPr algn="ctr">
              <a:lnSpc>
                <a:spcPct val="76000"/>
              </a:lnSpc>
            </a:pP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 </a:t>
            </a:r>
            <a:endParaRPr lang="en-US" sz="4400" b="1"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xmlns="" id="{E9F29DAB-C9C0-4258-B6AB-3EDC6107B85F}"/>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xmlns="">
                  <a14:imgLayer r:embed="rId3">
                    <a14:imgEffect>
                      <a14:backgroundRemoval t="0" b="100000" l="0" r="98319"/>
                    </a14:imgEffect>
                  </a14:imgLayer>
                </a14:imgProps>
              </a:ext>
              <a:ext uri="{28A0092B-C50C-407E-A947-70E740481C1C}">
                <a14:useLocalDpi xmlns:a14="http://schemas.microsoft.com/office/drawing/2010/main" xmlns="" val="0"/>
              </a:ext>
            </a:extLst>
          </a:blip>
          <a:stretch>
            <a:fillRect/>
          </a:stretch>
        </p:blipFill>
        <p:spPr>
          <a:xfrm>
            <a:off x="9661815" y="886265"/>
            <a:ext cx="2284201" cy="5058393"/>
          </a:xfrm>
          <a:prstGeom prst="rect">
            <a:avLst/>
          </a:prstGeom>
        </p:spPr>
      </p:pic>
      <p:sp>
        <p:nvSpPr>
          <p:cNvPr id="10" name="TextBox 9"/>
          <p:cNvSpPr txBox="1"/>
          <p:nvPr/>
        </p:nvSpPr>
        <p:spPr>
          <a:xfrm>
            <a:off x="2377440" y="872197"/>
            <a:ext cx="7047913"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2800" dirty="0" err="1" smtClean="0">
                <a:latin typeface="NikoshBAN" pitchFamily="2" charset="0"/>
                <a:cs typeface="NikoshBAN" pitchFamily="2" charset="0"/>
              </a:rPr>
              <a:t>হবিগঞ্জ</a:t>
            </a:r>
            <a:r>
              <a:rPr lang="bn-BD" sz="2800" dirty="0" smtClean="0">
                <a:latin typeface="NikoshBAN" pitchFamily="2" charset="0"/>
                <a:cs typeface="NikoshBAN" pitchFamily="2" charset="0"/>
              </a:rPr>
              <a:t> এলাকার একটি ট্রান্সফর্মার বজ্রপাতে ক্ষতিগ্রস্থ হলো।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পল্লী</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বিদ্যুৎ  কর্মকর্তা </a:t>
            </a:r>
            <a:r>
              <a:rPr lang="en-US" sz="2800" dirty="0" err="1" smtClean="0">
                <a:latin typeface="NikoshBAN" pitchFamily="2" charset="0"/>
                <a:cs typeface="NikoshBAN" pitchFamily="2" charset="0"/>
              </a:rPr>
              <a:t>আক্তার</a:t>
            </a:r>
            <a:r>
              <a:rPr lang="bn-BD" sz="2800" dirty="0" smtClean="0">
                <a:latin typeface="NikoshBAN" pitchFamily="2" charset="0"/>
                <a:cs typeface="NikoshBAN" pitchFamily="2" charset="0"/>
              </a:rPr>
              <a:t> সাহেব সরেজমিনে গিয়ে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দেখতে পেলেন এর গৌণ কুন্ডলীর পাকসংখ্যা </a:t>
            </a:r>
            <a:r>
              <a:rPr lang="en-US" sz="2800" dirty="0" smtClean="0">
                <a:latin typeface="NikoshBAN" pitchFamily="2" charset="0"/>
                <a:cs typeface="NikoshBAN" pitchFamily="2" charset="0"/>
              </a:rPr>
              <a:t> </a:t>
            </a:r>
            <a:r>
              <a:rPr lang="en-US" sz="2800" dirty="0" smtClean="0">
                <a:latin typeface="Times New Roman" pitchFamily="18" charset="0"/>
                <a:cs typeface="NikoshBAN" pitchFamily="2" charset="0"/>
              </a:rPr>
              <a:t>250 </a:t>
            </a:r>
            <a:r>
              <a:rPr lang="bn-BD" sz="2800" dirty="0" smtClean="0">
                <a:latin typeface="NikoshBAN" pitchFamily="2" charset="0"/>
                <a:cs typeface="NikoshBAN" pitchFamily="2" charset="0"/>
              </a:rPr>
              <a:t> এবং ভোল্টেজ</a:t>
            </a:r>
            <a:r>
              <a:rPr lang="en-US" sz="2800" dirty="0" smtClean="0">
                <a:latin typeface="NikoshBAN" pitchFamily="2" charset="0"/>
                <a:cs typeface="NikoshBAN" pitchFamily="2" charset="0"/>
              </a:rPr>
              <a:t> </a:t>
            </a:r>
            <a:r>
              <a:rPr lang="en-US" sz="2800" dirty="0" smtClean="0">
                <a:latin typeface="Times New Roman" pitchFamily="18" charset="0"/>
                <a:cs typeface="NikoshBAN" pitchFamily="2" charset="0"/>
              </a:rPr>
              <a:t>350</a:t>
            </a:r>
            <a:r>
              <a:rPr lang="bn-BD" sz="2800" dirty="0" smtClean="0">
                <a:latin typeface="Times New Roman" pitchFamily="18" charset="0"/>
                <a:cs typeface="NikoshBAN" pitchFamily="2" charset="0"/>
              </a:rPr>
              <a:t> </a:t>
            </a:r>
            <a:r>
              <a:rPr lang="bn-BD" sz="2800" dirty="0" smtClean="0">
                <a:latin typeface="NikoshBAN" pitchFamily="2" charset="0"/>
                <a:cs typeface="NikoshBAN" pitchFamily="2" charset="0"/>
              </a:rPr>
              <a:t>ভোল্ট  আর মুখ্য কুন্ডলীর ভোল্টেজ </a:t>
            </a:r>
            <a:r>
              <a:rPr lang="en-US" sz="2800" dirty="0">
                <a:latin typeface="NikoshBAN" pitchFamily="2" charset="0"/>
                <a:cs typeface="NikoshBAN" pitchFamily="2" charset="0"/>
              </a:rPr>
              <a:t> </a:t>
            </a:r>
            <a:r>
              <a:rPr lang="en-US" sz="2800" dirty="0" smtClean="0">
                <a:latin typeface="Times New Roman" pitchFamily="18" charset="0"/>
                <a:cs typeface="Times New Roman" pitchFamily="18" charset="0"/>
              </a:rPr>
              <a:t>200</a:t>
            </a:r>
            <a:r>
              <a:rPr lang="bn-BD" sz="2800" dirty="0" smtClean="0">
                <a:latin typeface="NikoshBAN" pitchFamily="2" charset="0"/>
                <a:cs typeface="NikoshBAN" pitchFamily="2" charset="0"/>
              </a:rPr>
              <a:t> ভোল্ট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হলেও সে</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পুড়ে যাওয়া মুখ্য কুন্ডলীর পাকসংখ্যা স্পষ্ট বুঝতে না পেরে চিন্তিতহয়ে পড়লেন।</a:t>
            </a:r>
            <a:endParaRPr lang="en-US" sz="2800" dirty="0">
              <a:latin typeface="NikoshBAN" pitchFamily="2" charset="0"/>
              <a:cs typeface="NikoshBAN" pitchFamily="2" charset="0"/>
            </a:endParaRPr>
          </a:p>
        </p:txBody>
      </p:sp>
      <p:sp>
        <p:nvSpPr>
          <p:cNvPr id="12" name="Rectangle 11"/>
          <p:cNvSpPr/>
          <p:nvPr/>
        </p:nvSpPr>
        <p:spPr>
          <a:xfrm>
            <a:off x="2391507" y="3752950"/>
            <a:ext cx="703384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bn-BD" sz="2800" dirty="0" smtClean="0">
                <a:latin typeface="NikoshBAN" pitchFamily="2" charset="0"/>
                <a:cs typeface="NikoshBAN" pitchFamily="2" charset="0"/>
              </a:rPr>
              <a:t>(ক)  আরোহী ট্রান্সফর্মারে মুখ্য কুন্ডলীর চেয়ে গৌণ কুন্ডলীর পাক</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সংখ্যা বেশি থাকে কেন?</a:t>
            </a:r>
            <a:endParaRPr lang="en-US" sz="2800" dirty="0">
              <a:latin typeface="NikoshBAN" pitchFamily="2" charset="0"/>
              <a:cs typeface="NikoshBAN" pitchFamily="2" charset="0"/>
            </a:endParaRPr>
          </a:p>
        </p:txBody>
      </p:sp>
      <p:sp>
        <p:nvSpPr>
          <p:cNvPr id="14" name="TextBox 13"/>
          <p:cNvSpPr txBox="1"/>
          <p:nvPr/>
        </p:nvSpPr>
        <p:spPr>
          <a:xfrm>
            <a:off x="2053882" y="5046414"/>
            <a:ext cx="7469945" cy="4924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600" dirty="0" smtClean="0">
                <a:latin typeface="NikoshBAN" pitchFamily="2" charset="0"/>
                <a:cs typeface="NikoshBAN" pitchFamily="2" charset="0"/>
              </a:rPr>
              <a:t>(খ) </a:t>
            </a:r>
            <a:r>
              <a:rPr lang="en-US" sz="2400" dirty="0" err="1" smtClean="0">
                <a:latin typeface="NikoshBAN" pitchFamily="2" charset="0"/>
                <a:cs typeface="NikoshBAN" pitchFamily="2" charset="0"/>
              </a:rPr>
              <a:t>আক্তার</a:t>
            </a:r>
            <a:r>
              <a:rPr lang="bn-BD" sz="2600" dirty="0" smtClean="0">
                <a:latin typeface="NikoshBAN" pitchFamily="2" charset="0"/>
                <a:cs typeface="NikoshBAN" pitchFamily="2" charset="0"/>
              </a:rPr>
              <a:t> সাহেবের দেখা ট্রান্সফর্মারের মুখ্য কুন্ডলীর পাকসংখ্যা কত?</a:t>
            </a:r>
            <a:endParaRPr lang="en-US" sz="2600" dirty="0">
              <a:latin typeface="NikoshBAN" pitchFamily="2" charset="0"/>
              <a:cs typeface="NikoshBAN" pitchFamily="2" charset="0"/>
            </a:endParaRPr>
          </a:p>
        </p:txBody>
      </p:sp>
    </p:spTree>
    <p:extLst>
      <p:ext uri="{BB962C8B-B14F-4D97-AF65-F5344CB8AC3E}">
        <p14:creationId xmlns:p14="http://schemas.microsoft.com/office/powerpoint/2010/main" xmlns="" val="81418853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118CED2-C30D-4404-9F0D-A3372930573E}"/>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3003" t="11789" r="11780" b="10012"/>
          <a:stretch/>
        </p:blipFill>
        <p:spPr>
          <a:xfrm>
            <a:off x="8890782" y="829994"/>
            <a:ext cx="2515876" cy="4867422"/>
          </a:xfrm>
          <a:prstGeom prst="rect">
            <a:avLst/>
          </a:prstGeom>
          <a:ln>
            <a:solidFill>
              <a:schemeClr val="bg1"/>
            </a:solidFill>
          </a:ln>
        </p:spPr>
      </p:pic>
      <p:sp>
        <p:nvSpPr>
          <p:cNvPr id="6" name="TextBox 5">
            <a:extLst>
              <a:ext uri="{FF2B5EF4-FFF2-40B4-BE49-F238E27FC236}">
                <a16:creationId xmlns:a16="http://schemas.microsoft.com/office/drawing/2014/main" xmlns="" id="{5AC7F21C-D4A6-49A1-8A80-CD592D942E5F}"/>
              </a:ext>
            </a:extLst>
          </p:cNvPr>
          <p:cNvSpPr txBox="1"/>
          <p:nvPr/>
        </p:nvSpPr>
        <p:spPr>
          <a:xfrm>
            <a:off x="7658670" y="633047"/>
            <a:ext cx="810082" cy="550920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ধন্যবাদ</a:t>
            </a:r>
          </a:p>
        </p:txBody>
      </p:sp>
      <p:pic>
        <p:nvPicPr>
          <p:cNvPr id="6146" name="Picture 2" descr="https://1.bp.blogspot.com/-7FkKIbbVUI8/XFHTki_ppLI/AAAAAAAAAd8/T0PRaty95i8dZQNaPFeWaijbL4hFVlGOACPcBGAYYCw/s1600/seb.jpg"/>
          <p:cNvPicPr>
            <a:picLocks noChangeAspect="1" noChangeArrowheads="1"/>
          </p:cNvPicPr>
          <p:nvPr/>
        </p:nvPicPr>
        <p:blipFill>
          <a:blip r:embed="rId3"/>
          <a:srcRect/>
          <a:stretch>
            <a:fillRect/>
          </a:stretch>
        </p:blipFill>
        <p:spPr bwMode="auto">
          <a:xfrm>
            <a:off x="562708" y="759655"/>
            <a:ext cx="6752492" cy="513470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57817018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0A1D8401-6D4A-421F-ABF3-45B8236BB8FC}"/>
              </a:ext>
            </a:extLst>
          </p:cNvPr>
          <p:cNvCxnSpPr/>
          <p:nvPr/>
        </p:nvCxnSpPr>
        <p:spPr>
          <a:xfrm>
            <a:off x="806250" y="291629"/>
            <a:ext cx="0" cy="13863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D33A92AB-A69F-47AC-8BEA-46B72C97F7C0}"/>
              </a:ext>
            </a:extLst>
          </p:cNvPr>
          <p:cNvCxnSpPr>
            <a:cxnSpLocks/>
          </p:cNvCxnSpPr>
          <p:nvPr/>
        </p:nvCxnSpPr>
        <p:spPr>
          <a:xfrm>
            <a:off x="894744" y="296716"/>
            <a:ext cx="0" cy="1238865"/>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D75BC379-F654-43DE-B988-99F3D910345D}"/>
              </a:ext>
            </a:extLst>
          </p:cNvPr>
          <p:cNvCxnSpPr>
            <a:cxnSpLocks/>
          </p:cNvCxnSpPr>
          <p:nvPr/>
        </p:nvCxnSpPr>
        <p:spPr>
          <a:xfrm flipH="1">
            <a:off x="518660" y="1034135"/>
            <a:ext cx="224912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A9D60C0-FC19-4628-A919-DD52DEEBC5EF}"/>
              </a:ext>
            </a:extLst>
          </p:cNvPr>
          <p:cNvCxnSpPr>
            <a:cxnSpLocks/>
          </p:cNvCxnSpPr>
          <p:nvPr/>
        </p:nvCxnSpPr>
        <p:spPr>
          <a:xfrm flipH="1">
            <a:off x="518661" y="1122626"/>
            <a:ext cx="2398170" cy="1"/>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788D6BE8-AF26-4EB3-AED5-871A1F3CF555}"/>
              </a:ext>
            </a:extLst>
          </p:cNvPr>
          <p:cNvSpPr txBox="1"/>
          <p:nvPr/>
        </p:nvSpPr>
        <p:spPr>
          <a:xfrm>
            <a:off x="825473" y="291988"/>
            <a:ext cx="3444429" cy="830997"/>
          </a:xfrm>
          <a:prstGeom prst="rect">
            <a:avLst/>
          </a:prstGeom>
          <a:noFill/>
        </p:spPr>
        <p:txBody>
          <a:bodyPr wrap="square" rtlCol="0">
            <a:spAutoFit/>
          </a:bodyPr>
          <a:lstStyle/>
          <a:p>
            <a:pPr algn="ctr"/>
            <a:r>
              <a:rPr lang="en-US" sz="4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Oval 17">
            <a:extLst>
              <a:ext uri="{FF2B5EF4-FFF2-40B4-BE49-F238E27FC236}">
                <a16:creationId xmlns:a16="http://schemas.microsoft.com/office/drawing/2014/main" xmlns="" id="{B76DE3A1-E7C0-4EC0-A6D8-21C149382463}"/>
              </a:ext>
            </a:extLst>
          </p:cNvPr>
          <p:cNvSpPr/>
          <p:nvPr/>
        </p:nvSpPr>
        <p:spPr>
          <a:xfrm>
            <a:off x="341308" y="1621236"/>
            <a:ext cx="666497" cy="683558"/>
          </a:xfrm>
          <a:prstGeom prst="ellipse">
            <a:avLst/>
          </a:prstGeom>
          <a:solidFill>
            <a:srgbClr val="D01E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ame 1">
            <a:extLst>
              <a:ext uri="{FF2B5EF4-FFF2-40B4-BE49-F238E27FC236}">
                <a16:creationId xmlns:a16="http://schemas.microsoft.com/office/drawing/2014/main" xmlns="" id="{EB68A16F-FC0E-4E08-8C55-AB627AAA8CA5}"/>
              </a:ext>
            </a:extLst>
          </p:cNvPr>
          <p:cNvSpPr/>
          <p:nvPr/>
        </p:nvSpPr>
        <p:spPr>
          <a:xfrm>
            <a:off x="1276873" y="1535581"/>
            <a:ext cx="3930198" cy="4202629"/>
          </a:xfrm>
          <a:prstGeom prst="frame">
            <a:avLst>
              <a:gd name="adj1" fmla="val 4995"/>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xmlns="" id="{8C41AD49-B940-44D2-8A39-82DF2223714D}"/>
              </a:ext>
            </a:extLst>
          </p:cNvPr>
          <p:cNvSpPr/>
          <p:nvPr/>
        </p:nvSpPr>
        <p:spPr>
          <a:xfrm>
            <a:off x="757187" y="1330434"/>
            <a:ext cx="666497" cy="683558"/>
          </a:xfrm>
          <a:prstGeom prst="ellipse">
            <a:avLst/>
          </a:prstGeom>
          <a:solidFill>
            <a:srgbClr val="D01E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xmlns="" id="{A99FF13B-6680-40C2-9CC1-05F58037C6CD}"/>
              </a:ext>
            </a:extLst>
          </p:cNvPr>
          <p:cNvSpPr/>
          <p:nvPr/>
        </p:nvSpPr>
        <p:spPr>
          <a:xfrm rot="19874553">
            <a:off x="3729881" y="1355473"/>
            <a:ext cx="2217579" cy="397931"/>
          </a:xfrm>
          <a:prstGeom prst="roundRect">
            <a:avLst>
              <a:gd name="adj" fmla="val 50000"/>
            </a:avLst>
          </a:prstGeom>
          <a:gradFill flip="none" rotWithShape="1">
            <a:gsLst>
              <a:gs pos="0">
                <a:schemeClr val="accent1">
                  <a:lumMod val="5000"/>
                  <a:lumOff val="95000"/>
                  <a:alpha val="56000"/>
                </a:schemeClr>
              </a:gs>
              <a:gs pos="93000">
                <a:srgbClr val="00B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BAE33E08-933C-4C29-87FD-822167AD3358}"/>
              </a:ext>
            </a:extLst>
          </p:cNvPr>
          <p:cNvSpPr/>
          <p:nvPr/>
        </p:nvSpPr>
        <p:spPr>
          <a:xfrm>
            <a:off x="4288528" y="1327355"/>
            <a:ext cx="660366" cy="639231"/>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68BB8D85-11F9-4A71-8EB9-4365AB8FE5E9}"/>
              </a:ext>
            </a:extLst>
          </p:cNvPr>
          <p:cNvSpPr/>
          <p:nvPr/>
        </p:nvSpPr>
        <p:spPr>
          <a:xfrm rot="8789219">
            <a:off x="-58027" y="5469884"/>
            <a:ext cx="2296923" cy="530980"/>
          </a:xfrm>
          <a:prstGeom prst="roundRect">
            <a:avLst>
              <a:gd name="adj" fmla="val 50000"/>
            </a:avLst>
          </a:prstGeom>
          <a:gradFill flip="none" rotWithShape="1">
            <a:gsLst>
              <a:gs pos="0">
                <a:schemeClr val="accent1">
                  <a:lumMod val="5000"/>
                  <a:lumOff val="95000"/>
                  <a:alpha val="56000"/>
                </a:schemeClr>
              </a:gs>
              <a:gs pos="86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FA80A113-3FCB-4011-B927-200EE08774CB}"/>
              </a:ext>
            </a:extLst>
          </p:cNvPr>
          <p:cNvSpPr/>
          <p:nvPr/>
        </p:nvSpPr>
        <p:spPr>
          <a:xfrm>
            <a:off x="1108454" y="5229948"/>
            <a:ext cx="609292" cy="604935"/>
          </a:xfrm>
          <a:prstGeom prst="ellipse">
            <a:avLst/>
          </a:prstGeom>
          <a:solidFill>
            <a:srgbClr val="00B05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xmlns="" id="{E172919B-94CE-4E64-A9E5-240DD873E629}"/>
              </a:ext>
            </a:extLst>
          </p:cNvPr>
          <p:cNvSpPr/>
          <p:nvPr/>
        </p:nvSpPr>
        <p:spPr>
          <a:xfrm>
            <a:off x="4930681" y="5284569"/>
            <a:ext cx="666497" cy="683558"/>
          </a:xfrm>
          <a:prstGeom prst="ellipse">
            <a:avLst/>
          </a:prstGeom>
          <a:solidFill>
            <a:srgbClr val="D01E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2917B917-63D0-4791-90E2-C47E1F456593}"/>
              </a:ext>
            </a:extLst>
          </p:cNvPr>
          <p:cNvSpPr/>
          <p:nvPr/>
        </p:nvSpPr>
        <p:spPr>
          <a:xfrm>
            <a:off x="4492034" y="5416007"/>
            <a:ext cx="666497" cy="683558"/>
          </a:xfrm>
          <a:prstGeom prst="ellipse">
            <a:avLst/>
          </a:prstGeom>
          <a:solidFill>
            <a:srgbClr val="D01E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C:\Users\Saidur Rahman\Desktop\New folder\Sumon Sir\New folder\2636474 copy.jpg"/>
          <p:cNvPicPr>
            <a:picLocks noChangeAspect="1" noChangeArrowheads="1"/>
          </p:cNvPicPr>
          <p:nvPr/>
        </p:nvPicPr>
        <p:blipFill>
          <a:blip r:embed="rId2"/>
          <a:srcRect/>
          <a:stretch>
            <a:fillRect/>
          </a:stretch>
        </p:blipFill>
        <p:spPr bwMode="auto">
          <a:xfrm>
            <a:off x="1688201" y="1871003"/>
            <a:ext cx="3165174" cy="3530989"/>
          </a:xfrm>
          <a:prstGeom prst="rect">
            <a:avLst/>
          </a:prstGeom>
          <a:ln w="88900" cap="sq" cmpd="thickThin">
            <a:solidFill>
              <a:srgbClr val="000000"/>
            </a:solidFill>
            <a:prstDash val="solid"/>
            <a:miter lim="800000"/>
          </a:ln>
          <a:effectLst>
            <a:innerShdw blurRad="76200">
              <a:srgbClr val="000000"/>
            </a:innerShdw>
          </a:effectLst>
        </p:spPr>
      </p:pic>
      <p:sp>
        <p:nvSpPr>
          <p:cNvPr id="21" name="Round Diagonal Corner Rectangle 20"/>
          <p:cNvSpPr/>
          <p:nvPr/>
        </p:nvSpPr>
        <p:spPr>
          <a:xfrm>
            <a:off x="5978767" y="2475914"/>
            <a:ext cx="5542673" cy="3334043"/>
          </a:xfrm>
          <a:prstGeom prst="round2DiagRect">
            <a:avLst/>
          </a:prstGeom>
        </p:spPr>
        <p:style>
          <a:lnRef idx="3">
            <a:schemeClr val="lt1"/>
          </a:lnRef>
          <a:fillRef idx="1">
            <a:schemeClr val="accent4"/>
          </a:fillRef>
          <a:effectRef idx="1">
            <a:schemeClr val="accent4"/>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সাইদুর</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রহমান</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চৌধুরী</a:t>
            </a:r>
            <a:endParaRPr lang="bn-I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a:p>
            <a:pPr algn="ctr"/>
            <a:r>
              <a:rPr lang="bn-IN"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সহকারী শিক্ষক</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বিজ্ঞান</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a:t>
            </a:r>
            <a:endParaRPr lang="bn-IN"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a:p>
            <a:pPr algn="ct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বানিয়াচং</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আদর্শ</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উচ্চ</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bn-IN"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বিদ্যালয়</a:t>
            </a:r>
          </a:p>
          <a:p>
            <a:pPr algn="ct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বানিয়াচং</a:t>
            </a:r>
            <a:r>
              <a:rPr lang="bn-IN"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হবিগঞ্জ</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bn-IN"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p:txBody>
      </p:sp>
      <p:pic>
        <p:nvPicPr>
          <p:cNvPr id="22" name="Picture 21">
            <a:extLst>
              <a:ext uri="{FF2B5EF4-FFF2-40B4-BE49-F238E27FC236}">
                <a16:creationId xmlns:a16="http://schemas.microsoft.com/office/drawing/2014/main" xmlns="" id="{E90AD96F-8B1E-4205-B96A-5E73C0EB059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39755" y="436097"/>
            <a:ext cx="1486278" cy="2099663"/>
          </a:xfrm>
          <a:prstGeom prst="rect">
            <a:avLst/>
          </a:prstGeom>
        </p:spPr>
      </p:pic>
    </p:spTree>
    <p:extLst>
      <p:ext uri="{BB962C8B-B14F-4D97-AF65-F5344CB8AC3E}">
        <p14:creationId xmlns:p14="http://schemas.microsoft.com/office/powerpoint/2010/main" xmlns="" val="34439165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0A1D8401-6D4A-421F-ABF3-45B8236BB8FC}"/>
              </a:ext>
            </a:extLst>
          </p:cNvPr>
          <p:cNvCxnSpPr/>
          <p:nvPr/>
        </p:nvCxnSpPr>
        <p:spPr>
          <a:xfrm>
            <a:off x="806250" y="291629"/>
            <a:ext cx="0" cy="13863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D33A92AB-A69F-47AC-8BEA-46B72C97F7C0}"/>
              </a:ext>
            </a:extLst>
          </p:cNvPr>
          <p:cNvCxnSpPr>
            <a:cxnSpLocks/>
          </p:cNvCxnSpPr>
          <p:nvPr/>
        </p:nvCxnSpPr>
        <p:spPr>
          <a:xfrm>
            <a:off x="894744" y="296716"/>
            <a:ext cx="0" cy="1238865"/>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D75BC379-F654-43DE-B988-99F3D910345D}"/>
              </a:ext>
            </a:extLst>
          </p:cNvPr>
          <p:cNvCxnSpPr>
            <a:cxnSpLocks/>
          </p:cNvCxnSpPr>
          <p:nvPr/>
        </p:nvCxnSpPr>
        <p:spPr>
          <a:xfrm flipH="1">
            <a:off x="518660" y="1034135"/>
            <a:ext cx="224912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A9D60C0-FC19-4628-A919-DD52DEEBC5EF}"/>
              </a:ext>
            </a:extLst>
          </p:cNvPr>
          <p:cNvCxnSpPr>
            <a:cxnSpLocks/>
          </p:cNvCxnSpPr>
          <p:nvPr/>
        </p:nvCxnSpPr>
        <p:spPr>
          <a:xfrm flipH="1">
            <a:off x="518661" y="1122626"/>
            <a:ext cx="2398170" cy="1"/>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788D6BE8-AF26-4EB3-AED5-871A1F3CF555}"/>
              </a:ext>
            </a:extLst>
          </p:cNvPr>
          <p:cNvSpPr txBox="1"/>
          <p:nvPr/>
        </p:nvSpPr>
        <p:spPr>
          <a:xfrm>
            <a:off x="825473" y="291988"/>
            <a:ext cx="2999791" cy="830997"/>
          </a:xfrm>
          <a:prstGeom prst="rect">
            <a:avLst/>
          </a:prstGeom>
          <a:noFill/>
        </p:spPr>
        <p:txBody>
          <a:bodyPr wrap="square" rtlCol="0">
            <a:spAutoFit/>
          </a:bodyPr>
          <a:lstStyle/>
          <a:p>
            <a:pPr algn="ctr"/>
            <a:r>
              <a:rPr lang="en-US" sz="4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xmlns="" id="{B0D99268-2CAF-4B74-AD5D-66E28FC9971A}"/>
              </a:ext>
            </a:extLst>
          </p:cNvPr>
          <p:cNvSpPr txBox="1"/>
          <p:nvPr/>
        </p:nvSpPr>
        <p:spPr>
          <a:xfrm>
            <a:off x="5219531" y="1874645"/>
            <a:ext cx="5823607" cy="353943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IN"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শ্রেণি : </a:t>
            </a:r>
            <a:r>
              <a:rPr lang="en-US"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নবম-দশম</a:t>
            </a:r>
            <a:endPar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a:p>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bn-IN"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বিষয় </a:t>
            </a:r>
            <a:r>
              <a:rPr lang="bn-IN"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পদার্থ</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বিজ্ঞান</a:t>
            </a:r>
            <a:endPar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অধ্যায়</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একাদশ</a:t>
            </a:r>
            <a:endParaRPr lang="bn-IN"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bn-IN"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পাঠ </a:t>
            </a:r>
            <a:r>
              <a:rPr lang="bn-IN"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bn-BD"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ট্রান্সফর্মার</a:t>
            </a:r>
            <a:endPar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a:p>
            <a:pPr algn="ctr"/>
            <a:endParaRPr lang="bn-IN"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a:p>
            <a:pPr algn="ct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p:txBody>
      </p:sp>
      <p:sp>
        <p:nvSpPr>
          <p:cNvPr id="12" name="Rectangle: Rounded Corners 11">
            <a:extLst>
              <a:ext uri="{FF2B5EF4-FFF2-40B4-BE49-F238E27FC236}">
                <a16:creationId xmlns:a16="http://schemas.microsoft.com/office/drawing/2014/main" xmlns="" id="{A99FF13B-6680-40C2-9CC1-05F58037C6CD}"/>
              </a:ext>
            </a:extLst>
          </p:cNvPr>
          <p:cNvSpPr/>
          <p:nvPr/>
        </p:nvSpPr>
        <p:spPr>
          <a:xfrm rot="19874553">
            <a:off x="3815174" y="1337952"/>
            <a:ext cx="2217579" cy="397931"/>
          </a:xfrm>
          <a:prstGeom prst="roundRect">
            <a:avLst>
              <a:gd name="adj" fmla="val 50000"/>
            </a:avLst>
          </a:prstGeom>
          <a:gradFill flip="none" rotWithShape="1">
            <a:gsLst>
              <a:gs pos="0">
                <a:schemeClr val="accent1">
                  <a:lumMod val="5000"/>
                  <a:lumOff val="95000"/>
                  <a:alpha val="56000"/>
                </a:schemeClr>
              </a:gs>
              <a:gs pos="93000">
                <a:srgbClr val="00B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BAE33E08-933C-4C29-87FD-822167AD3358}"/>
              </a:ext>
            </a:extLst>
          </p:cNvPr>
          <p:cNvSpPr/>
          <p:nvPr/>
        </p:nvSpPr>
        <p:spPr>
          <a:xfrm>
            <a:off x="4288528" y="1327355"/>
            <a:ext cx="660366" cy="639231"/>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68BB8D85-11F9-4A71-8EB9-4365AB8FE5E9}"/>
              </a:ext>
            </a:extLst>
          </p:cNvPr>
          <p:cNvSpPr/>
          <p:nvPr/>
        </p:nvSpPr>
        <p:spPr>
          <a:xfrm rot="8789219">
            <a:off x="-58025" y="5507382"/>
            <a:ext cx="2296923" cy="530980"/>
          </a:xfrm>
          <a:prstGeom prst="roundRect">
            <a:avLst>
              <a:gd name="adj" fmla="val 50000"/>
            </a:avLst>
          </a:prstGeom>
          <a:gradFill flip="none" rotWithShape="1">
            <a:gsLst>
              <a:gs pos="0">
                <a:schemeClr val="accent1">
                  <a:lumMod val="5000"/>
                  <a:lumOff val="95000"/>
                  <a:alpha val="56000"/>
                </a:schemeClr>
              </a:gs>
              <a:gs pos="86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FA80A113-3FCB-4011-B927-200EE08774CB}"/>
              </a:ext>
            </a:extLst>
          </p:cNvPr>
          <p:cNvSpPr/>
          <p:nvPr/>
        </p:nvSpPr>
        <p:spPr>
          <a:xfrm>
            <a:off x="1108454" y="5229948"/>
            <a:ext cx="609292" cy="604935"/>
          </a:xfrm>
          <a:prstGeom prst="ellipse">
            <a:avLst/>
          </a:prstGeom>
          <a:solidFill>
            <a:srgbClr val="00B05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8C41AD49-B940-44D2-8A39-82DF2223714D}"/>
              </a:ext>
            </a:extLst>
          </p:cNvPr>
          <p:cNvSpPr/>
          <p:nvPr/>
        </p:nvSpPr>
        <p:spPr>
          <a:xfrm>
            <a:off x="774024" y="1078381"/>
            <a:ext cx="666497" cy="683558"/>
          </a:xfrm>
          <a:prstGeom prst="ellipse">
            <a:avLst/>
          </a:prstGeom>
          <a:solidFill>
            <a:srgbClr val="D01E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B76DE3A1-E7C0-4EC0-A6D8-21C149382463}"/>
              </a:ext>
            </a:extLst>
          </p:cNvPr>
          <p:cNvSpPr/>
          <p:nvPr/>
        </p:nvSpPr>
        <p:spPr>
          <a:xfrm>
            <a:off x="518660" y="1529136"/>
            <a:ext cx="666497" cy="683558"/>
          </a:xfrm>
          <a:prstGeom prst="ellipse">
            <a:avLst/>
          </a:prstGeom>
          <a:solidFill>
            <a:srgbClr val="D01E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2917B917-63D0-4791-90E2-C47E1F456593}"/>
              </a:ext>
            </a:extLst>
          </p:cNvPr>
          <p:cNvSpPr/>
          <p:nvPr/>
        </p:nvSpPr>
        <p:spPr>
          <a:xfrm>
            <a:off x="3998894" y="5535900"/>
            <a:ext cx="666497" cy="683558"/>
          </a:xfrm>
          <a:prstGeom prst="ellipse">
            <a:avLst/>
          </a:prstGeom>
          <a:solidFill>
            <a:srgbClr val="D01E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E172919B-94CE-4E64-A9E5-240DD873E629}"/>
              </a:ext>
            </a:extLst>
          </p:cNvPr>
          <p:cNvSpPr/>
          <p:nvPr/>
        </p:nvSpPr>
        <p:spPr>
          <a:xfrm>
            <a:off x="4422345" y="5208734"/>
            <a:ext cx="666497" cy="683558"/>
          </a:xfrm>
          <a:prstGeom prst="ellipse">
            <a:avLst/>
          </a:prstGeom>
          <a:solidFill>
            <a:srgbClr val="D01E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ame 1">
            <a:extLst>
              <a:ext uri="{FF2B5EF4-FFF2-40B4-BE49-F238E27FC236}">
                <a16:creationId xmlns:a16="http://schemas.microsoft.com/office/drawing/2014/main" xmlns="" id="{431496DD-8319-45A7-8EF5-C50F36E977DB}"/>
              </a:ext>
            </a:extLst>
          </p:cNvPr>
          <p:cNvSpPr/>
          <p:nvPr/>
        </p:nvSpPr>
        <p:spPr>
          <a:xfrm>
            <a:off x="951732" y="1512269"/>
            <a:ext cx="3930198" cy="4202629"/>
          </a:xfrm>
          <a:prstGeom prst="frame">
            <a:avLst>
              <a:gd name="adj1" fmla="val 4995"/>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 descr="C:\Users\Saidur Rahman\Desktop\unnamed.jpg"/>
          <p:cNvPicPr>
            <a:picLocks noChangeAspect="1" noChangeArrowheads="1"/>
          </p:cNvPicPr>
          <p:nvPr/>
        </p:nvPicPr>
        <p:blipFill>
          <a:blip r:embed="rId2"/>
          <a:srcRect/>
          <a:stretch>
            <a:fillRect/>
          </a:stretch>
        </p:blipFill>
        <p:spPr bwMode="auto">
          <a:xfrm>
            <a:off x="1349344" y="1790746"/>
            <a:ext cx="3194889" cy="3611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9402666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a:extLst>
              <a:ext uri="{FF2B5EF4-FFF2-40B4-BE49-F238E27FC236}">
                <a16:creationId xmlns:a16="http://schemas.microsoft.com/office/drawing/2014/main" xmlns="" id="{26F5823A-9835-431B-969C-BF70783329E0}"/>
              </a:ext>
            </a:extLst>
          </p:cNvPr>
          <p:cNvSpPr/>
          <p:nvPr/>
        </p:nvSpPr>
        <p:spPr>
          <a:xfrm>
            <a:off x="3165230" y="323556"/>
            <a:ext cx="6358597" cy="562708"/>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F052E735-467B-46E2-A552-FE9BBA11898E}"/>
              </a:ext>
            </a:extLst>
          </p:cNvPr>
          <p:cNvGrpSpPr/>
          <p:nvPr/>
        </p:nvGrpSpPr>
        <p:grpSpPr>
          <a:xfrm>
            <a:off x="789668" y="1814732"/>
            <a:ext cx="588966" cy="1631852"/>
            <a:chOff x="1378974" y="236474"/>
            <a:chExt cx="590916" cy="3288390"/>
          </a:xfrm>
        </p:grpSpPr>
        <p:sp>
          <p:nvSpPr>
            <p:cNvPr id="7" name="Oval 6">
              <a:extLst>
                <a:ext uri="{FF2B5EF4-FFF2-40B4-BE49-F238E27FC236}">
                  <a16:creationId xmlns:a16="http://schemas.microsoft.com/office/drawing/2014/main" xmlns="" id="{7D8B8733-CE50-4D7C-8004-8C5B2645093B}"/>
                </a:ext>
              </a:extLst>
            </p:cNvPr>
            <p:cNvSpPr/>
            <p:nvPr/>
          </p:nvSpPr>
          <p:spPr>
            <a:xfrm>
              <a:off x="1378974" y="3311012"/>
              <a:ext cx="191729" cy="213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4698AE46-15DD-4D27-9D65-F76A15B90A06}"/>
                </a:ext>
              </a:extLst>
            </p:cNvPr>
            <p:cNvSpPr/>
            <p:nvPr/>
          </p:nvSpPr>
          <p:spPr>
            <a:xfrm>
              <a:off x="1586432" y="236474"/>
              <a:ext cx="383458" cy="376085"/>
            </a:xfrm>
            <a:prstGeom prst="ellipse">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4D202E06-BEB5-4353-9951-620A6BB4606D}"/>
                </a:ext>
              </a:extLst>
            </p:cNvPr>
            <p:cNvCxnSpPr/>
            <p:nvPr/>
          </p:nvCxnSpPr>
          <p:spPr>
            <a:xfrm>
              <a:off x="1778160" y="560438"/>
              <a:ext cx="0" cy="2772697"/>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922A6B31-2FBE-4545-8EAF-7C8C27D098C2}"/>
              </a:ext>
            </a:extLst>
          </p:cNvPr>
          <p:cNvGrpSpPr/>
          <p:nvPr/>
        </p:nvGrpSpPr>
        <p:grpSpPr>
          <a:xfrm>
            <a:off x="4389318" y="1836397"/>
            <a:ext cx="368443" cy="1666458"/>
            <a:chOff x="1283110" y="280217"/>
            <a:chExt cx="383458" cy="3244647"/>
          </a:xfrm>
        </p:grpSpPr>
        <p:sp>
          <p:nvSpPr>
            <p:cNvPr id="14" name="Oval 13">
              <a:extLst>
                <a:ext uri="{FF2B5EF4-FFF2-40B4-BE49-F238E27FC236}">
                  <a16:creationId xmlns:a16="http://schemas.microsoft.com/office/drawing/2014/main" xmlns="" id="{A2F13525-8974-4A0A-8012-E76AB84C266B}"/>
                </a:ext>
              </a:extLst>
            </p:cNvPr>
            <p:cNvSpPr/>
            <p:nvPr/>
          </p:nvSpPr>
          <p:spPr>
            <a:xfrm>
              <a:off x="1378974" y="3311012"/>
              <a:ext cx="191729" cy="213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CC736DEC-35B4-47D1-9690-7F93B646D3AD}"/>
                </a:ext>
              </a:extLst>
            </p:cNvPr>
            <p:cNvSpPr/>
            <p:nvPr/>
          </p:nvSpPr>
          <p:spPr>
            <a:xfrm>
              <a:off x="1283110" y="280217"/>
              <a:ext cx="383458" cy="376085"/>
            </a:xfrm>
            <a:prstGeom prst="ellipse">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xmlns="" id="{01F00BE7-5C1C-449C-BB51-2C030F010CE9}"/>
                </a:ext>
              </a:extLst>
            </p:cNvPr>
            <p:cNvCxnSpPr/>
            <p:nvPr/>
          </p:nvCxnSpPr>
          <p:spPr>
            <a:xfrm>
              <a:off x="1467467" y="560438"/>
              <a:ext cx="0" cy="2772697"/>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16E31C2C-64D0-4746-B1CD-D78BAB651B9B}"/>
              </a:ext>
            </a:extLst>
          </p:cNvPr>
          <p:cNvGrpSpPr/>
          <p:nvPr/>
        </p:nvGrpSpPr>
        <p:grpSpPr>
          <a:xfrm>
            <a:off x="7337630" y="1856934"/>
            <a:ext cx="368443" cy="1547448"/>
            <a:chOff x="1283110" y="280217"/>
            <a:chExt cx="383458" cy="3244647"/>
          </a:xfrm>
        </p:grpSpPr>
        <p:sp>
          <p:nvSpPr>
            <p:cNvPr id="19" name="Oval 18">
              <a:extLst>
                <a:ext uri="{FF2B5EF4-FFF2-40B4-BE49-F238E27FC236}">
                  <a16:creationId xmlns:a16="http://schemas.microsoft.com/office/drawing/2014/main" xmlns="" id="{EC534AB8-C340-4305-8DDA-594E223F73C4}"/>
                </a:ext>
              </a:extLst>
            </p:cNvPr>
            <p:cNvSpPr/>
            <p:nvPr/>
          </p:nvSpPr>
          <p:spPr>
            <a:xfrm>
              <a:off x="1378974" y="3311012"/>
              <a:ext cx="191729" cy="213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6A5E823A-7C67-42E5-9F3A-7366558B19AD}"/>
                </a:ext>
              </a:extLst>
            </p:cNvPr>
            <p:cNvSpPr/>
            <p:nvPr/>
          </p:nvSpPr>
          <p:spPr>
            <a:xfrm>
              <a:off x="1283110" y="280217"/>
              <a:ext cx="383458" cy="376085"/>
            </a:xfrm>
            <a:prstGeom prst="ellipse">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3579860D-C6D5-4E25-93B4-28B8D488EC71}"/>
                </a:ext>
              </a:extLst>
            </p:cNvPr>
            <p:cNvCxnSpPr/>
            <p:nvPr/>
          </p:nvCxnSpPr>
          <p:spPr>
            <a:xfrm>
              <a:off x="1467467" y="560438"/>
              <a:ext cx="0" cy="2772697"/>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xmlns="" id="{ED64B846-8A9A-42CD-989C-4CB7D9EDCC05}"/>
              </a:ext>
            </a:extLst>
          </p:cNvPr>
          <p:cNvGrpSpPr/>
          <p:nvPr/>
        </p:nvGrpSpPr>
        <p:grpSpPr>
          <a:xfrm>
            <a:off x="10324145" y="1814732"/>
            <a:ext cx="368443" cy="1575582"/>
            <a:chOff x="1283110" y="280217"/>
            <a:chExt cx="383458" cy="3244647"/>
          </a:xfrm>
        </p:grpSpPr>
        <p:sp>
          <p:nvSpPr>
            <p:cNvPr id="24" name="Oval 23">
              <a:extLst>
                <a:ext uri="{FF2B5EF4-FFF2-40B4-BE49-F238E27FC236}">
                  <a16:creationId xmlns:a16="http://schemas.microsoft.com/office/drawing/2014/main" xmlns="" id="{AAA4D754-3F60-47AE-BA7A-2C7E338B608A}"/>
                </a:ext>
              </a:extLst>
            </p:cNvPr>
            <p:cNvSpPr/>
            <p:nvPr/>
          </p:nvSpPr>
          <p:spPr>
            <a:xfrm>
              <a:off x="1378974" y="3311012"/>
              <a:ext cx="191729" cy="213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C1186821-6C4F-425A-9927-351B72655B1B}"/>
                </a:ext>
              </a:extLst>
            </p:cNvPr>
            <p:cNvSpPr/>
            <p:nvPr/>
          </p:nvSpPr>
          <p:spPr>
            <a:xfrm>
              <a:off x="1283110" y="280217"/>
              <a:ext cx="383458" cy="376085"/>
            </a:xfrm>
            <a:prstGeom prst="ellipse">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D857712E-BBCC-41F1-9645-8CF7BA8B61F7}"/>
                </a:ext>
              </a:extLst>
            </p:cNvPr>
            <p:cNvCxnSpPr/>
            <p:nvPr/>
          </p:nvCxnSpPr>
          <p:spPr>
            <a:xfrm>
              <a:off x="1467467" y="560438"/>
              <a:ext cx="0" cy="2772697"/>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xmlns="" id="{81C01550-624B-4ADB-B232-5ED31E564D1D}"/>
              </a:ext>
            </a:extLst>
          </p:cNvPr>
          <p:cNvSpPr txBox="1"/>
          <p:nvPr/>
        </p:nvSpPr>
        <p:spPr>
          <a:xfrm>
            <a:off x="3771378" y="295171"/>
            <a:ext cx="4280071" cy="646331"/>
          </a:xfrm>
          <a:prstGeom prst="rect">
            <a:avLst/>
          </a:prstGeom>
          <a:noFill/>
          <a:ln>
            <a:noFill/>
          </a:ln>
          <a:scene3d>
            <a:camera prst="obliqueBottomLef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নিচের</a:t>
            </a:r>
            <a:r>
              <a:rPr lang="en-US" sz="36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ছবিগুলো</a:t>
            </a:r>
            <a:r>
              <a:rPr lang="en-US" sz="36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লক্ষ্য</a:t>
            </a:r>
            <a:r>
              <a:rPr lang="en-US" sz="36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a:t>
            </a:r>
            <a:endParaRPr lang="en-US" sz="36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31" name="Picture 30" descr="Power_station_1.jpg"/>
          <p:cNvPicPr>
            <a:picLocks noChangeAspect="1"/>
          </p:cNvPicPr>
          <p:nvPr/>
        </p:nvPicPr>
        <p:blipFill>
          <a:blip r:embed="rId2" cstate="print">
            <a:lum bright="-10000" contrast="10000"/>
          </a:blip>
          <a:stretch>
            <a:fillRect/>
          </a:stretch>
        </p:blipFill>
        <p:spPr>
          <a:xfrm>
            <a:off x="337624" y="3418449"/>
            <a:ext cx="2405575" cy="1842868"/>
          </a:xfrm>
          <a:prstGeom prst="rect">
            <a:avLst/>
          </a:prstGeom>
          <a:ln w="88900" cap="sq" cmpd="thickThin">
            <a:solidFill>
              <a:srgbClr val="000000"/>
            </a:solidFill>
            <a:prstDash val="solid"/>
            <a:miter lim="800000"/>
          </a:ln>
          <a:effectLst>
            <a:innerShdw blurRad="76200">
              <a:srgbClr val="000000"/>
            </a:innerShdw>
          </a:effectLst>
        </p:spPr>
      </p:pic>
      <p:sp>
        <p:nvSpPr>
          <p:cNvPr id="33" name="TextBox 32"/>
          <p:cNvSpPr txBox="1"/>
          <p:nvPr/>
        </p:nvSpPr>
        <p:spPr>
          <a:xfrm>
            <a:off x="316936" y="5425225"/>
            <a:ext cx="2449710" cy="523220"/>
          </a:xfrm>
          <a:prstGeom prst="rect">
            <a:avLst/>
          </a:prstGeom>
          <a:noFill/>
        </p:spPr>
        <p:txBody>
          <a:bodyPr wrap="none" rtlCol="0">
            <a:spAutoFit/>
          </a:bodyPr>
          <a:lstStyle/>
          <a:p>
            <a:r>
              <a:rPr lang="bn-BD" sz="2800" dirty="0" smtClean="0">
                <a:latin typeface="NikoshBAN" pitchFamily="2" charset="0"/>
                <a:cs typeface="NikoshBAN" pitchFamily="2" charset="0"/>
              </a:rPr>
              <a:t>বিদ্যুৎ উৎপাদন কেন্দ্র</a:t>
            </a:r>
            <a:endParaRPr lang="en-US" sz="2800" dirty="0">
              <a:latin typeface="NikoshBAN" pitchFamily="2" charset="0"/>
              <a:cs typeface="NikoshBAN" pitchFamily="2" charset="0"/>
            </a:endParaRPr>
          </a:p>
        </p:txBody>
      </p:sp>
      <p:pic>
        <p:nvPicPr>
          <p:cNvPr id="35" name="Picture 34" descr="image_size.jpg"/>
          <p:cNvPicPr>
            <a:picLocks noChangeAspect="1"/>
          </p:cNvPicPr>
          <p:nvPr/>
        </p:nvPicPr>
        <p:blipFill>
          <a:blip r:embed="rId3" cstate="print"/>
          <a:stretch>
            <a:fillRect/>
          </a:stretch>
        </p:blipFill>
        <p:spPr>
          <a:xfrm>
            <a:off x="2968283" y="3398805"/>
            <a:ext cx="2700997" cy="1834377"/>
          </a:xfrm>
          <a:prstGeom prst="rect">
            <a:avLst/>
          </a:prstGeom>
          <a:ln w="88900" cap="sq" cmpd="thickThin">
            <a:solidFill>
              <a:srgbClr val="000000"/>
            </a:solidFill>
            <a:prstDash val="solid"/>
            <a:miter lim="800000"/>
          </a:ln>
          <a:effectLst>
            <a:innerShdw blurRad="76200">
              <a:srgbClr val="000000"/>
            </a:innerShdw>
          </a:effectLst>
        </p:spPr>
      </p:pic>
      <p:sp>
        <p:nvSpPr>
          <p:cNvPr id="36" name="TextBox 35"/>
          <p:cNvSpPr txBox="1"/>
          <p:nvPr/>
        </p:nvSpPr>
        <p:spPr>
          <a:xfrm>
            <a:off x="3098409" y="3477065"/>
            <a:ext cx="1192237"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1600" dirty="0" smtClean="0">
                <a:latin typeface="NikoshBAN" pitchFamily="2" charset="0"/>
                <a:cs typeface="NikoshBAN" pitchFamily="2" charset="0"/>
              </a:rPr>
              <a:t>৩৩০০০ ভোল্ট</a:t>
            </a:r>
            <a:endParaRPr lang="en-US" sz="1600" dirty="0">
              <a:latin typeface="NikoshBAN" pitchFamily="2" charset="0"/>
              <a:cs typeface="NikoshBAN" pitchFamily="2" charset="0"/>
            </a:endParaRPr>
          </a:p>
        </p:txBody>
      </p:sp>
      <p:sp>
        <p:nvSpPr>
          <p:cNvPr id="39" name="TextBox 38"/>
          <p:cNvSpPr txBox="1"/>
          <p:nvPr/>
        </p:nvSpPr>
        <p:spPr>
          <a:xfrm>
            <a:off x="2941061" y="5475635"/>
            <a:ext cx="2539478" cy="523220"/>
          </a:xfrm>
          <a:prstGeom prst="rect">
            <a:avLst/>
          </a:prstGeom>
          <a:noFill/>
        </p:spPr>
        <p:txBody>
          <a:bodyPr wrap="none" rtlCol="0">
            <a:spAutoFit/>
          </a:bodyPr>
          <a:lstStyle/>
          <a:p>
            <a:r>
              <a:rPr lang="bn-BD" sz="2800" dirty="0" smtClean="0">
                <a:latin typeface="NikoshBAN" pitchFamily="2" charset="0"/>
                <a:cs typeface="NikoshBAN" pitchFamily="2" charset="0"/>
              </a:rPr>
              <a:t>জাতীয় বৈদ্যুতিক গ্রিড</a:t>
            </a:r>
            <a:endParaRPr lang="en-US" sz="2800" dirty="0">
              <a:latin typeface="NikoshBAN" pitchFamily="2" charset="0"/>
              <a:cs typeface="NikoshBAN" pitchFamily="2" charset="0"/>
            </a:endParaRPr>
          </a:p>
        </p:txBody>
      </p:sp>
      <p:pic>
        <p:nvPicPr>
          <p:cNvPr id="40" name="Picture 39" descr="220V Transformer.jpg"/>
          <p:cNvPicPr>
            <a:picLocks noChangeAspect="1"/>
          </p:cNvPicPr>
          <p:nvPr/>
        </p:nvPicPr>
        <p:blipFill>
          <a:blip r:embed="rId4" cstate="print"/>
          <a:stretch>
            <a:fillRect/>
          </a:stretch>
        </p:blipFill>
        <p:spPr>
          <a:xfrm>
            <a:off x="9040227" y="3277771"/>
            <a:ext cx="2724031" cy="1885071"/>
          </a:xfrm>
          <a:prstGeom prst="rect">
            <a:avLst/>
          </a:prstGeom>
          <a:ln w="88900" cap="sq" cmpd="thickThin">
            <a:solidFill>
              <a:srgbClr val="000000"/>
            </a:solidFill>
            <a:prstDash val="solid"/>
            <a:miter lim="800000"/>
          </a:ln>
          <a:effectLst>
            <a:innerShdw blurRad="76200">
              <a:srgbClr val="000000"/>
            </a:innerShdw>
          </a:effectLst>
        </p:spPr>
      </p:pic>
      <p:pic>
        <p:nvPicPr>
          <p:cNvPr id="41" name="Picture 40" descr="11_05_UP06_02_telvent_Rural_Electrical_Substation.jpg"/>
          <p:cNvPicPr>
            <a:picLocks noChangeAspect="1"/>
          </p:cNvPicPr>
          <p:nvPr/>
        </p:nvPicPr>
        <p:blipFill>
          <a:blip r:embed="rId5" cstate="print"/>
          <a:stretch>
            <a:fillRect/>
          </a:stretch>
        </p:blipFill>
        <p:spPr>
          <a:xfrm>
            <a:off x="5928858" y="3334043"/>
            <a:ext cx="2779044" cy="1927274"/>
          </a:xfrm>
          <a:prstGeom prst="rect">
            <a:avLst/>
          </a:prstGeom>
          <a:ln w="88900" cap="sq" cmpd="thickThin">
            <a:solidFill>
              <a:srgbClr val="000000"/>
            </a:solidFill>
            <a:prstDash val="solid"/>
            <a:miter lim="800000"/>
          </a:ln>
          <a:effectLst>
            <a:innerShdw blurRad="76200">
              <a:srgbClr val="000000"/>
            </a:innerShdw>
          </a:effectLst>
        </p:spPr>
      </p:pic>
      <p:sp>
        <p:nvSpPr>
          <p:cNvPr id="42" name="TextBox 41"/>
          <p:cNvSpPr txBox="1"/>
          <p:nvPr/>
        </p:nvSpPr>
        <p:spPr>
          <a:xfrm>
            <a:off x="7512148" y="4740812"/>
            <a:ext cx="1219858"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000" dirty="0" smtClean="0">
                <a:latin typeface="NikoshBAN" pitchFamily="2" charset="0"/>
                <a:cs typeface="NikoshBAN" pitchFamily="2" charset="0"/>
              </a:rPr>
              <a:t>১১০০ ভোল্ট</a:t>
            </a:r>
            <a:endParaRPr lang="en-US" sz="2000" dirty="0">
              <a:latin typeface="NikoshBAN" pitchFamily="2" charset="0"/>
              <a:cs typeface="NikoshBAN" pitchFamily="2" charset="0"/>
            </a:endParaRPr>
          </a:p>
        </p:txBody>
      </p:sp>
      <p:sp>
        <p:nvSpPr>
          <p:cNvPr id="43" name="TextBox 42"/>
          <p:cNvSpPr txBox="1"/>
          <p:nvPr/>
        </p:nvSpPr>
        <p:spPr>
          <a:xfrm>
            <a:off x="9024423" y="4821701"/>
            <a:ext cx="95891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dirty="0" smtClean="0">
                <a:latin typeface="NikoshBAN" pitchFamily="2" charset="0"/>
                <a:cs typeface="NikoshBAN" pitchFamily="2" charset="0"/>
              </a:rPr>
              <a:t>২২০ ভোল্ট</a:t>
            </a:r>
            <a:endParaRPr lang="en-US" dirty="0">
              <a:latin typeface="NikoshBAN" pitchFamily="2" charset="0"/>
              <a:cs typeface="NikoshBAN" pitchFamily="2" charset="0"/>
            </a:endParaRPr>
          </a:p>
        </p:txBody>
      </p:sp>
      <p:sp>
        <p:nvSpPr>
          <p:cNvPr id="44" name="TextBox 43"/>
          <p:cNvSpPr txBox="1"/>
          <p:nvPr/>
        </p:nvSpPr>
        <p:spPr>
          <a:xfrm>
            <a:off x="661182" y="1252024"/>
            <a:ext cx="10592972"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BD" sz="3200" dirty="0" smtClean="0">
                <a:solidFill>
                  <a:schemeClr val="tx1"/>
                </a:solidFill>
                <a:latin typeface="NikoshBAN" pitchFamily="2" charset="0"/>
                <a:cs typeface="NikoshBAN" pitchFamily="2" charset="0"/>
              </a:rPr>
              <a:t>পর্যায়ক্রমে ধাপগুলোর পরিবর্তন কীভাবে করা হয়েছে?</a:t>
            </a:r>
            <a:endParaRPr lang="en-US" sz="3200" dirty="0">
              <a:solidFill>
                <a:schemeClr val="tx1"/>
              </a:solidFill>
              <a:latin typeface="NikoshBAN" pitchFamily="2" charset="0"/>
              <a:cs typeface="NikoshBAN" pitchFamily="2" charset="0"/>
            </a:endParaRPr>
          </a:p>
        </p:txBody>
      </p:sp>
      <p:sp>
        <p:nvSpPr>
          <p:cNvPr id="45" name="TextBox 44"/>
          <p:cNvSpPr txBox="1"/>
          <p:nvPr/>
        </p:nvSpPr>
        <p:spPr>
          <a:xfrm>
            <a:off x="6019540" y="5318544"/>
            <a:ext cx="3054122" cy="954107"/>
          </a:xfrm>
          <a:prstGeom prst="rect">
            <a:avLst/>
          </a:prstGeom>
          <a:noFill/>
        </p:spPr>
        <p:txBody>
          <a:bodyPr wrap="square" rtlCol="0">
            <a:spAutoFit/>
          </a:bodyPr>
          <a:lstStyle/>
          <a:p>
            <a:pPr algn="ctr"/>
            <a:r>
              <a:rPr lang="bn-BD" sz="2800" dirty="0" smtClean="0">
                <a:latin typeface="NikoshBAN" pitchFamily="2" charset="0"/>
                <a:cs typeface="NikoshBAN" pitchFamily="2" charset="0"/>
              </a:rPr>
              <a:t>জাতীয় বৈদ্যুতিক গ্রিড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আঞ্চলিক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পর্যায়ে</a:t>
            </a:r>
            <a:endParaRPr lang="en-US" sz="2800" dirty="0">
              <a:latin typeface="NikoshBAN" pitchFamily="2" charset="0"/>
              <a:cs typeface="NikoshBAN" pitchFamily="2" charset="0"/>
            </a:endParaRPr>
          </a:p>
        </p:txBody>
      </p:sp>
      <p:sp>
        <p:nvSpPr>
          <p:cNvPr id="46" name="TextBox 45"/>
          <p:cNvSpPr txBox="1"/>
          <p:nvPr/>
        </p:nvSpPr>
        <p:spPr>
          <a:xfrm>
            <a:off x="9086297" y="5332613"/>
            <a:ext cx="2744632" cy="954107"/>
          </a:xfrm>
          <a:prstGeom prst="rect">
            <a:avLst/>
          </a:prstGeom>
          <a:noFill/>
        </p:spPr>
        <p:txBody>
          <a:bodyPr wrap="square" rtlCol="0">
            <a:spAutoFit/>
          </a:bodyPr>
          <a:lstStyle/>
          <a:p>
            <a:pPr algn="ctr"/>
            <a:r>
              <a:rPr lang="en-US" sz="2800" dirty="0" err="1" smtClean="0">
                <a:latin typeface="NikoshBAN" pitchFamily="2" charset="0"/>
                <a:cs typeface="NikoshBAN" pitchFamily="2" charset="0"/>
              </a:rPr>
              <a:t>আঞ্চলিক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পর্যায়ে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বাসাবাড়ি</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379389511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ppt_x</p:attrName>
                                        </p:attrNameLst>
                                      </p:cBhvr>
                                      <p:tavLst>
                                        <p:tav tm="0">
                                          <p:val>
                                            <p:strVal val="#ppt_x-#ppt_w/2"/>
                                          </p:val>
                                        </p:tav>
                                        <p:tav tm="100000">
                                          <p:val>
                                            <p:strVal val="#ppt_x"/>
                                          </p:val>
                                        </p:tav>
                                      </p:tavLst>
                                    </p:anim>
                                    <p:anim calcmode="lin" valueType="num">
                                      <p:cBhvr>
                                        <p:cTn id="37" dur="500" fill="hold"/>
                                        <p:tgtEl>
                                          <p:spTgt spid="35"/>
                                        </p:tgtEl>
                                        <p:attrNameLst>
                                          <p:attrName>ppt_y</p:attrName>
                                        </p:attrNameLst>
                                      </p:cBhvr>
                                      <p:tavLst>
                                        <p:tav tm="0">
                                          <p:val>
                                            <p:strVal val="#ppt_y"/>
                                          </p:val>
                                        </p:tav>
                                        <p:tav tm="100000">
                                          <p:val>
                                            <p:strVal val="#ppt_y"/>
                                          </p:val>
                                        </p:tav>
                                      </p:tavLst>
                                    </p:anim>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strVal val="#ppt_h"/>
                                          </p:val>
                                        </p:tav>
                                        <p:tav tm="100000">
                                          <p:val>
                                            <p:strVal val="#ppt_h"/>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2"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ppt_x</p:attrName>
                                        </p:attrNameLst>
                                      </p:cBhvr>
                                      <p:tavLst>
                                        <p:tav tm="0">
                                          <p:val>
                                            <p:strVal val="#ppt_x+#ppt_w/2"/>
                                          </p:val>
                                        </p:tav>
                                        <p:tav tm="100000">
                                          <p:val>
                                            <p:strVal val="#ppt_x"/>
                                          </p:val>
                                        </p:tav>
                                      </p:tavLst>
                                    </p:anim>
                                    <p:anim calcmode="lin" valueType="num">
                                      <p:cBhvr>
                                        <p:cTn id="53" dur="500" fill="hold"/>
                                        <p:tgtEl>
                                          <p:spTgt spid="40"/>
                                        </p:tgtEl>
                                        <p:attrNameLst>
                                          <p:attrName>ppt_y</p:attrName>
                                        </p:attrNameLst>
                                      </p:cBhvr>
                                      <p:tavLst>
                                        <p:tav tm="0">
                                          <p:val>
                                            <p:strVal val="#ppt_y"/>
                                          </p:val>
                                        </p:tav>
                                        <p:tav tm="100000">
                                          <p:val>
                                            <p:strVal val="#ppt_y"/>
                                          </p:val>
                                        </p:tav>
                                      </p:tavLst>
                                    </p:anim>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up)">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P spid="39" grpId="0"/>
      <p:bldP spid="42" grpId="0" animBg="1"/>
      <p:bldP spid="43" grpId="0" animBg="1"/>
      <p:bldP spid="44" grpId="0" animBg="1"/>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73CCA05-6AB6-48AF-A313-E234D32DAFF4}"/>
              </a:ext>
            </a:extLst>
          </p:cNvPr>
          <p:cNvSpPr txBox="1"/>
          <p:nvPr/>
        </p:nvSpPr>
        <p:spPr>
          <a:xfrm>
            <a:off x="2657169" y="279051"/>
            <a:ext cx="3389586" cy="923330"/>
          </a:xfrm>
          <a:prstGeom prst="rect">
            <a:avLst/>
          </a:prstGeom>
          <a:ln>
            <a:noFill/>
          </a:ln>
          <a:scene3d>
            <a:camera prst="obliqueBottomLef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sp3d extrusionH="57150">
              <a:bevelT w="38100" h="38100"/>
            </a:sp3d>
          </a:bodyPr>
          <a:lstStyle/>
          <a:p>
            <a:r>
              <a:rPr lang="en-US" sz="54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আজকের</a:t>
            </a:r>
            <a:r>
              <a:rPr lang="en-US" sz="5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54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a:t>
            </a:r>
            <a:endParaRPr lang="en-US" sz="5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cxnSp>
        <p:nvCxnSpPr>
          <p:cNvPr id="11" name="Straight Connector 10">
            <a:extLst>
              <a:ext uri="{FF2B5EF4-FFF2-40B4-BE49-F238E27FC236}">
                <a16:creationId xmlns:a16="http://schemas.microsoft.com/office/drawing/2014/main" xmlns="" id="{1EC5DCED-AF67-466B-A91A-7FC62337F62D}"/>
              </a:ext>
            </a:extLst>
          </p:cNvPr>
          <p:cNvCxnSpPr/>
          <p:nvPr/>
        </p:nvCxnSpPr>
        <p:spPr>
          <a:xfrm>
            <a:off x="2369579" y="371384"/>
            <a:ext cx="0" cy="13863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F2DCE81-D488-4C2C-85E1-3084E86B52F0}"/>
              </a:ext>
            </a:extLst>
          </p:cNvPr>
          <p:cNvCxnSpPr>
            <a:cxnSpLocks/>
          </p:cNvCxnSpPr>
          <p:nvPr/>
        </p:nvCxnSpPr>
        <p:spPr>
          <a:xfrm>
            <a:off x="2458073" y="376471"/>
            <a:ext cx="0" cy="1238865"/>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5458486-6E6C-4801-8B6C-08214723DC90}"/>
              </a:ext>
            </a:extLst>
          </p:cNvPr>
          <p:cNvCxnSpPr>
            <a:cxnSpLocks/>
          </p:cNvCxnSpPr>
          <p:nvPr/>
        </p:nvCxnSpPr>
        <p:spPr>
          <a:xfrm flipH="1">
            <a:off x="2081989" y="1113890"/>
            <a:ext cx="224912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CB7511D-EE0D-4FB6-9232-9313E0BE7F43}"/>
              </a:ext>
            </a:extLst>
          </p:cNvPr>
          <p:cNvCxnSpPr>
            <a:cxnSpLocks/>
          </p:cNvCxnSpPr>
          <p:nvPr/>
        </p:nvCxnSpPr>
        <p:spPr>
          <a:xfrm flipH="1">
            <a:off x="2081990" y="1202381"/>
            <a:ext cx="2398170" cy="1"/>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3142" y="4454603"/>
            <a:ext cx="2444591" cy="923330"/>
          </a:xfrm>
          <a:prstGeom prst="rect">
            <a:avLst/>
          </a:prstGeom>
          <a:noFill/>
        </p:spPr>
        <p:txBody>
          <a:bodyPr wrap="square" rtlCol="0">
            <a:spAutoFit/>
          </a:bodyPr>
          <a:lstStyle/>
          <a:p>
            <a:pPr algn="ctr"/>
            <a:r>
              <a:rPr lang="bn-BD" sz="5400" b="1" dirty="0" smtClean="0">
                <a:solidFill>
                  <a:prstClr val="black"/>
                </a:solidFill>
                <a:latin typeface="NikoshBAN" pitchFamily="2" charset="0"/>
                <a:cs typeface="NikoshBAN" pitchFamily="2" charset="0"/>
              </a:rPr>
              <a:t>ট্রান্সফর্মার</a:t>
            </a:r>
            <a:endParaRPr lang="en-US" sz="5400" b="1" dirty="0">
              <a:solidFill>
                <a:prstClr val="black"/>
              </a:solidFill>
              <a:latin typeface="NikoshBAN" pitchFamily="2" charset="0"/>
              <a:cs typeface="NikoshBAN" pitchFamily="2" charset="0"/>
            </a:endParaRPr>
          </a:p>
        </p:txBody>
      </p:sp>
      <p:pic>
        <p:nvPicPr>
          <p:cNvPr id="16" name="Picture 15"/>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 xmlns:a14="http://schemas.microsoft.com/office/drawing/2010/main" val="0"/>
              </a:ext>
            </a:extLst>
          </a:blip>
          <a:srcRect l="-1501" t="-1806" r="-3200" b="-1527"/>
          <a:stretch/>
        </p:blipFill>
        <p:spPr>
          <a:xfrm>
            <a:off x="3409629" y="1575581"/>
            <a:ext cx="7896618" cy="4375276"/>
          </a:xfrm>
          <a:prstGeom prst="rect">
            <a:avLst/>
          </a:prstGeom>
          <a:solidFill>
            <a:srgbClr val="CCFF33"/>
          </a:solidFill>
          <a:ln w="76200">
            <a:solidFill>
              <a:srgbClr val="FF0000"/>
            </a:solidFill>
          </a:ln>
        </p:spPr>
      </p:pic>
    </p:spTree>
    <p:extLst>
      <p:ext uri="{BB962C8B-B14F-4D97-AF65-F5344CB8AC3E}">
        <p14:creationId xmlns:p14="http://schemas.microsoft.com/office/powerpoint/2010/main" xmlns="" val="429013996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AA75CF0-41C5-46CE-B750-AC53FA018C5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2874" y="426281"/>
            <a:ext cx="10367889" cy="1205572"/>
          </a:xfrm>
          <a:prstGeom prst="rect">
            <a:avLst/>
          </a:prstGeom>
        </p:spPr>
      </p:pic>
      <p:sp>
        <p:nvSpPr>
          <p:cNvPr id="3" name="Rectangle 2"/>
          <p:cNvSpPr/>
          <p:nvPr/>
        </p:nvSpPr>
        <p:spPr>
          <a:xfrm>
            <a:off x="3755209" y="543337"/>
            <a:ext cx="4362092" cy="707886"/>
          </a:xfrm>
          <a:prstGeom prst="rect">
            <a:avLst/>
          </a:prstGeom>
        </p:spPr>
        <p:txBody>
          <a:bodyPr wrap="none">
            <a:spAutoFit/>
          </a:bodyPr>
          <a:lstStyle/>
          <a:p>
            <a:r>
              <a:rPr lang="en-US" sz="4000" dirty="0" smtClean="0">
                <a:latin typeface="NikoshBAN" pitchFamily="2" charset="0"/>
                <a:cs typeface="NikoshBAN" pitchFamily="2" charset="0"/>
              </a:rPr>
              <a:t>এ </a:t>
            </a: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শিক্ষার্থীরা</a:t>
            </a:r>
            <a:r>
              <a:rPr lang="en-US" sz="4000" dirty="0" smtClean="0">
                <a:latin typeface="NikoshBAN" pitchFamily="2" charset="0"/>
                <a:cs typeface="NikoshBAN" pitchFamily="2" charset="0"/>
                <a:sym typeface="Webdings"/>
              </a:rPr>
              <a:t>…</a:t>
            </a:r>
            <a:endParaRPr lang="en-US" sz="4000" dirty="0"/>
          </a:p>
        </p:txBody>
      </p:sp>
      <p:sp>
        <p:nvSpPr>
          <p:cNvPr id="4" name="TextBox 3"/>
          <p:cNvSpPr txBox="1"/>
          <p:nvPr/>
        </p:nvSpPr>
        <p:spPr>
          <a:xfrm>
            <a:off x="1041010" y="1887254"/>
            <a:ext cx="10297550" cy="3293209"/>
          </a:xfrm>
          <a:prstGeom prst="rect">
            <a:avLst/>
          </a:prstGeom>
          <a:ln/>
        </p:spPr>
        <p:style>
          <a:lnRef idx="3">
            <a:schemeClr val="lt1"/>
          </a:lnRef>
          <a:fillRef idx="1002">
            <a:schemeClr val="lt1"/>
          </a:fillRef>
          <a:effectRef idx="1">
            <a:schemeClr val="accent4"/>
          </a:effectRef>
          <a:fontRef idx="minor">
            <a:schemeClr val="lt1"/>
          </a:fontRef>
        </p:style>
        <p:txBody>
          <a:bodyPr wrap="square" rtlCol="0">
            <a:spAutoFit/>
          </a:bodyPr>
          <a:lstStyle/>
          <a:p>
            <a:endParaRPr lang="en-US" sz="3200" dirty="0" smtClean="0">
              <a:latin typeface="NikoshBAN" pitchFamily="2" charset="0"/>
              <a:cs typeface="NikoshBAN" pitchFamily="2" charset="0"/>
            </a:endParaRPr>
          </a:p>
          <a:p>
            <a:r>
              <a:rPr lang="en-US" sz="3600" b="1" dirty="0" smtClean="0">
                <a:solidFill>
                  <a:schemeClr val="tx1"/>
                </a:solidFill>
                <a:latin typeface="NikoshBAN" pitchFamily="2" charset="0"/>
                <a:cs typeface="NikoshBAN" pitchFamily="2" charset="0"/>
              </a:rPr>
              <a:t>১। </a:t>
            </a:r>
            <a:r>
              <a:rPr lang="bn-BD" sz="3600" b="1" dirty="0" smtClean="0">
                <a:solidFill>
                  <a:schemeClr val="tx1"/>
                </a:solidFill>
                <a:latin typeface="NikoshBAN" pitchFamily="2" charset="0"/>
                <a:cs typeface="NikoshBAN" pitchFamily="2" charset="0"/>
              </a:rPr>
              <a:t>ট্রান্সফরমারের ধারণা বর্ণনা করতে পারবে</a:t>
            </a:r>
            <a:r>
              <a:rPr lang="en-US" sz="3600" b="1" dirty="0" smtClean="0">
                <a:solidFill>
                  <a:schemeClr val="tx1"/>
                </a:solidFill>
                <a:latin typeface="NikoshBAN" pitchFamily="2" charset="0"/>
                <a:cs typeface="NikoshBAN" pitchFamily="2" charset="0"/>
              </a:rPr>
              <a:t>-</a:t>
            </a:r>
            <a:endParaRPr lang="en-US" sz="3600" b="1" dirty="0">
              <a:solidFill>
                <a:schemeClr val="tx1"/>
              </a:solidFill>
              <a:latin typeface="NikoshBAN" pitchFamily="2" charset="0"/>
              <a:cs typeface="NikoshBAN" pitchFamily="2" charset="0"/>
            </a:endParaRPr>
          </a:p>
          <a:p>
            <a:r>
              <a:rPr lang="en-US" sz="3600" b="1" dirty="0" smtClean="0">
                <a:solidFill>
                  <a:schemeClr val="tx1"/>
                </a:solidFill>
                <a:latin typeface="NikoshBAN" pitchFamily="2" charset="0"/>
                <a:cs typeface="NikoshBAN" pitchFamily="2" charset="0"/>
              </a:rPr>
              <a:t>২। </a:t>
            </a:r>
            <a:r>
              <a:rPr lang="bn-BD" sz="3600" b="1" dirty="0" smtClean="0">
                <a:solidFill>
                  <a:schemeClr val="tx1"/>
                </a:solidFill>
                <a:latin typeface="NikoshBAN" pitchFamily="2" charset="0"/>
                <a:cs typeface="NikoshBAN" pitchFamily="2" charset="0"/>
              </a:rPr>
              <a:t>ট্রান্সফরমারের </a:t>
            </a:r>
            <a:r>
              <a:rPr lang="bn-BD" sz="3600" b="1" dirty="0">
                <a:solidFill>
                  <a:schemeClr val="tx1"/>
                </a:solidFill>
                <a:latin typeface="NikoshBAN" pitchFamily="2" charset="0"/>
                <a:cs typeface="NikoshBAN" pitchFamily="2" charset="0"/>
              </a:rPr>
              <a:t>মূলনীতি ব্যাখ্যা করতে </a:t>
            </a:r>
            <a:r>
              <a:rPr lang="bn-BD" sz="3600" b="1" dirty="0" smtClean="0">
                <a:solidFill>
                  <a:schemeClr val="tx1"/>
                </a:solidFill>
                <a:latin typeface="NikoshBAN" pitchFamily="2" charset="0"/>
                <a:cs typeface="NikoshBAN" pitchFamily="2" charset="0"/>
              </a:rPr>
              <a:t>পারবে</a:t>
            </a:r>
            <a:r>
              <a:rPr lang="en-US" sz="3600" b="1" dirty="0" smtClean="0">
                <a:solidFill>
                  <a:schemeClr val="tx1"/>
                </a:solidFill>
                <a:latin typeface="NikoshBAN" pitchFamily="2" charset="0"/>
                <a:cs typeface="NikoshBAN" pitchFamily="2" charset="0"/>
              </a:rPr>
              <a:t>-</a:t>
            </a:r>
          </a:p>
          <a:p>
            <a:r>
              <a:rPr lang="en-US" sz="3600" b="1" dirty="0" smtClean="0">
                <a:solidFill>
                  <a:schemeClr val="tx1"/>
                </a:solidFill>
                <a:latin typeface="NikoshBAN" pitchFamily="2" charset="0"/>
                <a:cs typeface="NikoshBAN" pitchFamily="2" charset="0"/>
              </a:rPr>
              <a:t>৩। </a:t>
            </a:r>
            <a:r>
              <a:rPr lang="bn-BD" sz="3600" b="1" dirty="0" smtClean="0">
                <a:solidFill>
                  <a:schemeClr val="tx1"/>
                </a:solidFill>
                <a:latin typeface="NikoshBAN" pitchFamily="2" charset="0"/>
                <a:cs typeface="NikoshBAN" pitchFamily="2" charset="0"/>
              </a:rPr>
              <a:t>ট্রান্সফরমারের গঠন বর্ণনা করতে পারবে</a:t>
            </a:r>
            <a:r>
              <a:rPr lang="en-US" sz="3600" b="1" dirty="0" smtClean="0">
                <a:solidFill>
                  <a:schemeClr val="tx1"/>
                </a:solidFill>
                <a:latin typeface="NikoshBAN" pitchFamily="2" charset="0"/>
                <a:cs typeface="NikoshBAN" pitchFamily="2" charset="0"/>
              </a:rPr>
              <a:t>-</a:t>
            </a:r>
            <a:endParaRPr lang="en-US" sz="3600" b="1" dirty="0">
              <a:solidFill>
                <a:schemeClr val="tx1"/>
              </a:solidFill>
              <a:latin typeface="NikoshBAN" pitchFamily="2" charset="0"/>
              <a:cs typeface="NikoshBAN" pitchFamily="2" charset="0"/>
            </a:endParaRPr>
          </a:p>
          <a:p>
            <a:r>
              <a:rPr lang="en-US" sz="3600" b="1" dirty="0" smtClean="0">
                <a:solidFill>
                  <a:schemeClr val="tx1"/>
                </a:solidFill>
                <a:latin typeface="NikoshBAN" pitchFamily="2" charset="0"/>
                <a:cs typeface="NikoshBAN" pitchFamily="2" charset="0"/>
              </a:rPr>
              <a:t>৪। </a:t>
            </a:r>
            <a:r>
              <a:rPr lang="bn-BD" sz="3600" b="1" dirty="0" smtClean="0">
                <a:solidFill>
                  <a:schemeClr val="tx1"/>
                </a:solidFill>
                <a:latin typeface="NikoshBAN" pitchFamily="2" charset="0"/>
                <a:cs typeface="NikoshBAN" pitchFamily="2" charset="0"/>
              </a:rPr>
              <a:t>ট্রান্সফরমারের </a:t>
            </a:r>
            <a:r>
              <a:rPr lang="bn-BD" sz="3600" b="1" dirty="0">
                <a:solidFill>
                  <a:schemeClr val="tx1"/>
                </a:solidFill>
                <a:latin typeface="NikoshBAN" pitchFamily="2" charset="0"/>
                <a:cs typeface="NikoshBAN" pitchFamily="2" charset="0"/>
              </a:rPr>
              <a:t>কার্যপ্রণালী বর্ণনা করতে </a:t>
            </a:r>
            <a:r>
              <a:rPr lang="bn-BD" sz="3600" b="1" dirty="0" smtClean="0">
                <a:solidFill>
                  <a:schemeClr val="tx1"/>
                </a:solidFill>
                <a:latin typeface="NikoshBAN" pitchFamily="2" charset="0"/>
                <a:cs typeface="NikoshBAN" pitchFamily="2" charset="0"/>
              </a:rPr>
              <a:t>পারবে</a:t>
            </a:r>
            <a:r>
              <a:rPr lang="en-US" sz="3600" b="1" dirty="0" smtClean="0">
                <a:solidFill>
                  <a:schemeClr val="tx1"/>
                </a:solidFill>
                <a:latin typeface="NikoshBAN" pitchFamily="2" charset="0"/>
                <a:cs typeface="NikoshBAN" pitchFamily="2" charset="0"/>
              </a:rPr>
              <a:t>-</a:t>
            </a:r>
            <a:endParaRPr lang="en-US" sz="3600" b="1" dirty="0">
              <a:solidFill>
                <a:schemeClr val="tx1"/>
              </a:solidFill>
              <a:latin typeface="NikoshBAN" pitchFamily="2" charset="0"/>
              <a:cs typeface="NikoshBAN" pitchFamily="2" charset="0"/>
            </a:endParaRPr>
          </a:p>
          <a:p>
            <a:pPr>
              <a:buFont typeface="Wingdings" pitchFamily="2" charset="2"/>
              <a:buChar char="Ø"/>
            </a:pP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7108" y="1702191"/>
            <a:ext cx="9298745" cy="3970318"/>
          </a:xfrm>
          <a:prstGeom prst="rect">
            <a:avLst/>
          </a:prstGeom>
        </p:spPr>
        <p:txBody>
          <a:bodyPr wrap="square">
            <a:spAutoFit/>
          </a:bodyPr>
          <a:lstStyle/>
          <a:p>
            <a:r>
              <a:rPr lang="as-IN" sz="2800" dirty="0" smtClean="0">
                <a:latin typeface="Nikosh" pitchFamily="2" charset="0"/>
                <a:cs typeface="Nikosh" pitchFamily="2" charset="0"/>
              </a:rPr>
              <a:t>যে যন্ত্রের সাহায্যে পর্যাবৃত্ত উচ্চ বিভবকে নিম্ন বিভবে বা পর্যাবৃত্ত নিম্ন বিভবকে উচ্চ বিভবে রূপান্তরিত করা যায় তাকে ট্রান্সফর্মার বলে।</a:t>
            </a:r>
            <a:endParaRPr lang="en-US" sz="2800" dirty="0" smtClean="0">
              <a:latin typeface="Nikosh" pitchFamily="2" charset="0"/>
              <a:cs typeface="Nikosh" pitchFamily="2" charset="0"/>
            </a:endParaRPr>
          </a:p>
          <a:p>
            <a:r>
              <a:rPr lang="as-IN" sz="2800" dirty="0" smtClean="0">
                <a:latin typeface="Nikosh" pitchFamily="2" charset="0"/>
                <a:cs typeface="Nikosh" pitchFamily="2" charset="0"/>
              </a:rPr>
              <a:t>ট্রান্সফর্মার সাধারণত দুই প্রকারের হয়। যথা-</a:t>
            </a:r>
            <a:r>
              <a:rPr lang="en-US" sz="2800" dirty="0" smtClean="0">
                <a:latin typeface="Nikosh" pitchFamily="2" charset="0"/>
                <a:cs typeface="Nikosh" pitchFamily="2" charset="0"/>
              </a:rPr>
              <a:t>---</a:t>
            </a:r>
            <a:r>
              <a:rPr lang="as-IN" sz="2800" dirty="0" smtClean="0">
                <a:latin typeface="Nikosh" pitchFamily="2" charset="0"/>
                <a:cs typeface="Nikosh" pitchFamily="2" charset="0"/>
              </a:rPr>
              <a:t/>
            </a:r>
            <a:br>
              <a:rPr lang="as-IN" sz="2800" dirty="0" smtClean="0">
                <a:latin typeface="Nikosh" pitchFamily="2" charset="0"/>
                <a:cs typeface="Nikosh" pitchFamily="2" charset="0"/>
              </a:rPr>
            </a:br>
            <a:r>
              <a:rPr lang="as-IN" sz="2800" b="1" dirty="0" smtClean="0">
                <a:latin typeface="Nikosh" pitchFamily="2" charset="0"/>
                <a:cs typeface="Nikosh" pitchFamily="2" charset="0"/>
              </a:rPr>
              <a:t>১. আরোহী বা স্টেপ আপ ট্রান্সফর্মার (</a:t>
            </a:r>
            <a:r>
              <a:rPr lang="en-US" sz="2800" b="1" dirty="0" smtClean="0">
                <a:latin typeface="Nikosh" pitchFamily="2" charset="0"/>
                <a:cs typeface="Nikosh" pitchFamily="2" charset="0"/>
              </a:rPr>
              <a:t>Step up Transformer) :</a:t>
            </a:r>
            <a:r>
              <a:rPr lang="en-US" sz="2800" dirty="0" smtClean="0">
                <a:latin typeface="Nikosh" pitchFamily="2" charset="0"/>
                <a:cs typeface="Nikosh" pitchFamily="2" charset="0"/>
              </a:rPr>
              <a:t> </a:t>
            </a:r>
            <a:r>
              <a:rPr lang="as-IN" sz="2800" dirty="0" smtClean="0">
                <a:latin typeface="Nikosh" pitchFamily="2" charset="0"/>
                <a:cs typeface="Nikosh" pitchFamily="2" charset="0"/>
              </a:rPr>
              <a:t>যে ট্রান্সফর্মার অল্প বিভবের অধিক তড়িৎ প্রবাহকে অধিক বিভবের অল্প তড়িৎপ্রবাহে রূপান্তরিত করে তাকে আরোহী বা স্টেপ আপ ট্রান্সফর্মার বলে।</a:t>
            </a:r>
            <a:br>
              <a:rPr lang="as-IN" sz="2800" dirty="0" smtClean="0">
                <a:latin typeface="Nikosh" pitchFamily="2" charset="0"/>
                <a:cs typeface="Nikosh" pitchFamily="2" charset="0"/>
              </a:rPr>
            </a:br>
            <a:r>
              <a:rPr lang="as-IN" sz="2800" b="1" dirty="0" smtClean="0">
                <a:latin typeface="Nikosh" pitchFamily="2" charset="0"/>
                <a:cs typeface="Nikosh" pitchFamily="2" charset="0"/>
              </a:rPr>
              <a:t>২. অবরোহী বা স্টেপ ডাউন ট্রান্সফর্মার (</a:t>
            </a:r>
            <a:r>
              <a:rPr lang="en-US" sz="2800" b="1" dirty="0" smtClean="0">
                <a:latin typeface="Nikosh" pitchFamily="2" charset="0"/>
                <a:cs typeface="Nikosh" pitchFamily="2" charset="0"/>
              </a:rPr>
              <a:t>Step down Transformer):</a:t>
            </a:r>
            <a:r>
              <a:rPr lang="en-US" sz="2800" dirty="0" smtClean="0">
                <a:latin typeface="Nikosh" pitchFamily="2" charset="0"/>
                <a:cs typeface="Nikosh" pitchFamily="2" charset="0"/>
              </a:rPr>
              <a:t> </a:t>
            </a:r>
            <a:r>
              <a:rPr lang="as-IN" sz="2800" dirty="0" smtClean="0">
                <a:latin typeface="Nikosh" pitchFamily="2" charset="0"/>
                <a:cs typeface="Nikosh" pitchFamily="2" charset="0"/>
              </a:rPr>
              <a:t>যে ট্রান্সফর্মার অধিক বিভবের অল্প তড়িৎপ্রবাহকে অল্প বিভবের অধিক তড়িৎ প্রবাহে রূপান্তরিত করে তাকে অবরোহী বা স্টেপ ডাউন ট্রান্সফর্মার বলে।</a:t>
            </a:r>
            <a:endParaRPr lang="as-IN" sz="2800" dirty="0">
              <a:latin typeface="Nikosh" pitchFamily="2" charset="0"/>
              <a:cs typeface="Nikosh" pitchFamily="2" charset="0"/>
            </a:endParaRPr>
          </a:p>
        </p:txBody>
      </p:sp>
      <p:pic>
        <p:nvPicPr>
          <p:cNvPr id="5" name="Picture 4">
            <a:extLst>
              <a:ext uri="{FF2B5EF4-FFF2-40B4-BE49-F238E27FC236}">
                <a16:creationId xmlns:a16="http://schemas.microsoft.com/office/drawing/2014/main" xmlns="" id="{3AA75CF0-41C5-46CE-B750-AC53FA018C5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2874" y="426281"/>
            <a:ext cx="10016197" cy="1004351"/>
          </a:xfrm>
          <a:prstGeom prst="rect">
            <a:avLst/>
          </a:prstGeom>
        </p:spPr>
      </p:pic>
      <p:sp>
        <p:nvSpPr>
          <p:cNvPr id="9" name="Rectangle 8"/>
          <p:cNvSpPr/>
          <p:nvPr/>
        </p:nvSpPr>
        <p:spPr>
          <a:xfrm>
            <a:off x="2609866" y="501134"/>
            <a:ext cx="5619734" cy="584775"/>
          </a:xfrm>
          <a:prstGeom prst="rect">
            <a:avLst/>
          </a:prstGeom>
        </p:spPr>
        <p:txBody>
          <a:bodyPr wrap="square">
            <a:spAutoFit/>
          </a:bodyPr>
          <a:lstStyle/>
          <a:p>
            <a:r>
              <a:rPr lang="as-IN" sz="3200" b="1" dirty="0" smtClean="0">
                <a:latin typeface="Nikosh" pitchFamily="2" charset="0"/>
                <a:cs typeface="Nikosh" pitchFamily="2" charset="0"/>
              </a:rPr>
              <a:t>ট্রান্সফর্মার </a:t>
            </a:r>
            <a:r>
              <a:rPr lang="en-US" sz="3200" b="1" dirty="0" smtClean="0">
                <a:latin typeface="Nikosh" pitchFamily="2" charset="0"/>
                <a:cs typeface="Nikosh" pitchFamily="2" charset="0"/>
              </a:rPr>
              <a:t> </a:t>
            </a:r>
            <a:r>
              <a:rPr lang="as-IN" sz="3200" b="1" dirty="0" smtClean="0">
                <a:latin typeface="Nikosh" pitchFamily="2" charset="0"/>
                <a:cs typeface="Nikosh" pitchFamily="2" charset="0"/>
              </a:rPr>
              <a:t>(</a:t>
            </a:r>
            <a:r>
              <a:rPr lang="en-US" sz="3200" b="1" dirty="0" smtClean="0">
                <a:latin typeface="Nikosh" pitchFamily="2" charset="0"/>
                <a:cs typeface="Nikosh" pitchFamily="2" charset="0"/>
              </a:rPr>
              <a:t>Transformer)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467" y="1859340"/>
            <a:ext cx="10170941" cy="3108543"/>
          </a:xfrm>
          <a:prstGeom prst="rect">
            <a:avLst/>
          </a:prstGeom>
        </p:spPr>
        <p:txBody>
          <a:bodyPr wrap="square">
            <a:spAutoFit/>
          </a:bodyPr>
          <a:lstStyle/>
          <a:p>
            <a:pPr algn="just"/>
            <a:r>
              <a:rPr lang="as-IN" sz="2800" dirty="0" smtClean="0">
                <a:latin typeface="Nikosh" pitchFamily="2" charset="0"/>
                <a:cs typeface="Nikosh" pitchFamily="2" charset="0"/>
              </a:rPr>
              <a:t>পাওয়ার স্টেশন থেকে আপনার বাসা অনেক দূরে। তখন আপনি যদি আপনার প্রয়োজনীয় ভোল্টেজ পেতে চান তাহলে সেখানে একটি স্টেপআপ ট্রান্সফরমার দিয়ে বাড়িয়ে তা দূরবর্তী স্থানে যেখানে আপনার বাসা অবস্থিত, সেখানে সঞ্চালিত করা হয়। আবার, আপনার বাসায় এসি লাইন দিয়ে সরাসরি শখের প্রজেক্ট কিংবা সার্কিট কিংবা জরুরী ব্যবহার্য্য টিভি, ডিভিডি, টর্চ, চার্জ লাইট ইত্যাদি কে কখনই চালাতে পারবেন না। প্রথমে আপনাকে অবশ্যই মেইন লাইনের ভোল্টেজ কে কমিয়ে উক্ত সার্কিট বা যন্ত্রের উপযুক্ত করতে হবে। আর এই কাজটিই করে থাকে ট্রান্সফরমার।</a:t>
            </a:r>
            <a:endParaRPr lang="en-US" sz="2800" dirty="0">
              <a:latin typeface="Nikosh" pitchFamily="2" charset="0"/>
              <a:cs typeface="Nikosh" pitchFamily="2" charset="0"/>
            </a:endParaRPr>
          </a:p>
        </p:txBody>
      </p:sp>
      <p:pic>
        <p:nvPicPr>
          <p:cNvPr id="3" name="Picture 2">
            <a:extLst>
              <a:ext uri="{FF2B5EF4-FFF2-40B4-BE49-F238E27FC236}">
                <a16:creationId xmlns:a16="http://schemas.microsoft.com/office/drawing/2014/main" xmlns="" id="{3AA75CF0-41C5-46CE-B750-AC53FA018C5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2874" y="426281"/>
            <a:ext cx="10016197" cy="1004351"/>
          </a:xfrm>
          <a:prstGeom prst="rect">
            <a:avLst/>
          </a:prstGeom>
        </p:spPr>
      </p:pic>
      <p:sp>
        <p:nvSpPr>
          <p:cNvPr id="4" name="Rectangle 3"/>
          <p:cNvSpPr/>
          <p:nvPr/>
        </p:nvSpPr>
        <p:spPr>
          <a:xfrm>
            <a:off x="4038829" y="571472"/>
            <a:ext cx="4331635" cy="584775"/>
          </a:xfrm>
          <a:prstGeom prst="rect">
            <a:avLst/>
          </a:prstGeom>
        </p:spPr>
        <p:txBody>
          <a:bodyPr wrap="none">
            <a:spAutoFit/>
          </a:bodyPr>
          <a:lstStyle/>
          <a:p>
            <a:r>
              <a:rPr lang="as-IN" sz="3200" b="1" dirty="0" smtClean="0">
                <a:latin typeface="Nikosh" pitchFamily="2" charset="0"/>
                <a:cs typeface="Nikosh" pitchFamily="2" charset="0"/>
              </a:rPr>
              <a:t>ট্রান্সফরমার কেন ব্যবহার করা হয়</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AA75CF0-41C5-46CE-B750-AC53FA018C5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2874" y="426281"/>
            <a:ext cx="10016197" cy="1004351"/>
          </a:xfrm>
          <a:prstGeom prst="rect">
            <a:avLst/>
          </a:prstGeom>
        </p:spPr>
      </p:pic>
      <p:sp>
        <p:nvSpPr>
          <p:cNvPr id="5" name="Rectangle 4"/>
          <p:cNvSpPr/>
          <p:nvPr/>
        </p:nvSpPr>
        <p:spPr>
          <a:xfrm>
            <a:off x="3297776" y="529269"/>
            <a:ext cx="3353803" cy="646331"/>
          </a:xfrm>
          <a:prstGeom prst="rect">
            <a:avLst/>
          </a:prstGeom>
        </p:spPr>
        <p:txBody>
          <a:bodyPr wrap="none">
            <a:spAutoFit/>
          </a:bodyPr>
          <a:lstStyle/>
          <a:p>
            <a:r>
              <a:rPr lang="bn-BD" sz="3600" b="1" dirty="0" smtClean="0">
                <a:latin typeface="NikoshBAN" pitchFamily="2" charset="0"/>
                <a:cs typeface="NikoshBAN" pitchFamily="2" charset="0"/>
              </a:rPr>
              <a:t>ট্রান্সফরমারের মূলনীতি</a:t>
            </a:r>
            <a:endParaRPr lang="en-US" sz="3600" dirty="0"/>
          </a:p>
        </p:txBody>
      </p:sp>
      <p:sp>
        <p:nvSpPr>
          <p:cNvPr id="2049" name="Rectangle 1"/>
          <p:cNvSpPr>
            <a:spLocks noChangeArrowheads="1"/>
          </p:cNvSpPr>
          <p:nvPr/>
        </p:nvSpPr>
        <p:spPr bwMode="auto">
          <a:xfrm>
            <a:off x="407963" y="1727200"/>
            <a:ext cx="1135262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sz="3200" b="0" i="0" u="none" strike="noStrike" cap="none" normalizeH="0" baseline="0" dirty="0" smtClean="0">
                <a:ln>
                  <a:noFill/>
                </a:ln>
                <a:solidFill>
                  <a:schemeClr val="tx1"/>
                </a:solidFill>
                <a:effectLst/>
                <a:latin typeface="Nikosh" pitchFamily="2" charset="0"/>
                <a:cs typeface="Nikosh" pitchFamily="2" charset="0"/>
              </a:rPr>
              <a:t>ফ্যারাডের সূত্রানুসারে</a:t>
            </a:r>
            <a:r>
              <a:rPr kumimoji="0" lang="en-US" sz="3200" b="0" i="0" u="none" strike="noStrike" cap="none" normalizeH="0" baseline="0" dirty="0" smtClean="0">
                <a:ln>
                  <a:noFill/>
                </a:ln>
                <a:solidFill>
                  <a:schemeClr val="tx1"/>
                </a:solidFill>
                <a:effectLst/>
                <a:latin typeface="Nikosh" pitchFamily="2" charset="0"/>
                <a:cs typeface="Nikosh" pitchFamily="2"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Nikosh" pitchFamily="2" charset="0"/>
                <a:cs typeface="Nikosh" pitchFamily="2" charset="0"/>
              </a:rPr>
              <a:t>একটি পরিবাহী এবং একটি চুম্বকক্ষেত্রে যখন আপেক্ষিক গতি এরূপ বিদ্যমান থাকে যে পরিবাহীটি চুম্বকক্ষেত্রকে কর্তন করে তবে পরিবাহীতে একটি </a:t>
            </a:r>
            <a:r>
              <a:rPr kumimoji="0" lang="en-US" sz="2800" b="0" i="0" u="none" strike="noStrike" cap="none" normalizeH="0" baseline="0" dirty="0" smtClean="0">
                <a:ln>
                  <a:noFill/>
                </a:ln>
                <a:solidFill>
                  <a:schemeClr val="tx1"/>
                </a:solidFill>
                <a:effectLst/>
                <a:latin typeface="Nikosh" pitchFamily="2" charset="0"/>
                <a:cs typeface="Nikosh" pitchFamily="2" charset="0"/>
              </a:rPr>
              <a:t>EMF </a:t>
            </a:r>
            <a:r>
              <a:rPr kumimoji="0" lang="bn-IN" sz="2800" b="0" i="0" u="none" strike="noStrike" cap="none" normalizeH="0" baseline="0" dirty="0" smtClean="0">
                <a:ln>
                  <a:noFill/>
                </a:ln>
                <a:solidFill>
                  <a:schemeClr val="tx1"/>
                </a:solidFill>
                <a:effectLst/>
                <a:latin typeface="Nikosh" pitchFamily="2" charset="0"/>
                <a:cs typeface="Nikosh" pitchFamily="2" charset="0"/>
              </a:rPr>
              <a:t>আবিষ্ট হয়। যার পরিমান ফ্লাক্স কর্তন এর বা ফ্লাক্স পরিবর্তনের হারের সাথে সরাসরি সমানুপাতিক।</a:t>
            </a:r>
            <a:endParaRPr kumimoji="0" lang="en-US" sz="2800" b="0" i="0" u="none" strike="noStrike" cap="none" normalizeH="0" baseline="0" dirty="0" smtClean="0">
              <a:ln>
                <a:noFill/>
              </a:ln>
              <a:solidFill>
                <a:schemeClr val="tx1"/>
              </a:solidFill>
              <a:effectLst/>
              <a:latin typeface="Nikosh" pitchFamily="2" charset="0"/>
              <a:cs typeface="Nikosh"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Nikosh" pitchFamily="2" charset="0"/>
                <a:cs typeface="Nikosh" pitchFamily="2" charset="0"/>
              </a:rPr>
              <a:t>কোরের মাধ্যমে এই ম্যাগনেটিক ফ্লাক্স সেকেন্ডারি কয়েলে আবিষ্ট হয়ে ভোল্টেজ ও কারেন্ট তৈরি করে।</a:t>
            </a:r>
            <a:endParaRPr kumimoji="0" lang="en-US" sz="2800" b="0" i="0" u="none" strike="noStrike" cap="none" normalizeH="0" baseline="0" dirty="0" smtClean="0">
              <a:ln>
                <a:noFill/>
              </a:ln>
              <a:solidFill>
                <a:schemeClr val="tx1"/>
              </a:solidFill>
              <a:effectLst/>
              <a:latin typeface="Nikosh" pitchFamily="2" charset="0"/>
              <a:cs typeface="Nikosh" pitchFamily="2" charset="0"/>
            </a:endParaRPr>
          </a:p>
        </p:txBody>
      </p:sp>
      <p:pic>
        <p:nvPicPr>
          <p:cNvPr id="2051" name="Picture 3" descr="ট্রান্সফরমারের প্রাইমারি ও সেকেন্ডারিতে বিদ্যুচ্চুম্বকীয় আবেশন প্রকৃয়া"/>
          <p:cNvPicPr>
            <a:picLocks noChangeAspect="1" noChangeArrowheads="1"/>
          </p:cNvPicPr>
          <p:nvPr/>
        </p:nvPicPr>
        <p:blipFill>
          <a:blip r:embed="rId3"/>
          <a:srcRect/>
          <a:stretch>
            <a:fillRect/>
          </a:stretch>
        </p:blipFill>
        <p:spPr bwMode="auto">
          <a:xfrm>
            <a:off x="1842868" y="3977340"/>
            <a:ext cx="8764172" cy="18607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813</Words>
  <Application>Microsoft Office PowerPoint</Application>
  <PresentationFormat>Custom</PresentationFormat>
  <Paragraphs>76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8801714235807</dc:creator>
  <cp:lastModifiedBy>Saidur Rahman</cp:lastModifiedBy>
  <cp:revision>132</cp:revision>
  <dcterms:created xsi:type="dcterms:W3CDTF">2020-09-21T05:40:12Z</dcterms:created>
  <dcterms:modified xsi:type="dcterms:W3CDTF">2020-11-17T16:23:02Z</dcterms:modified>
</cp:coreProperties>
</file>