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5" r:id="rId5"/>
    <p:sldId id="277" r:id="rId6"/>
    <p:sldId id="261" r:id="rId7"/>
    <p:sldId id="297" r:id="rId8"/>
    <p:sldId id="278" r:id="rId9"/>
    <p:sldId id="281" r:id="rId10"/>
    <p:sldId id="282" r:id="rId11"/>
    <p:sldId id="296" r:id="rId12"/>
    <p:sldId id="279" r:id="rId13"/>
    <p:sldId id="283" r:id="rId14"/>
    <p:sldId id="280" r:id="rId15"/>
    <p:sldId id="284" r:id="rId16"/>
    <p:sldId id="262" r:id="rId17"/>
    <p:sldId id="293" r:id="rId18"/>
    <p:sldId id="285" r:id="rId19"/>
    <p:sldId id="307" r:id="rId20"/>
    <p:sldId id="308" r:id="rId21"/>
    <p:sldId id="294" r:id="rId22"/>
    <p:sldId id="289" r:id="rId23"/>
    <p:sldId id="290" r:id="rId24"/>
    <p:sldId id="298" r:id="rId25"/>
    <p:sldId id="305" r:id="rId26"/>
    <p:sldId id="306" r:id="rId27"/>
    <p:sldId id="303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2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8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6E412E-2C26-274F-8E2A-7A9471939C49}"/>
              </a:ext>
            </a:extLst>
          </p:cNvPr>
          <p:cNvSpPr/>
          <p:nvPr/>
        </p:nvSpPr>
        <p:spPr>
          <a:xfrm>
            <a:off x="-35719" y="-214313"/>
            <a:ext cx="11977687" cy="7411641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CCFDEC8-41DC-9F4E-8C10-70640E0805D3}"/>
              </a:ext>
            </a:extLst>
          </p:cNvPr>
          <p:cNvSpPr/>
          <p:nvPr/>
        </p:nvSpPr>
        <p:spPr>
          <a:xfrm>
            <a:off x="1038200" y="654223"/>
            <a:ext cx="9891738" cy="5793011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>
                <a:solidFill>
                  <a:schemeClr val="tx1">
                    <a:lumMod val="10000"/>
                    <a:lumOff val="90000"/>
                  </a:schemeClr>
                </a:solidFill>
              </a:rPr>
              <a:t>স্বাগতম</a:t>
            </a:r>
            <a:endParaRPr lang="en-US" sz="800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27F59-C064-47AE-8E5A-72E0441BCCEB}"/>
              </a:ext>
            </a:extLst>
          </p:cNvPr>
          <p:cNvSpPr txBox="1"/>
          <p:nvPr/>
        </p:nvSpPr>
        <p:spPr>
          <a:xfrm>
            <a:off x="745587" y="3429000"/>
            <a:ext cx="11446412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 শিক্ষক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1E56399-E0C0-F544-99CB-B610EAC4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0"/>
            <a:ext cx="10966123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89C65C5D-DA62-034A-9138-87E7E770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-207166"/>
            <a:ext cx="11215687" cy="3532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A1B9C-F05B-4446-A0FE-A1F1E4A4B840}"/>
              </a:ext>
            </a:extLst>
          </p:cNvPr>
          <p:cNvSpPr txBox="1"/>
          <p:nvPr/>
        </p:nvSpPr>
        <p:spPr>
          <a:xfrm>
            <a:off x="553641" y="3532583"/>
            <a:ext cx="12177320" cy="30469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ই-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লানিংয়ের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অনুপস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পদ্ধতিটা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6163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E0FDA-44C8-42AE-8E28-B556A9F9BC4C}"/>
              </a:ext>
            </a:extLst>
          </p:cNvPr>
          <p:cNvSpPr/>
          <p:nvPr/>
        </p:nvSpPr>
        <p:spPr>
          <a:xfrm>
            <a:off x="214314" y="4768226"/>
            <a:ext cx="1197768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কিন্তু মোটে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সনাতন পদ্ধতিতে পাঠদানের বিকল্প নয়,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সনাতন পদ্ধতির পরিপূরক।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শিক্ষক ইচ্ছে করলেই মাল্টিমিডিয়ার সাহায্য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 পারে।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9B8329-BA7C-BE41-B48D-88483165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9" y="267892"/>
            <a:ext cx="4972050" cy="450033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B064F1C-F4B1-F04C-BDBF-BD4820147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8"/>
          <a:stretch/>
        </p:blipFill>
        <p:spPr>
          <a:xfrm>
            <a:off x="5715000" y="454821"/>
            <a:ext cx="6231988" cy="41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D92F82-AB86-4F97-A265-14501BE94CC0}"/>
              </a:ext>
            </a:extLst>
          </p:cNvPr>
          <p:cNvSpPr/>
          <p:nvPr/>
        </p:nvSpPr>
        <p:spPr>
          <a:xfrm>
            <a:off x="750397" y="5087266"/>
            <a:ext cx="3271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উন্মোক্ত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128A5-CF80-4706-9C86-3D9F6DE8B639}"/>
              </a:ext>
            </a:extLst>
          </p:cNvPr>
          <p:cNvSpPr txBox="1"/>
          <p:nvPr/>
        </p:nvSpPr>
        <p:spPr>
          <a:xfrm>
            <a:off x="4245563" y="5087266"/>
            <a:ext cx="3986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CAF7A-1054-4791-B594-CEC94C21B4D5}"/>
              </a:ext>
            </a:extLst>
          </p:cNvPr>
          <p:cNvSpPr txBox="1"/>
          <p:nvPr/>
        </p:nvSpPr>
        <p:spPr>
          <a:xfrm>
            <a:off x="1044019" y="150917"/>
            <a:ext cx="901080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9CA81-B763-4960-849A-EDDEAD861086}"/>
              </a:ext>
            </a:extLst>
          </p:cNvPr>
          <p:cNvSpPr txBox="1"/>
          <p:nvPr/>
        </p:nvSpPr>
        <p:spPr>
          <a:xfrm>
            <a:off x="8651894" y="5087266"/>
            <a:ext cx="238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হোমওয়ার্ক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জমাদান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D295A5-BB59-284A-9201-80E1509B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3" y="1917054"/>
            <a:ext cx="3271088" cy="26289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8818C6-6F37-014E-BEB9-882EEC2C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63" y="1812473"/>
            <a:ext cx="3490340" cy="26289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7E9F6F0-8A10-FC4B-B0EE-E945B7DBA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29" y="1461959"/>
            <a:ext cx="3986964" cy="32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E6EF4-54F0-4A23-B9E0-97FEC3042841}"/>
              </a:ext>
            </a:extLst>
          </p:cNvPr>
          <p:cNvSpPr/>
          <p:nvPr/>
        </p:nvSpPr>
        <p:spPr>
          <a:xfrm>
            <a:off x="3235570" y="621058"/>
            <a:ext cx="520074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C:\Documents and Settings\Administrator\Desktop\nt\computer_network2.jpg">
            <a:extLst>
              <a:ext uri="{FF2B5EF4-FFF2-40B4-BE49-F238E27FC236}">
                <a16:creationId xmlns:a16="http://schemas.microsoft.com/office/drawing/2014/main" id="{4F68E095-798D-4168-890D-7B0C827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420" y="1592412"/>
            <a:ext cx="3502334" cy="292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6170E63-894D-6040-996B-358E40FB6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5" y="1369593"/>
            <a:ext cx="3445738" cy="340868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0A126C2-90C6-764D-9EC2-5B2AC11BD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71" y="1592412"/>
            <a:ext cx="3445738" cy="2929837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D0F19FAF-124E-B846-BB42-4E9707BFCC11}"/>
              </a:ext>
            </a:extLst>
          </p:cNvPr>
          <p:cNvSpPr/>
          <p:nvPr/>
        </p:nvSpPr>
        <p:spPr>
          <a:xfrm>
            <a:off x="269825" y="5082553"/>
            <a:ext cx="2802801" cy="90033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ইন্টারনেট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C41C0BE-A1A7-8846-A008-7B0106C7D476}"/>
              </a:ext>
            </a:extLst>
          </p:cNvPr>
          <p:cNvSpPr/>
          <p:nvPr/>
        </p:nvSpPr>
        <p:spPr>
          <a:xfrm rot="10800000" flipV="1">
            <a:off x="4031598" y="4841073"/>
            <a:ext cx="3445737" cy="99894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টিভি চ্যানেল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DC44AFA9-E19A-EF40-951B-DE6F4F3A7E25}"/>
              </a:ext>
            </a:extLst>
          </p:cNvPr>
          <p:cNvSpPr/>
          <p:nvPr/>
        </p:nvSpPr>
        <p:spPr>
          <a:xfrm rot="10800000" flipV="1">
            <a:off x="8368749" y="4529328"/>
            <a:ext cx="2635796" cy="86420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নেটওয়ার্ক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32853-2CF7-45AB-88E4-9E49DD6E4C64}"/>
              </a:ext>
            </a:extLst>
          </p:cNvPr>
          <p:cNvSpPr txBox="1"/>
          <p:nvPr/>
        </p:nvSpPr>
        <p:spPr>
          <a:xfrm>
            <a:off x="2649414" y="431509"/>
            <a:ext cx="987000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1AF814-A5BB-4201-885E-942CB4DB8467}"/>
              </a:ext>
            </a:extLst>
          </p:cNvPr>
          <p:cNvSpPr/>
          <p:nvPr/>
        </p:nvSpPr>
        <p:spPr>
          <a:xfrm>
            <a:off x="422672" y="4302833"/>
            <a:ext cx="12628575" cy="21236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interactive-ও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E01E71-E225-4642-ABC8-700E1A4A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78" y="1125139"/>
            <a:ext cx="10007750" cy="33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A0A0F-6D03-4E96-B447-5B69E5473C56}"/>
              </a:ext>
            </a:extLst>
          </p:cNvPr>
          <p:cNvSpPr/>
          <p:nvPr/>
        </p:nvSpPr>
        <p:spPr>
          <a:xfrm>
            <a:off x="2743341" y="409140"/>
            <a:ext cx="670531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99470-E023-4B63-A74C-A637DD30E769}"/>
              </a:ext>
            </a:extLst>
          </p:cNvPr>
          <p:cNvSpPr/>
          <p:nvPr/>
        </p:nvSpPr>
        <p:spPr>
          <a:xfrm>
            <a:off x="0" y="5035716"/>
            <a:ext cx="11590734" cy="1567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ই-লার্নিং প্লাটফর্মের মধ্যে শিক্ষক বাতায়ন বেশ জনপ্রিয়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B896F2-C7CF-6B4D-A608-FEA155F3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160477"/>
            <a:ext cx="5079207" cy="344724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C829FE-5AA1-8A4D-A61B-A81E672C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08" y="1214055"/>
            <a:ext cx="5235771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A0A0F-6D03-4E96-B447-5B69E5473C56}"/>
              </a:ext>
            </a:extLst>
          </p:cNvPr>
          <p:cNvSpPr/>
          <p:nvPr/>
        </p:nvSpPr>
        <p:spPr>
          <a:xfrm>
            <a:off x="2743341" y="500580"/>
            <a:ext cx="670531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5DC60-EC6E-4788-BF98-A484CD5E71BB}"/>
              </a:ext>
            </a:extLst>
          </p:cNvPr>
          <p:cNvSpPr/>
          <p:nvPr/>
        </p:nvSpPr>
        <p:spPr>
          <a:xfrm>
            <a:off x="2012602" y="5110925"/>
            <a:ext cx="1079257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 শেখ হাসিনা “মুক্তপাঠ” নামের প্রথম জাতীয় ই-লার্নিং প্লাটফর্ম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করেন।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270643-4811-C44A-86FF-5BDFCB17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3" y="1085355"/>
            <a:ext cx="10012711" cy="40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B18BA-CE56-48BC-AD13-9B2818DA4BDA}"/>
              </a:ext>
            </a:extLst>
          </p:cNvPr>
          <p:cNvSpPr/>
          <p:nvPr/>
        </p:nvSpPr>
        <p:spPr>
          <a:xfrm>
            <a:off x="402100" y="5411450"/>
            <a:ext cx="11387797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নামের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প্লাটফর্ম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65379-3D31-40E3-9143-9E115B61FAFA}"/>
              </a:ext>
            </a:extLst>
          </p:cNvPr>
          <p:cNvSpPr/>
          <p:nvPr/>
        </p:nvSpPr>
        <p:spPr>
          <a:xfrm>
            <a:off x="2518187" y="500579"/>
            <a:ext cx="71556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F1970D6-525C-DC42-9A2A-50439985D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7" y="1085354"/>
            <a:ext cx="915114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D186DB-B5E0-AD4B-8667-9F124B5D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357313"/>
            <a:ext cx="5466159" cy="501848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5BCFCE6-AF4E-9A45-A7DC-B5DCEBBB5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34" y="1357312"/>
            <a:ext cx="5466159" cy="5018484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CEE08F6-6223-7844-96EE-63F1C6CAEC75}"/>
              </a:ext>
            </a:extLst>
          </p:cNvPr>
          <p:cNvSpPr/>
          <p:nvPr/>
        </p:nvSpPr>
        <p:spPr>
          <a:xfrm>
            <a:off x="867661" y="-232173"/>
            <a:ext cx="10653135" cy="2887862"/>
          </a:xfrm>
          <a:prstGeom prst="downArrowCallout">
            <a:avLst>
              <a:gd name="adj1" fmla="val 25000"/>
              <a:gd name="adj2" fmla="val 25000"/>
              <a:gd name="adj3" fmla="val 27098"/>
              <a:gd name="adj4" fmla="val 5240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1"/>
                </a:solidFill>
              </a:rPr>
              <a:t>বিভিন্ন ই-লার্নিংও প্লাটপর্ম</a:t>
            </a:r>
            <a:endParaRPr lang="en-US" sz="4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FFC946-0FC5-4DD0-9D50-A2C40DBF55D4}"/>
              </a:ext>
            </a:extLst>
          </p:cNvPr>
          <p:cNvSpPr/>
          <p:nvPr/>
        </p:nvSpPr>
        <p:spPr>
          <a:xfrm>
            <a:off x="5607844" y="875109"/>
            <a:ext cx="37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002060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88965A8-75A6-6A49-9A4B-BE8D194E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29" y="589359"/>
            <a:ext cx="3233271" cy="3107532"/>
          </a:xfrm>
          <a:prstGeom prst="rect">
            <a:avLst/>
          </a:prstGeom>
        </p:spPr>
      </p:pic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C95B421E-E0B2-2E4B-A770-5570000E2219}"/>
              </a:ext>
            </a:extLst>
          </p:cNvPr>
          <p:cNvSpPr/>
          <p:nvPr/>
        </p:nvSpPr>
        <p:spPr>
          <a:xfrm>
            <a:off x="7754876" y="3284908"/>
            <a:ext cx="3700529" cy="2948013"/>
          </a:xfrm>
          <a:prstGeom prst="upArrowCallout">
            <a:avLst>
              <a:gd name="adj1" fmla="val 11992"/>
              <a:gd name="adj2" fmla="val 25000"/>
              <a:gd name="adj3" fmla="val 5456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accent1"/>
                </a:solidFill>
              </a:rPr>
              <a:t>তথ্য ও যোগাযোগ প্রঃ</a:t>
            </a:r>
          </a:p>
          <a:p>
            <a:pPr algn="ctr"/>
            <a:r>
              <a:rPr lang="en-GB" sz="3200">
                <a:solidFill>
                  <a:schemeClr val="accent1"/>
                </a:solidFill>
              </a:rPr>
              <a:t>শ্রেণীঃ ৯ম/১০ম</a:t>
            </a:r>
          </a:p>
          <a:p>
            <a:pPr algn="ctr"/>
            <a:r>
              <a:rPr lang="en-GB" sz="3200">
                <a:solidFill>
                  <a:schemeClr val="accent1"/>
                </a:solidFill>
              </a:rPr>
              <a:t>অঃ ৩,পাঠঃ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37487786-A923-704E-94E9-A80D4B8E8E85}"/>
              </a:ext>
            </a:extLst>
          </p:cNvPr>
          <p:cNvSpPr/>
          <p:nvPr/>
        </p:nvSpPr>
        <p:spPr>
          <a:xfrm>
            <a:off x="-160394" y="1338234"/>
            <a:ext cx="6946957" cy="5288440"/>
          </a:xfrm>
          <a:prstGeom prst="upArrowCallout">
            <a:avLst>
              <a:gd name="adj1" fmla="val 18216"/>
              <a:gd name="adj2" fmla="val 25000"/>
              <a:gd name="adj3" fmla="val 5456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হামিদুল ইসলাম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সহকারী শিক্ষক(কম্পিউটার)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ঘোষগাঁও শেরেবাংলা উচ্চ বিদ্যালয়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ধোবাউড়া,ময়মনসিংহ।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০১৭৯০৯০১১৩৪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hamidulict1980@gmail.com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66D3473-F3FE-0F4A-AFFC-5AD904CB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93" y="589359"/>
            <a:ext cx="3984254" cy="2839641"/>
          </a:xfrm>
          <a:prstGeom prst="rect">
            <a:avLst/>
          </a:prstGeom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E5E6BF36-91CA-3448-A84A-C72FEE349A5D}"/>
              </a:ext>
            </a:extLst>
          </p:cNvPr>
          <p:cNvSpPr/>
          <p:nvPr/>
        </p:nvSpPr>
        <p:spPr>
          <a:xfrm flipH="1">
            <a:off x="7078220" y="1336773"/>
            <a:ext cx="233158" cy="5521227"/>
          </a:xfrm>
          <a:prstGeom prst="upArrow">
            <a:avLst>
              <a:gd name="adj1" fmla="val 100000"/>
              <a:gd name="adj2" fmla="val 891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B0EC53F4-3284-E945-8DF2-24CE0744CE89}"/>
              </a:ext>
            </a:extLst>
          </p:cNvPr>
          <p:cNvSpPr/>
          <p:nvPr/>
        </p:nvSpPr>
        <p:spPr>
          <a:xfrm>
            <a:off x="342401" y="152400"/>
            <a:ext cx="11687171" cy="693004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1E5BE19-2DE0-394C-BE4A-1460E52F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1" y="45548"/>
            <a:ext cx="1132052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FF0CB-CBDB-4A03-9300-90F4CC602B79}"/>
              </a:ext>
            </a:extLst>
          </p:cNvPr>
          <p:cNvSpPr txBox="1"/>
          <p:nvPr/>
        </p:nvSpPr>
        <p:spPr>
          <a:xfrm>
            <a:off x="890524" y="4769470"/>
            <a:ext cx="471143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86E0D-F661-46E4-9141-B57ABB267CA5}"/>
              </a:ext>
            </a:extLst>
          </p:cNvPr>
          <p:cNvSpPr txBox="1"/>
          <p:nvPr/>
        </p:nvSpPr>
        <p:spPr>
          <a:xfrm>
            <a:off x="6048160" y="4785513"/>
            <a:ext cx="53982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574E6-7F9D-4C86-8DFA-39A93DFA565A}"/>
              </a:ext>
            </a:extLst>
          </p:cNvPr>
          <p:cNvSpPr txBox="1"/>
          <p:nvPr/>
        </p:nvSpPr>
        <p:spPr>
          <a:xfrm>
            <a:off x="1933732" y="5399757"/>
            <a:ext cx="846944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হাতে-কলমে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দেখানো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EECAD-3C3E-44F9-807C-C05C24DCE9AE}"/>
              </a:ext>
            </a:extLst>
          </p:cNvPr>
          <p:cNvSpPr txBox="1"/>
          <p:nvPr/>
        </p:nvSpPr>
        <p:spPr>
          <a:xfrm>
            <a:off x="3010487" y="365182"/>
            <a:ext cx="6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D83E2F2-E9CD-A247-9907-E703162D5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" y="1130101"/>
            <a:ext cx="5012531" cy="33242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70FEB0E-F140-E14B-813A-7D99A44C0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6" y="1130100"/>
            <a:ext cx="5195317" cy="37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500F3-F04D-41EC-A109-B30085478EAF}"/>
              </a:ext>
            </a:extLst>
          </p:cNvPr>
          <p:cNvSpPr txBox="1"/>
          <p:nvPr/>
        </p:nvSpPr>
        <p:spPr>
          <a:xfrm>
            <a:off x="1716258" y="5593634"/>
            <a:ext cx="905959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3785D-F33C-4737-BCF4-41F397000A1E}"/>
              </a:ext>
            </a:extLst>
          </p:cNvPr>
          <p:cNvSpPr txBox="1"/>
          <p:nvPr/>
        </p:nvSpPr>
        <p:spPr>
          <a:xfrm>
            <a:off x="634646" y="614098"/>
            <a:ext cx="109227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2" descr="Online classes elude many due to lack to laptops, tablets">
            <a:extLst>
              <a:ext uri="{FF2B5EF4-FFF2-40B4-BE49-F238E27FC236}">
                <a16:creationId xmlns:a16="http://schemas.microsoft.com/office/drawing/2014/main" id="{E5C4B319-1684-4C36-80E9-75644E73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645984"/>
            <a:ext cx="4975275" cy="3397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7A862-2F79-4DC6-B7BC-2C111CC0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1645984"/>
            <a:ext cx="5083634" cy="3397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83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C2CC4-E1E6-43F3-9FE2-E4836CDC2248}"/>
              </a:ext>
            </a:extLst>
          </p:cNvPr>
          <p:cNvSpPr txBox="1"/>
          <p:nvPr/>
        </p:nvSpPr>
        <p:spPr>
          <a:xfrm>
            <a:off x="905654" y="5428323"/>
            <a:ext cx="268422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7DB53-1139-4804-A8AB-C0AB4D5CB0A4}"/>
              </a:ext>
            </a:extLst>
          </p:cNvPr>
          <p:cNvSpPr txBox="1"/>
          <p:nvPr/>
        </p:nvSpPr>
        <p:spPr>
          <a:xfrm>
            <a:off x="4049855" y="5428324"/>
            <a:ext cx="309653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4D1E4-0763-4DB9-A8FD-660CBCB76191}"/>
              </a:ext>
            </a:extLst>
          </p:cNvPr>
          <p:cNvSpPr txBox="1"/>
          <p:nvPr/>
        </p:nvSpPr>
        <p:spPr>
          <a:xfrm>
            <a:off x="7610741" y="5400187"/>
            <a:ext cx="386578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সামগ্রীগুলো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69296-591D-4C76-8F72-124D2CC4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66" y="1513329"/>
            <a:ext cx="3738780" cy="383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1EFF1-33A8-436A-9075-28F509613FDD}"/>
              </a:ext>
            </a:extLst>
          </p:cNvPr>
          <p:cNvSpPr txBox="1"/>
          <p:nvPr/>
        </p:nvSpPr>
        <p:spPr>
          <a:xfrm>
            <a:off x="1373813" y="627547"/>
            <a:ext cx="944437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প্রয়োজন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B2B8B-37FC-4D21-B1B3-D5E726EA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61" y="1549310"/>
            <a:ext cx="3505200" cy="3796414"/>
          </a:xfrm>
          <a:prstGeom prst="rect">
            <a:avLst/>
          </a:prstGeom>
        </p:spPr>
      </p:pic>
      <p:pic>
        <p:nvPicPr>
          <p:cNvPr id="8" name="Picture 2" descr="How to Increase Your Internet Speed - Reviews.com">
            <a:extLst>
              <a:ext uri="{FF2B5EF4-FFF2-40B4-BE49-F238E27FC236}">
                <a16:creationId xmlns:a16="http://schemas.microsoft.com/office/drawing/2014/main" id="{99E6A0C5-5353-4E7E-9A47-14C46059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5" y="1549309"/>
            <a:ext cx="3604174" cy="37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190001" y="0"/>
            <a:ext cx="11687171" cy="693004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24A399B1-8F58-1446-B026-A6EC587DE637}"/>
              </a:ext>
            </a:extLst>
          </p:cNvPr>
          <p:cNvSpPr/>
          <p:nvPr/>
        </p:nvSpPr>
        <p:spPr>
          <a:xfrm>
            <a:off x="4373866" y="-72048"/>
            <a:ext cx="3319443" cy="917251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একক কাজ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196991B2-0B1C-FB41-B9F2-1E73BFAA3A6D}"/>
              </a:ext>
            </a:extLst>
          </p:cNvPr>
          <p:cNvSpPr/>
          <p:nvPr/>
        </p:nvSpPr>
        <p:spPr>
          <a:xfrm rot="10800000" flipV="1">
            <a:off x="1321594" y="2661048"/>
            <a:ext cx="8601598" cy="1428749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ই-লার্নিং কি? ব্যাখ্যা কর।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0DFEF2A1-39D0-0A44-AFA6-B8B05314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4" y="-179068"/>
            <a:ext cx="3192753" cy="1565889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A6BD8B67-B230-1E4C-8BCB-B9B83DE4F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83" y="-310621"/>
            <a:ext cx="3054311" cy="16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B935C6A-B576-684E-8C3D-69A4866D4049}"/>
              </a:ext>
            </a:extLst>
          </p:cNvPr>
          <p:cNvSpPr/>
          <p:nvPr/>
        </p:nvSpPr>
        <p:spPr>
          <a:xfrm>
            <a:off x="4114800" y="160565"/>
            <a:ext cx="3962400" cy="128826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জোড়ায় কাজ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55B57C8-50B1-3A4F-B2BA-9502AA577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94" y="160564"/>
            <a:ext cx="2299607" cy="164205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9D5F0AE-9749-7D4C-A1DB-CD19E6CE2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47" y="95194"/>
            <a:ext cx="2490107" cy="1707424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7C9075A-401B-2743-837E-D73245F1346D}"/>
              </a:ext>
            </a:extLst>
          </p:cNvPr>
          <p:cNvSpPr/>
          <p:nvPr/>
        </p:nvSpPr>
        <p:spPr>
          <a:xfrm>
            <a:off x="4861831" y="1555024"/>
            <a:ext cx="2349955" cy="676547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শাপলা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1E2A09AD-1EC4-D14F-A5F8-E0BC803C36A6}"/>
              </a:ext>
            </a:extLst>
          </p:cNvPr>
          <p:cNvSpPr/>
          <p:nvPr/>
        </p:nvSpPr>
        <p:spPr>
          <a:xfrm>
            <a:off x="3193851" y="2166202"/>
            <a:ext cx="5913155" cy="1642055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ই-লার্নিংয়ের মাধ্যম সমুহ কি?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91F45F1-171A-0C48-9735-AF9A297BF26F}"/>
              </a:ext>
            </a:extLst>
          </p:cNvPr>
          <p:cNvSpPr/>
          <p:nvPr/>
        </p:nvSpPr>
        <p:spPr>
          <a:xfrm>
            <a:off x="5014231" y="4004364"/>
            <a:ext cx="2349955" cy="1016673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পলাশ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D3EFBB81-C053-9C45-9461-15F99046850E}"/>
              </a:ext>
            </a:extLst>
          </p:cNvPr>
          <p:cNvSpPr/>
          <p:nvPr/>
        </p:nvSpPr>
        <p:spPr>
          <a:xfrm>
            <a:off x="3459445" y="5021037"/>
            <a:ext cx="5913155" cy="1288270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ই-লার্নিংয়ের টুলস গুলি লিখ।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7ABE966C-C97F-E643-BF4A-A69157C61A78}"/>
              </a:ext>
            </a:extLst>
          </p:cNvPr>
          <p:cNvSpPr/>
          <p:nvPr/>
        </p:nvSpPr>
        <p:spPr>
          <a:xfrm>
            <a:off x="158183" y="0"/>
            <a:ext cx="12033817" cy="6272893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2E75C2C-F727-EC40-A838-F654A1638D89}"/>
              </a:ext>
            </a:extLst>
          </p:cNvPr>
          <p:cNvSpPr/>
          <p:nvPr/>
        </p:nvSpPr>
        <p:spPr>
          <a:xfrm>
            <a:off x="3575957" y="147284"/>
            <a:ext cx="4860473" cy="1077359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মূল্যায়ন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826E24EF-7339-B148-8CC6-A7353F686E7A}"/>
              </a:ext>
            </a:extLst>
          </p:cNvPr>
          <p:cNvSpPr/>
          <p:nvPr/>
        </p:nvSpPr>
        <p:spPr>
          <a:xfrm>
            <a:off x="573855" y="2504977"/>
            <a:ext cx="10606114" cy="2745679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GB" sz="4000"/>
              <a:t>বাংলাদশের ই- প্লাটফর্ম গুলির নাম গুলি লিখ।</a:t>
            </a:r>
          </a:p>
          <a:p>
            <a:pPr marL="742950" indent="-742950" algn="ctr">
              <a:buAutoNum type="arabicPeriod"/>
            </a:pPr>
            <a:r>
              <a:rPr lang="en-GB" sz="4000"/>
              <a:t>বাংলাদেশে ই-লার্নিংয়ের ভূমিকা ব্যাখ্যা কর।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655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9D89F710-6C01-FF47-8BCF-9A61E9F6582E}"/>
              </a:ext>
            </a:extLst>
          </p:cNvPr>
          <p:cNvSpPr/>
          <p:nvPr/>
        </p:nvSpPr>
        <p:spPr>
          <a:xfrm>
            <a:off x="392906" y="-2722"/>
            <a:ext cx="12126516" cy="686072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BEEE6E3-56D4-494C-BEDD-F2DB3C280D35}"/>
              </a:ext>
            </a:extLst>
          </p:cNvPr>
          <p:cNvSpPr/>
          <p:nvPr/>
        </p:nvSpPr>
        <p:spPr>
          <a:xfrm>
            <a:off x="4065813" y="244930"/>
            <a:ext cx="3132366" cy="1156607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বাড়ির কাজ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805C3347-71A2-9943-9DB3-D945DD969142}"/>
              </a:ext>
            </a:extLst>
          </p:cNvPr>
          <p:cNvSpPr/>
          <p:nvPr/>
        </p:nvSpPr>
        <p:spPr>
          <a:xfrm>
            <a:off x="467044" y="3350597"/>
            <a:ext cx="11400152" cy="3200552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বাংলাদেশের প্রেক্ষিতে ই-লার্নিংয়ের গুরুত্ব আলোচনা কর।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" name="Picture 1" descr="HRD announces guidelines for online classes by schools: All you need to  know | India News - Times of India">
            <a:extLst>
              <a:ext uri="{FF2B5EF4-FFF2-40B4-BE49-F238E27FC236}">
                <a16:creationId xmlns:a16="http://schemas.microsoft.com/office/drawing/2014/main" id="{F25F5033-A22A-1249-86CF-6EB30752C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1568" r="11110"/>
          <a:stretch/>
        </p:blipFill>
        <p:spPr bwMode="auto">
          <a:xfrm>
            <a:off x="3440272" y="1533452"/>
            <a:ext cx="5453697" cy="2882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3F6CE2-57CB-9D4C-A2C8-7569364CEA96}"/>
              </a:ext>
            </a:extLst>
          </p:cNvPr>
          <p:cNvSpPr/>
          <p:nvPr/>
        </p:nvSpPr>
        <p:spPr>
          <a:xfrm>
            <a:off x="-392906" y="-160734"/>
            <a:ext cx="12584906" cy="70187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F6005874-3775-C549-B667-C07DB05DA200}"/>
              </a:ext>
            </a:extLst>
          </p:cNvPr>
          <p:cNvSpPr/>
          <p:nvPr/>
        </p:nvSpPr>
        <p:spPr>
          <a:xfrm>
            <a:off x="0" y="-8930"/>
            <a:ext cx="11983641" cy="6599039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>
                <a:solidFill>
                  <a:schemeClr val="tx1"/>
                </a:solidFill>
              </a:rPr>
              <a:t>ধন্যবাদ</a:t>
            </a:r>
            <a:endParaRPr lang="en-US" sz="8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1B7F3-C963-4CBA-BD95-FD055F737B1B}"/>
              </a:ext>
            </a:extLst>
          </p:cNvPr>
          <p:cNvSpPr txBox="1"/>
          <p:nvPr/>
        </p:nvSpPr>
        <p:spPr>
          <a:xfrm>
            <a:off x="2025640" y="327589"/>
            <a:ext cx="750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1D1B0-7A52-4C79-BC24-81E86DB09FDF}"/>
              </a:ext>
            </a:extLst>
          </p:cNvPr>
          <p:cNvSpPr/>
          <p:nvPr/>
        </p:nvSpPr>
        <p:spPr>
          <a:xfrm>
            <a:off x="309489" y="5174361"/>
            <a:ext cx="5786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07D3D-56B6-4FA0-813B-D4476CC3CB4B}"/>
              </a:ext>
            </a:extLst>
          </p:cNvPr>
          <p:cNvSpPr/>
          <p:nvPr/>
        </p:nvSpPr>
        <p:spPr>
          <a:xfrm>
            <a:off x="6203852" y="5157744"/>
            <a:ext cx="5444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 থেকে ইন্টারনেট ব্যবহার </a:t>
            </a:r>
            <a:endParaRPr lang="en-US" sz="3200" spc="14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শিক্ষা গ্রহণ কর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7CE3FDE-A6B8-6D4F-8A4F-776DD258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4" y="1215804"/>
            <a:ext cx="4090528" cy="340541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1167EF2-C208-BD42-94F6-07482F5B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4" y="956304"/>
            <a:ext cx="5659437" cy="36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AFD8C0-DF0E-E341-A97B-CC0E96595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5" y="1771649"/>
            <a:ext cx="3714750" cy="47434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095B35D-F76C-ED43-B63F-125D27CC0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5" y="1910953"/>
            <a:ext cx="3577456" cy="43183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D534A5-451D-684C-BE49-9C72FFDAE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73" y="1485899"/>
            <a:ext cx="4411264" cy="4743450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493A6E7B-36A8-AB4C-BE6C-B55ABF231B72}"/>
              </a:ext>
            </a:extLst>
          </p:cNvPr>
          <p:cNvSpPr/>
          <p:nvPr/>
        </p:nvSpPr>
        <p:spPr>
          <a:xfrm>
            <a:off x="536159" y="342901"/>
            <a:ext cx="9643685" cy="1428746"/>
          </a:xfrm>
          <a:prstGeom prst="downArrowCallout">
            <a:avLst>
              <a:gd name="adj1" fmla="val 0"/>
              <a:gd name="adj2" fmla="val 25000"/>
              <a:gd name="adj3" fmla="val 21779"/>
              <a:gd name="adj4" fmla="val 75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নিচের ছবি গুলি সম্পর্কে মূখে মুখে বল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15F50B-91DD-471B-805D-A49157DEFA91}"/>
              </a:ext>
            </a:extLst>
          </p:cNvPr>
          <p:cNvSpPr/>
          <p:nvPr/>
        </p:nvSpPr>
        <p:spPr>
          <a:xfrm>
            <a:off x="1658972" y="612949"/>
            <a:ext cx="9298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7030A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err="1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্নি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ং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ং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34E5614-54C8-8749-8A9A-73855C3A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5" y="2367275"/>
            <a:ext cx="9574575" cy="43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915D8-5F95-466D-BF2D-DB9D2BC9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55" y="1877482"/>
            <a:ext cx="11697890" cy="55399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endParaRPr lang="en-US" sz="4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7A050B1-E3D2-784E-B644-90133CA5D182}"/>
              </a:ext>
            </a:extLst>
          </p:cNvPr>
          <p:cNvSpPr/>
          <p:nvPr/>
        </p:nvSpPr>
        <p:spPr>
          <a:xfrm>
            <a:off x="1760838" y="80568"/>
            <a:ext cx="7929562" cy="1297120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accent1"/>
                </a:solidFill>
              </a:rPr>
              <a:t>শিখণ ফল</a:t>
            </a:r>
            <a:endParaRPr lang="en-US" sz="4400">
              <a:solidFill>
                <a:schemeClr val="accent1"/>
              </a:solidFill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522B897F-BE8E-FF48-B819-24CD408C0710}"/>
              </a:ext>
            </a:extLst>
          </p:cNvPr>
          <p:cNvSpPr/>
          <p:nvPr/>
        </p:nvSpPr>
        <p:spPr>
          <a:xfrm>
            <a:off x="1884164" y="913410"/>
            <a:ext cx="7929562" cy="1297120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accent1"/>
                </a:solidFill>
              </a:rPr>
              <a:t>এই পাঠ  শেষে শিক্ষার্থীরা----</a:t>
            </a:r>
            <a:endParaRPr lang="en-US" sz="4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D7617842-C9B4-5845-8DAC-F005F1F044F7}"/>
              </a:ext>
            </a:extLst>
          </p:cNvPr>
          <p:cNvSpPr/>
          <p:nvPr/>
        </p:nvSpPr>
        <p:spPr>
          <a:xfrm>
            <a:off x="-196454" y="0"/>
            <a:ext cx="12715875" cy="1691282"/>
          </a:xfrm>
          <a:prstGeom prst="downArrowCallout">
            <a:avLst>
              <a:gd name="adj1" fmla="val 25000"/>
              <a:gd name="adj2" fmla="val 14140"/>
              <a:gd name="adj3" fmla="val 3516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বিভিন্ন সেবাদাতা কোম্পানী ই- লার্নিং পরিচালনার জন্য বিভিন্ন অ্যাপ্লিকেশন সফটওয়্যার তৈরী করেছেন সেগুলোকে ই-লার্ণিং টুলস বলে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B019E35-23F4-8C46-A788-1068F80E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442"/>
            <a:ext cx="12192000" cy="54186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6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892B6-4B68-41CF-A623-82F8318739CF}"/>
              </a:ext>
            </a:extLst>
          </p:cNvPr>
          <p:cNvSpPr txBox="1"/>
          <p:nvPr/>
        </p:nvSpPr>
        <p:spPr>
          <a:xfrm>
            <a:off x="0" y="3397859"/>
            <a:ext cx="12192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থেকে শিক্ষা গ্রহণ করার</a:t>
            </a:r>
            <a:r>
              <a:rPr lang="bn-IN" sz="44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6738F-42B2-4AD6-9EFA-225F52B01195}"/>
              </a:ext>
            </a:extLst>
          </p:cNvPr>
          <p:cNvSpPr txBox="1"/>
          <p:nvPr/>
        </p:nvSpPr>
        <p:spPr>
          <a:xfrm>
            <a:off x="4408569" y="2821676"/>
            <a:ext cx="2602524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4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1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11708-7EFA-4C2C-A829-C8F9BF1B0276}"/>
              </a:ext>
            </a:extLst>
          </p:cNvPr>
          <p:cNvSpPr txBox="1"/>
          <p:nvPr/>
        </p:nvSpPr>
        <p:spPr>
          <a:xfrm>
            <a:off x="7737863" y="2864425"/>
            <a:ext cx="2982351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1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F0F11-D985-4665-AF5A-1220AAD70583}"/>
              </a:ext>
            </a:extLst>
          </p:cNvPr>
          <p:cNvSpPr txBox="1"/>
          <p:nvPr/>
        </p:nvSpPr>
        <p:spPr>
          <a:xfrm>
            <a:off x="1054236" y="2821676"/>
            <a:ext cx="2265739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1981F-2A93-4394-843F-1264DBD9D81C}"/>
              </a:ext>
            </a:extLst>
          </p:cNvPr>
          <p:cNvSpPr txBox="1"/>
          <p:nvPr/>
        </p:nvSpPr>
        <p:spPr>
          <a:xfrm rot="10800000" flipV="1">
            <a:off x="1430373" y="-101646"/>
            <a:ext cx="86945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 লার্নিং 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373A1A0-2C18-4C4C-8317-879B266B4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" y="681532"/>
            <a:ext cx="2602523" cy="20094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DF4EECE-1372-5244-9D4E-BCDDB9CC0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49" y="681532"/>
            <a:ext cx="3632597" cy="21673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5CDF33-3341-134B-8BE4-E7476D04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57" y="821531"/>
            <a:ext cx="3677606" cy="17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11" grpId="1"/>
      <p:bldP spid="12" grpId="0"/>
      <p:bldP spid="12" grpId="1"/>
      <p:bldP spid="13" grpId="0"/>
      <p:bldP spid="13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0CE38-EA02-4E43-B0BB-887D7EB6E1B1}"/>
              </a:ext>
            </a:extLst>
          </p:cNvPr>
          <p:cNvSpPr txBox="1"/>
          <p:nvPr/>
        </p:nvSpPr>
        <p:spPr>
          <a:xfrm>
            <a:off x="3010487" y="365182"/>
            <a:ext cx="6231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4A078A6-959D-0F45-8265-F3607D636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" y="1011512"/>
            <a:ext cx="5333615" cy="346535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D81A2A4-8A4D-2947-8BC1-3B203CAC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78" y="1135891"/>
            <a:ext cx="6090047" cy="3025343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8DF8F093-9CE8-A249-B936-2DC71885BA1D}"/>
              </a:ext>
            </a:extLst>
          </p:cNvPr>
          <p:cNvSpPr/>
          <p:nvPr/>
        </p:nvSpPr>
        <p:spPr>
          <a:xfrm flipH="1">
            <a:off x="-176933" y="3249770"/>
            <a:ext cx="6090047" cy="36082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314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সনাতন পদ্ধতিতে শিক্ষার্থীরা পাঠ গ্রহণ করছে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05550A2-A0E5-E94B-A403-4D4DF8E3A51D}"/>
              </a:ext>
            </a:extLst>
          </p:cNvPr>
          <p:cNvSpPr/>
          <p:nvPr/>
        </p:nvSpPr>
        <p:spPr>
          <a:xfrm flipH="1">
            <a:off x="6323785" y="3249770"/>
            <a:ext cx="6090047" cy="3465355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accent1"/>
                </a:solidFill>
              </a:rPr>
              <a:t>ইলার্নিং পদ্ধতিতে শিক্ষার্থীরা পাঠ গ্রহণ করছে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796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8801790901134</cp:lastModifiedBy>
  <cp:revision>76</cp:revision>
  <dcterms:created xsi:type="dcterms:W3CDTF">2020-11-09T18:07:11Z</dcterms:created>
  <dcterms:modified xsi:type="dcterms:W3CDTF">2020-11-18T11:25:24Z</dcterms:modified>
</cp:coreProperties>
</file>