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0"/>
  </p:notesMasterIdLst>
  <p:sldIdLst>
    <p:sldId id="283" r:id="rId2"/>
    <p:sldId id="258" r:id="rId3"/>
    <p:sldId id="259" r:id="rId4"/>
    <p:sldId id="260" r:id="rId5"/>
    <p:sldId id="261" r:id="rId6"/>
    <p:sldId id="288" r:id="rId7"/>
    <p:sldId id="275" r:id="rId8"/>
    <p:sldId id="276" r:id="rId9"/>
    <p:sldId id="269" r:id="rId10"/>
    <p:sldId id="267" r:id="rId11"/>
    <p:sldId id="268" r:id="rId12"/>
    <p:sldId id="284" r:id="rId13"/>
    <p:sldId id="272" r:id="rId14"/>
    <p:sldId id="285" r:id="rId15"/>
    <p:sldId id="286" r:id="rId16"/>
    <p:sldId id="273" r:id="rId17"/>
    <p:sldId id="28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AEF3F-C98E-4F84-BF09-2332E8DB4C3B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AFE4-F4B5-40B8-918F-574FBCD4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AFE4-F4B5-40B8-918F-574FBCD49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6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3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7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2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238BC1-4D14-4FDA-9AD5-9E2EF8CBEA20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4F0DC62-B8E5-47F8-A0B3-E39B9762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0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2721113"/>
            <a:ext cx="431269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সবাইকে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শুভেচ্ছা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56" y="319086"/>
            <a:ext cx="37814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37438"/>
              </p:ext>
            </p:extLst>
          </p:nvPr>
        </p:nvGraphicFramePr>
        <p:xfrm>
          <a:off x="1195753" y="3612991"/>
          <a:ext cx="10058400" cy="245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="" xmlns:a16="http://schemas.microsoft.com/office/drawing/2014/main" val="3669898720"/>
                    </a:ext>
                  </a:extLst>
                </a:gridCol>
                <a:gridCol w="5029200">
                  <a:extLst>
                    <a:ext uri="{9D8B030D-6E8A-4147-A177-3AD203B41FA5}">
                      <a16:colId xmlns="" xmlns:a16="http://schemas.microsoft.com/office/drawing/2014/main" val="3828399805"/>
                    </a:ext>
                  </a:extLst>
                </a:gridCol>
              </a:tblGrid>
              <a:tr h="1283429">
                <a:tc>
                  <a:txBody>
                    <a:bodyPr/>
                    <a:lstStyle/>
                    <a:p>
                      <a:pPr algn="ctr"/>
                      <a:r>
                        <a:rPr lang="bn-IN" sz="60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১ নং </a:t>
                      </a:r>
                      <a:r>
                        <a:rPr lang="bn-IN" sz="6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6000" dirty="0" err="1" smtClean="0">
                          <a:solidFill>
                            <a:srgbClr val="0070C0"/>
                          </a:solidFill>
                        </a:rPr>
                        <a:t>দল</a:t>
                      </a:r>
                      <a:endParaRPr lang="en-US" sz="6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২নং</a:t>
                      </a:r>
                      <a:r>
                        <a:rPr lang="en-US" sz="6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6000" dirty="0" err="1" smtClean="0">
                          <a:solidFill>
                            <a:srgbClr val="0070C0"/>
                          </a:solidFill>
                        </a:rPr>
                        <a:t>দল</a:t>
                      </a:r>
                      <a:endParaRPr lang="en-US" sz="6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6658972"/>
                  </a:ext>
                </a:extLst>
              </a:tr>
              <a:tr h="1166755">
                <a:tc>
                  <a:txBody>
                    <a:bodyPr/>
                    <a:lstStyle/>
                    <a:p>
                      <a:pPr algn="ctr"/>
                      <a:r>
                        <a:rPr lang="bn-IN" dirty="0"/>
                        <a:t> </a:t>
                      </a:r>
                      <a:r>
                        <a:rPr lang="bn-IN" sz="5400" dirty="0"/>
                        <a:t>জীব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dirty="0"/>
                        <a:t>জড়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34021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32919" y="2083920"/>
            <a:ext cx="645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</a:rPr>
              <a:t>নামের তালিকা </a:t>
            </a:r>
            <a:r>
              <a:rPr lang="bn-IN" sz="3600" dirty="0" smtClean="0">
                <a:solidFill>
                  <a:srgbClr val="00B050"/>
                </a:solidFill>
              </a:rPr>
              <a:t>করবে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নিকটতম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পরিবেশ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থেকে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নিয়ে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আসবে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)।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824" y="318519"/>
            <a:ext cx="693558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</a:rPr>
              <a:t>দলে</a:t>
            </a:r>
            <a:r>
              <a:rPr lang="bn-IN" sz="8000" dirty="0" smtClean="0">
                <a:solidFill>
                  <a:srgbClr val="0070C0"/>
                </a:solidFill>
              </a:rPr>
              <a:t> </a:t>
            </a:r>
            <a:r>
              <a:rPr lang="bn-IN" sz="8000" dirty="0">
                <a:solidFill>
                  <a:srgbClr val="0070C0"/>
                </a:solidFill>
              </a:rPr>
              <a:t>কাজ</a:t>
            </a:r>
            <a:endParaRPr 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94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333" y="373066"/>
            <a:ext cx="9059594" cy="769441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>
                <a:solidFill>
                  <a:srgbClr val="7030A0"/>
                </a:solidFill>
              </a:rPr>
              <a:t>ছবি গুলো </a:t>
            </a:r>
            <a:r>
              <a:rPr lang="bn-IN" sz="4400" u="sng" dirty="0" smtClean="0">
                <a:solidFill>
                  <a:srgbClr val="7030A0"/>
                </a:solidFill>
              </a:rPr>
              <a:t>পর্যবেক্ষ</a:t>
            </a:r>
            <a:r>
              <a:rPr lang="en-US" sz="4400" u="sng" dirty="0" smtClean="0">
                <a:solidFill>
                  <a:srgbClr val="7030A0"/>
                </a:solidFill>
              </a:rPr>
              <a:t>ন</a:t>
            </a:r>
            <a:r>
              <a:rPr lang="bn-IN" sz="4400" u="sng" dirty="0" smtClean="0">
                <a:solidFill>
                  <a:srgbClr val="7030A0"/>
                </a:solidFill>
              </a:rPr>
              <a:t> </a:t>
            </a:r>
            <a:r>
              <a:rPr lang="bn-IN" sz="4400" u="sng" dirty="0">
                <a:solidFill>
                  <a:srgbClr val="7030A0"/>
                </a:solidFill>
              </a:rPr>
              <a:t>কর</a:t>
            </a:r>
            <a:endParaRPr lang="en-US" sz="4400" u="sng" dirty="0">
              <a:solidFill>
                <a:srgbClr val="7030A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3" y="2250139"/>
            <a:ext cx="3466099" cy="2191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89" y="2250139"/>
            <a:ext cx="2762781" cy="2304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18" y="2362420"/>
            <a:ext cx="2110619" cy="2191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87573" y="5067118"/>
            <a:ext cx="346609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/>
              <a:t>জীব বৃদ্ধি </a:t>
            </a:r>
            <a:r>
              <a:rPr lang="bn-IN" sz="2400" dirty="0" smtClean="0"/>
              <a:t>পায়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4789" y="5128673"/>
            <a:ext cx="279091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/>
              <a:t>জীবের </a:t>
            </a:r>
            <a:r>
              <a:rPr lang="bn-IN" sz="2000" dirty="0" smtClean="0"/>
              <a:t>পানি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খাদ্যের</a:t>
            </a:r>
            <a:r>
              <a:rPr lang="en-US" sz="2000" dirty="0" smtClean="0"/>
              <a:t> </a:t>
            </a:r>
            <a:r>
              <a:rPr lang="bn-IN" sz="2000" dirty="0" smtClean="0"/>
              <a:t> প্রয়োজন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368618" y="5067118"/>
            <a:ext cx="21945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/>
              <a:t>জীব</a:t>
            </a:r>
            <a:r>
              <a:rPr lang="bn-IN" sz="32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bn-IN" sz="3200" dirty="0"/>
              <a:t> </a:t>
            </a:r>
            <a:r>
              <a:rPr lang="bn-IN" sz="2400" dirty="0" smtClean="0"/>
              <a:t>নেয়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463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1316374"/>
            <a:ext cx="2209365" cy="1966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25" y="1316374"/>
            <a:ext cx="2312062" cy="1966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06" y="1285904"/>
            <a:ext cx="2349181" cy="1996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53" y="1325706"/>
            <a:ext cx="2091966" cy="1957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42197" y="4339988"/>
            <a:ext cx="7615451" cy="2339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জড়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বস্তুর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খাদ্যের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bn-IN" sz="2800" dirty="0" smtClean="0">
                <a:latin typeface="NikoshBAN"/>
              </a:rPr>
              <a:t> প্রয়োজন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নেই</a:t>
            </a:r>
            <a:r>
              <a:rPr lang="en-US" sz="2800" dirty="0" smtClean="0">
                <a:latin typeface="NikoshBAN"/>
              </a:rPr>
              <a:t> ।</a:t>
            </a:r>
          </a:p>
          <a:p>
            <a:pPr algn="ctr"/>
            <a:r>
              <a:rPr lang="bn-IN" sz="2800" dirty="0" smtClean="0">
                <a:latin typeface="NikoshBAN"/>
              </a:rPr>
              <a:t>জ</a:t>
            </a:r>
            <a:r>
              <a:rPr lang="en-US" sz="2800" dirty="0" smtClean="0">
                <a:latin typeface="NikoshBAN"/>
              </a:rPr>
              <a:t>ড় </a:t>
            </a:r>
            <a:r>
              <a:rPr lang="en-US" sz="2800" dirty="0" err="1">
                <a:latin typeface="NikoshBAN"/>
              </a:rPr>
              <a:t>বস্তু</a:t>
            </a:r>
            <a:r>
              <a:rPr lang="bn-IN" sz="2800" dirty="0" smtClean="0">
                <a:latin typeface="NikoshBAN"/>
              </a:rPr>
              <a:t> </a:t>
            </a:r>
            <a:r>
              <a:rPr lang="bn-IN" sz="2800" dirty="0">
                <a:latin typeface="NikoshBAN"/>
              </a:rPr>
              <a:t>বৃদ্ধি </a:t>
            </a:r>
            <a:r>
              <a:rPr lang="bn-IN" sz="2800" dirty="0" smtClean="0">
                <a:latin typeface="NikoshBAN"/>
              </a:rPr>
              <a:t>পায়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না</a:t>
            </a:r>
            <a:r>
              <a:rPr lang="en-US" sz="2800" dirty="0">
                <a:latin typeface="NikoshBAN"/>
              </a:rPr>
              <a:t> ।</a:t>
            </a:r>
            <a:endParaRPr lang="en-US" sz="2800" dirty="0" smtClean="0">
              <a:latin typeface="NikoshBAN"/>
            </a:endParaRPr>
          </a:p>
          <a:p>
            <a:pPr algn="ctr"/>
            <a:r>
              <a:rPr lang="bn-IN" sz="2800" dirty="0">
                <a:latin typeface="NikoshBAN"/>
              </a:rPr>
              <a:t>জ</a:t>
            </a:r>
            <a:r>
              <a:rPr lang="en-US" sz="2800" dirty="0">
                <a:latin typeface="NikoshBAN"/>
              </a:rPr>
              <a:t>ড়</a:t>
            </a:r>
            <a:r>
              <a:rPr lang="bn-IN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বস্তু</a:t>
            </a:r>
            <a:r>
              <a:rPr lang="en-US" sz="2800" dirty="0" smtClean="0">
                <a:latin typeface="NikoshBAN"/>
              </a:rPr>
              <a:t> </a:t>
            </a:r>
            <a:r>
              <a:rPr lang="bn-IN" sz="2800" dirty="0" smtClean="0">
                <a:latin typeface="NikoshBAN"/>
                <a:cs typeface="NikoshBAN" panose="02000000000000000000" pitchFamily="2" charset="0"/>
              </a:rPr>
              <a:t>শ্বাস</a:t>
            </a:r>
            <a:r>
              <a:rPr lang="en-US" sz="28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/>
                <a:cs typeface="NikoshBAN" panose="02000000000000000000" pitchFamily="2" charset="0"/>
              </a:rPr>
              <a:t>প্রশ্বাস</a:t>
            </a:r>
            <a:r>
              <a:rPr lang="bn-IN" sz="3600" dirty="0" smtClean="0">
                <a:latin typeface="NikoshBAN"/>
              </a:rPr>
              <a:t> </a:t>
            </a:r>
            <a:r>
              <a:rPr lang="bn-IN" sz="2800" dirty="0" smtClean="0">
                <a:latin typeface="NikoshBAN"/>
              </a:rPr>
              <a:t>নেয়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না</a:t>
            </a:r>
            <a:r>
              <a:rPr lang="en-US" sz="2800" dirty="0" smtClean="0">
                <a:latin typeface="NikoshBAN"/>
              </a:rPr>
              <a:t> ।</a:t>
            </a:r>
            <a:endParaRPr lang="en-US" sz="2800" dirty="0">
              <a:latin typeface="NikoshBAN"/>
            </a:endParaRPr>
          </a:p>
          <a:p>
            <a:pPr algn="ctr"/>
            <a:endParaRPr lang="en-US" dirty="0">
              <a:latin typeface="NikoshBAN"/>
            </a:endParaRPr>
          </a:p>
          <a:p>
            <a:pPr algn="ctr"/>
            <a:endParaRPr lang="en-US" dirty="0" smtClean="0">
              <a:latin typeface="NikoshBAN"/>
            </a:endParaRPr>
          </a:p>
          <a:p>
            <a:pPr algn="ctr"/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550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702" y="436098"/>
            <a:ext cx="8159261" cy="14465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/>
              </a:rPr>
              <a:t>দলীয়</a:t>
            </a:r>
            <a:r>
              <a:rPr lang="en-US" sz="8800" dirty="0">
                <a:latin typeface="NikoshBAN"/>
              </a:rPr>
              <a:t> </a:t>
            </a:r>
            <a:r>
              <a:rPr lang="en-US" sz="8800" dirty="0" err="1">
                <a:latin typeface="NikoshBAN"/>
              </a:rPr>
              <a:t>কাজ</a:t>
            </a:r>
            <a:endParaRPr lang="en-US" sz="88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754" y="3024554"/>
            <a:ext cx="9467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/>
              </a:rPr>
              <a:t>লাল</a:t>
            </a:r>
            <a:r>
              <a:rPr lang="en-US" sz="48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/>
              </a:rPr>
              <a:t>দল</a:t>
            </a:r>
            <a:r>
              <a:rPr lang="en-US" sz="48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smtClean="0">
                <a:latin typeface="NikoshBAN"/>
              </a:rPr>
              <a:t>-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জীবের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বৈশিষ্ট্য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লিখবে</a:t>
            </a:r>
            <a:r>
              <a:rPr lang="en-US" sz="4800" dirty="0">
                <a:latin typeface="NikoshBAN"/>
              </a:rPr>
              <a:t>।</a:t>
            </a:r>
            <a:endParaRPr lang="bn-IN" sz="4800" dirty="0">
              <a:latin typeface="NikoshBAN"/>
            </a:endParaRPr>
          </a:p>
          <a:p>
            <a:endParaRPr lang="en-US" sz="4800" dirty="0"/>
          </a:p>
          <a:p>
            <a:r>
              <a:rPr lang="en-US" sz="4800" dirty="0" err="1">
                <a:solidFill>
                  <a:srgbClr val="00B0F0"/>
                </a:solidFill>
                <a:latin typeface="NikoshBAN"/>
              </a:rPr>
              <a:t>নীল</a:t>
            </a:r>
            <a:r>
              <a:rPr lang="en-US" sz="48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/>
              </a:rPr>
              <a:t>দল</a:t>
            </a:r>
            <a:r>
              <a:rPr lang="en-US" sz="4800" dirty="0">
                <a:solidFill>
                  <a:srgbClr val="00B0F0"/>
                </a:solidFill>
                <a:latin typeface="NikoshBAN"/>
              </a:rPr>
              <a:t>  </a:t>
            </a:r>
            <a:r>
              <a:rPr lang="en-US" sz="4800" dirty="0" smtClean="0">
                <a:latin typeface="NikoshBAN"/>
              </a:rPr>
              <a:t>-</a:t>
            </a:r>
            <a:r>
              <a:rPr lang="en-US" sz="4800" dirty="0" err="1">
                <a:latin typeface="NikoshBAN"/>
              </a:rPr>
              <a:t>জড়ের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বৈশিষ্ট্য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লিখবে</a:t>
            </a:r>
            <a:r>
              <a:rPr lang="en-US" sz="4800" dirty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442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86400" y="2879678"/>
            <a:ext cx="1651379" cy="13511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/>
              </a:rPr>
              <a:t>জীব</a:t>
            </a:r>
            <a:endParaRPr lang="en-US" sz="32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165075" y="3292522"/>
            <a:ext cx="464024" cy="525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70293" y="3297639"/>
            <a:ext cx="1897038" cy="3787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শ্বাস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নেয়</a:t>
            </a:r>
          </a:p>
        </p:txBody>
      </p:sp>
      <p:sp>
        <p:nvSpPr>
          <p:cNvPr id="6" name="Up Arrow 5"/>
          <p:cNvSpPr/>
          <p:nvPr/>
        </p:nvSpPr>
        <p:spPr>
          <a:xfrm>
            <a:off x="6110785" y="2456595"/>
            <a:ext cx="402608" cy="382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24784" y="1501254"/>
            <a:ext cx="5377218" cy="8871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NikoshBAN"/>
              </a:rPr>
              <a:t>নীজের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NikoshBAN"/>
              </a:rPr>
              <a:t>মতো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NikoshBAN"/>
              </a:rPr>
              <a:t>নতুন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/>
              </a:rPr>
              <a:t>জীবের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NikoshBAN"/>
            </a:endParaRPr>
          </a:p>
          <a:p>
            <a:pPr lvl="0"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NikoshBAN"/>
              </a:rPr>
              <a:t>জন্ম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NikoshBAN"/>
              </a:rPr>
              <a:t>দেয়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ikoshBAN"/>
              </a:rPr>
              <a:t>।</a:t>
            </a:r>
          </a:p>
        </p:txBody>
      </p:sp>
      <p:sp>
        <p:nvSpPr>
          <p:cNvPr id="8" name="Left Arrow 7"/>
          <p:cNvSpPr/>
          <p:nvPr/>
        </p:nvSpPr>
        <p:spPr>
          <a:xfrm>
            <a:off x="4995081" y="3301050"/>
            <a:ext cx="436728" cy="375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29804" y="3149219"/>
            <a:ext cx="1845858" cy="620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খাবার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খায়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124432" y="4312693"/>
            <a:ext cx="388961" cy="40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29450" y="4954135"/>
            <a:ext cx="1965278" cy="5459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বৃদ্ধি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পায়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2733" y="641445"/>
            <a:ext cx="496607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জীবের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বৈশিষ্ট্য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674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26591" y="3275462"/>
            <a:ext cx="1801505" cy="10372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/>
              <a:t>জড়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6578220" y="3643951"/>
            <a:ext cx="655093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465325" y="3459706"/>
            <a:ext cx="2047164" cy="6687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/>
              <a:t>খাবার</a:t>
            </a:r>
            <a:r>
              <a:rPr lang="en-US" sz="2000" dirty="0"/>
              <a:t> </a:t>
            </a:r>
            <a:r>
              <a:rPr lang="en-US" sz="2000" dirty="0" err="1"/>
              <a:t>খায়</a:t>
            </a:r>
            <a:r>
              <a:rPr lang="en-US" sz="2000" dirty="0"/>
              <a:t> </a:t>
            </a:r>
            <a:r>
              <a:rPr lang="en-US" sz="2000" dirty="0" err="1"/>
              <a:t>না</a:t>
            </a:r>
            <a:r>
              <a:rPr lang="en-US" sz="2000" dirty="0"/>
              <a:t>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5435219" y="4312692"/>
            <a:ext cx="245660" cy="450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51528" y="4763069"/>
            <a:ext cx="1951629" cy="8461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/>
              <a:t>বৃদ্ধি</a:t>
            </a:r>
            <a:r>
              <a:rPr lang="en-US" sz="2400" dirty="0"/>
              <a:t> </a:t>
            </a:r>
            <a:r>
              <a:rPr lang="en-US" sz="2400" dirty="0" err="1"/>
              <a:t>পায়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।</a:t>
            </a:r>
          </a:p>
        </p:txBody>
      </p:sp>
      <p:sp>
        <p:nvSpPr>
          <p:cNvPr id="7" name="Left Arrow 6"/>
          <p:cNvSpPr/>
          <p:nvPr/>
        </p:nvSpPr>
        <p:spPr>
          <a:xfrm>
            <a:off x="3835021" y="3626892"/>
            <a:ext cx="682388" cy="3343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24084" y="3275462"/>
            <a:ext cx="2006219" cy="92122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/>
              <a:t>শ্বাস</a:t>
            </a:r>
            <a:r>
              <a:rPr lang="en-US" sz="2400" dirty="0"/>
              <a:t> নেয় </a:t>
            </a:r>
            <a:r>
              <a:rPr lang="en-US" sz="2400" dirty="0" err="1"/>
              <a:t>না</a:t>
            </a:r>
            <a:r>
              <a:rPr lang="en-US" sz="2400" dirty="0"/>
              <a:t> ।</a:t>
            </a:r>
          </a:p>
        </p:txBody>
      </p:sp>
      <p:sp>
        <p:nvSpPr>
          <p:cNvPr id="9" name="Up Arrow 8"/>
          <p:cNvSpPr/>
          <p:nvPr/>
        </p:nvSpPr>
        <p:spPr>
          <a:xfrm>
            <a:off x="5407924" y="2715904"/>
            <a:ext cx="300251" cy="5595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35021" y="1869743"/>
            <a:ext cx="3719013" cy="8461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/>
              <a:t>বংশ</a:t>
            </a:r>
            <a:r>
              <a:rPr lang="en-US" sz="2800" dirty="0"/>
              <a:t> </a:t>
            </a:r>
            <a:r>
              <a:rPr lang="en-US" sz="2800" dirty="0" err="1"/>
              <a:t>বৃদ্ধি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না</a:t>
            </a:r>
            <a:r>
              <a:rPr lang="en-US" sz="2800" dirty="0"/>
              <a:t>।</a:t>
            </a:r>
          </a:p>
        </p:txBody>
      </p:sp>
      <p:sp>
        <p:nvSpPr>
          <p:cNvPr id="11" name="Oval 10"/>
          <p:cNvSpPr/>
          <p:nvPr/>
        </p:nvSpPr>
        <p:spPr>
          <a:xfrm>
            <a:off x="3725838" y="586854"/>
            <a:ext cx="4408226" cy="76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জড়ের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বৈশিষ্ট্য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26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409" y="225083"/>
            <a:ext cx="7174523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60" y="2321169"/>
            <a:ext cx="10086535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/>
              <a:t>জীব ও জড়ের তিনটি পার্থক্য লিখবে ।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5465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4991" y="955342"/>
            <a:ext cx="4258102" cy="109182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73959" y="3057099"/>
            <a:ext cx="782016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তোমার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বাড়ির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আশে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পাশে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পাওয়া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এমন</a:t>
            </a:r>
            <a:r>
              <a:rPr lang="en-US" sz="3200" dirty="0" smtClean="0"/>
              <a:t> ৫টি </a:t>
            </a:r>
            <a:r>
              <a:rPr lang="en-US" sz="3200" dirty="0" err="1" smtClean="0"/>
              <a:t>জীব</a:t>
            </a:r>
            <a:r>
              <a:rPr lang="en-US" sz="3200" dirty="0" smtClean="0"/>
              <a:t> ও ৫টি </a:t>
            </a:r>
            <a:r>
              <a:rPr lang="en-US" sz="3200" dirty="0" err="1" smtClean="0"/>
              <a:t>জড়</a:t>
            </a:r>
            <a:r>
              <a:rPr lang="en-US" sz="3200" dirty="0" smtClean="0"/>
              <a:t> </a:t>
            </a:r>
            <a:r>
              <a:rPr lang="en-US" sz="3200" dirty="0" err="1" smtClean="0"/>
              <a:t>বস্তুর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আনবে</a:t>
            </a:r>
            <a:r>
              <a:rPr lang="en-US" sz="3200" dirty="0" smtClean="0"/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8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0155" y="215215"/>
            <a:ext cx="7484012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সবাইকে</a:t>
            </a:r>
            <a:r>
              <a:rPr lang="en-US" sz="6000" dirty="0" smtClean="0"/>
              <a:t> </a:t>
            </a:r>
            <a:r>
              <a:rPr lang="en-US" sz="6000" dirty="0"/>
              <a:t> </a:t>
            </a:r>
            <a:r>
              <a:rPr lang="en-US" sz="6000" dirty="0" smtClean="0"/>
              <a:t>ধ</a:t>
            </a:r>
            <a:r>
              <a:rPr lang="bn-IN" sz="6000" dirty="0" smtClean="0"/>
              <a:t>ন্যবাদ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84" y="1114425"/>
            <a:ext cx="4351361" cy="54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7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617" y="407452"/>
            <a:ext cx="736223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618" y="2605312"/>
            <a:ext cx="6652549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সরকারি প্রাথমিক বিদ্যালয়।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কালিগঞ্জ, গাজীপুর।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650753"/>
            <a:ext cx="4199429" cy="5318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8445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936" y="375629"/>
            <a:ext cx="521543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পাঠ পরিচিতি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07963" y="1872682"/>
            <a:ext cx="6320382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/>
              <a:t>শ্রেণিঃ-তৃতীয়</a:t>
            </a:r>
          </a:p>
          <a:p>
            <a:r>
              <a:rPr lang="bn-IN" sz="3600" dirty="0"/>
              <a:t>বিষয়ঃ-প্রাথমিক বিজ্ঞান</a:t>
            </a:r>
          </a:p>
          <a:p>
            <a:r>
              <a:rPr lang="bn-IN" sz="3600" dirty="0"/>
              <a:t>বিষয়বস্তুঃ-জীব ও জড় (১ম পাঠ</a:t>
            </a:r>
            <a:r>
              <a:rPr lang="bn-IN" sz="3600" dirty="0" smtClean="0"/>
              <a:t>)</a:t>
            </a:r>
            <a:endParaRPr lang="en-US" sz="3600" dirty="0" smtClean="0"/>
          </a:p>
          <a:p>
            <a:r>
              <a:rPr lang="en-US" sz="3600" dirty="0" err="1" smtClean="0"/>
              <a:t>সময়ঃ</a:t>
            </a:r>
            <a:r>
              <a:rPr lang="en-US" sz="3600" dirty="0" smtClean="0"/>
              <a:t> ৪০ </a:t>
            </a:r>
            <a:r>
              <a:rPr lang="en-US" sz="3600" dirty="0" err="1" smtClean="0"/>
              <a:t>মিনিট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5" y="580346"/>
            <a:ext cx="51244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16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265" y="295422"/>
            <a:ext cx="1063517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/>
              </a:rPr>
              <a:t>শিখন ফল</a:t>
            </a:r>
            <a:endParaRPr lang="en-US" sz="60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265" y="2124222"/>
            <a:ext cx="10635175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/>
              </a:rPr>
              <a:t>২.১.১-নিকট পরিবেশ পর্যবেক্ষনের মাধ্যমে জীব  ও জড়ের তালিকা তৈরি করতে পারবে ।</a:t>
            </a:r>
          </a:p>
          <a:p>
            <a:r>
              <a:rPr lang="en-US" sz="4400" dirty="0" smtClean="0">
                <a:latin typeface="NikoshBAN"/>
              </a:rPr>
              <a:t>২.</a:t>
            </a:r>
            <a:r>
              <a:rPr lang="bn-IN" sz="4400" dirty="0" smtClean="0">
                <a:latin typeface="NikoshBAN"/>
              </a:rPr>
              <a:t>১</a:t>
            </a:r>
            <a:r>
              <a:rPr lang="en-US" sz="4400" dirty="0" smtClean="0">
                <a:latin typeface="NikoshBAN"/>
              </a:rPr>
              <a:t>.</a:t>
            </a:r>
            <a:r>
              <a:rPr lang="bn-IN" sz="4400" dirty="0" smtClean="0">
                <a:latin typeface="NikoshBAN"/>
              </a:rPr>
              <a:t>২-জীব </a:t>
            </a:r>
            <a:r>
              <a:rPr lang="bn-IN" sz="4400" dirty="0">
                <a:latin typeface="NikoshBAN"/>
              </a:rPr>
              <a:t>ও জড় বস্তুর বৈশিষ্ট্য লিখতে পারবে ।</a:t>
            </a:r>
          </a:p>
          <a:p>
            <a:r>
              <a:rPr lang="bn-IN" sz="4400" dirty="0" smtClean="0">
                <a:latin typeface="NikoshBAN"/>
              </a:rPr>
              <a:t>২</a:t>
            </a:r>
            <a:r>
              <a:rPr lang="en-US" sz="4400" dirty="0" smtClean="0">
                <a:latin typeface="NikoshBAN"/>
              </a:rPr>
              <a:t>.</a:t>
            </a:r>
            <a:r>
              <a:rPr lang="bn-IN" sz="4400" dirty="0" smtClean="0">
                <a:latin typeface="NikoshBAN"/>
              </a:rPr>
              <a:t>১</a:t>
            </a:r>
            <a:r>
              <a:rPr lang="en-US" sz="4400" dirty="0" smtClean="0">
                <a:latin typeface="NikoshBAN"/>
              </a:rPr>
              <a:t>.</a:t>
            </a:r>
            <a:r>
              <a:rPr lang="bn-IN" sz="4400" dirty="0" smtClean="0">
                <a:latin typeface="NikoshBAN"/>
              </a:rPr>
              <a:t>২-জড় </a:t>
            </a:r>
            <a:r>
              <a:rPr lang="bn-IN" sz="4400" dirty="0">
                <a:latin typeface="NikoshBAN"/>
              </a:rPr>
              <a:t>ও জীবের পার্থক্য উল্লেখ করতে পারবে ।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4129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b="12154"/>
          <a:stretch/>
        </p:blipFill>
        <p:spPr>
          <a:xfrm>
            <a:off x="1146411" y="211645"/>
            <a:ext cx="10249469" cy="583431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56596" y="6196083"/>
            <a:ext cx="66055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8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2" y="1064525"/>
            <a:ext cx="769733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চল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 </a:t>
            </a:r>
            <a:r>
              <a:rPr lang="en-US" sz="3200" dirty="0" err="1" smtClean="0"/>
              <a:t>ভিডিও</a:t>
            </a:r>
            <a:r>
              <a:rPr lang="en-US" sz="3200" dirty="0" smtClean="0"/>
              <a:t>  </a:t>
            </a:r>
            <a:r>
              <a:rPr lang="en-US" sz="3200" dirty="0" err="1" smtClean="0"/>
              <a:t>উপভোগ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02265"/>
              </p:ext>
            </p:extLst>
          </p:nvPr>
        </p:nvGraphicFramePr>
        <p:xfrm>
          <a:off x="4413250" y="3182938"/>
          <a:ext cx="33639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3363480" imgH="488520" progId="Package">
                  <p:embed/>
                </p:oleObj>
              </mc:Choice>
              <mc:Fallback>
                <p:oleObj name="Packager Shell Object" showAsIcon="1" r:id="rId3" imgW="33634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3250" y="3182938"/>
                        <a:ext cx="33639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4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326" y="196948"/>
            <a:ext cx="858129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/>
              <a:t>পাঠ ঘোষনা</a:t>
            </a:r>
            <a:endParaRPr lang="en-US" sz="7200" dirty="0"/>
          </a:p>
        </p:txBody>
      </p:sp>
      <p:sp>
        <p:nvSpPr>
          <p:cNvPr id="5" name="Cloud 4"/>
          <p:cNvSpPr/>
          <p:nvPr/>
        </p:nvSpPr>
        <p:spPr>
          <a:xfrm>
            <a:off x="1916722" y="3125497"/>
            <a:ext cx="7596553" cy="3383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916722" y="2017501"/>
            <a:ext cx="711473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8449" y="4318782"/>
            <a:ext cx="4768948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জীব ও জড়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3" y="1538042"/>
            <a:ext cx="2893325" cy="21783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23746"/>
          <a:stretch/>
        </p:blipFill>
        <p:spPr>
          <a:xfrm>
            <a:off x="349803" y="1538041"/>
            <a:ext cx="3062137" cy="22136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2152" y="3793423"/>
            <a:ext cx="245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6946" y="3820035"/>
            <a:ext cx="293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758" y="341195"/>
            <a:ext cx="3957851" cy="800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1" y="1141414"/>
            <a:ext cx="1996561" cy="23403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040630" y="3450703"/>
            <a:ext cx="1078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চেয়ার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3" y="4281701"/>
            <a:ext cx="2840165" cy="18905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04" y="4281701"/>
            <a:ext cx="1890567" cy="18905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9"/>
          <a:stretch/>
        </p:blipFill>
        <p:spPr>
          <a:xfrm>
            <a:off x="7586134" y="4151778"/>
            <a:ext cx="3209244" cy="2020489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</p:pic>
      <p:sp>
        <p:nvSpPr>
          <p:cNvPr id="13" name="TextBox 12"/>
          <p:cNvSpPr txBox="1"/>
          <p:nvPr/>
        </p:nvSpPr>
        <p:spPr>
          <a:xfrm>
            <a:off x="1260256" y="6180892"/>
            <a:ext cx="12412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টেবিল</a:t>
            </a:r>
            <a:endParaRPr lang="en-US" sz="2000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01023" y="6210686"/>
            <a:ext cx="1024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বই</a:t>
            </a:r>
            <a:endParaRPr lang="en-US" sz="2400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94575" y="6212483"/>
            <a:ext cx="4351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রিক্সা,গাড়ি,মানুষ,দালানকোঠা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50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452" y="323557"/>
            <a:ext cx="555673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জীব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কী</a:t>
            </a:r>
            <a:r>
              <a:rPr lang="en-US" sz="5400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717452" y="1727295"/>
            <a:ext cx="89482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/>
              <a:t>যা</a:t>
            </a:r>
            <a:r>
              <a:rPr lang="en-US" sz="4400" dirty="0"/>
              <a:t>র </a:t>
            </a:r>
            <a:r>
              <a:rPr lang="en-US" sz="4400" dirty="0" err="1"/>
              <a:t>জীবন</a:t>
            </a:r>
            <a:r>
              <a:rPr lang="en-US" sz="4400" dirty="0"/>
              <a:t> </a:t>
            </a:r>
            <a:r>
              <a:rPr lang="en-US" sz="4400" dirty="0" err="1"/>
              <a:t>আছে</a:t>
            </a:r>
            <a:r>
              <a:rPr lang="en-US" sz="4400" dirty="0"/>
              <a:t> </a:t>
            </a:r>
            <a:r>
              <a:rPr lang="en-US" sz="4400" dirty="0" err="1"/>
              <a:t>তা</a:t>
            </a:r>
            <a:r>
              <a:rPr lang="bn-IN" sz="4400" dirty="0"/>
              <a:t>কে</a:t>
            </a:r>
            <a:r>
              <a:rPr lang="en-US" sz="4400" dirty="0"/>
              <a:t> </a:t>
            </a:r>
            <a:r>
              <a:rPr lang="en-US" sz="4400" dirty="0" err="1"/>
              <a:t>বলা</a:t>
            </a:r>
            <a:r>
              <a:rPr lang="en-US" sz="4400" dirty="0"/>
              <a:t> </a:t>
            </a:r>
            <a:r>
              <a:rPr lang="en-US" sz="4400" dirty="0" err="1"/>
              <a:t>হয়</a:t>
            </a:r>
            <a:r>
              <a:rPr lang="en-US" sz="4400" dirty="0"/>
              <a:t> </a:t>
            </a:r>
            <a:r>
              <a:rPr lang="en-US" sz="4400" dirty="0" err="1"/>
              <a:t>জীব</a:t>
            </a:r>
            <a:r>
              <a:rPr lang="en-US" sz="4400" dirty="0"/>
              <a:t> 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994" y="3123028"/>
            <a:ext cx="4248443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জড়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কী</a:t>
            </a:r>
            <a:r>
              <a:rPr lang="en-US" sz="5400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994" y="4515729"/>
            <a:ext cx="9242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যার</a:t>
            </a:r>
            <a:r>
              <a:rPr lang="en-US" sz="4400" dirty="0"/>
              <a:t> </a:t>
            </a:r>
            <a:r>
              <a:rPr lang="en-US" sz="4400" dirty="0" err="1"/>
              <a:t>জীবন</a:t>
            </a:r>
            <a:r>
              <a:rPr lang="en-US" sz="4400" dirty="0"/>
              <a:t> </a:t>
            </a:r>
            <a:r>
              <a:rPr lang="en-US" sz="4400" dirty="0" err="1"/>
              <a:t>নেই</a:t>
            </a:r>
            <a:r>
              <a:rPr lang="en-US" sz="4400" dirty="0"/>
              <a:t> </a:t>
            </a:r>
            <a:r>
              <a:rPr lang="en-US" sz="4400" dirty="0" err="1"/>
              <a:t>তা</a:t>
            </a:r>
            <a:r>
              <a:rPr lang="bn-IN" sz="4400" dirty="0"/>
              <a:t>কে</a:t>
            </a:r>
            <a:r>
              <a:rPr lang="en-US" sz="4400" dirty="0"/>
              <a:t> </a:t>
            </a:r>
            <a:r>
              <a:rPr lang="en-US" sz="4400" dirty="0" err="1"/>
              <a:t>বলা</a:t>
            </a:r>
            <a:r>
              <a:rPr lang="en-US" sz="4400" dirty="0"/>
              <a:t> </a:t>
            </a:r>
            <a:r>
              <a:rPr lang="en-US" sz="4400" dirty="0" err="1"/>
              <a:t>হয়</a:t>
            </a:r>
            <a:r>
              <a:rPr lang="en-US" sz="4400" dirty="0"/>
              <a:t> </a:t>
            </a:r>
            <a:r>
              <a:rPr lang="en-US" sz="4400" dirty="0" err="1"/>
              <a:t>জড়</a:t>
            </a:r>
            <a:r>
              <a:rPr lang="en-US" sz="4400" dirty="0"/>
              <a:t> 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68812" y="1971338"/>
            <a:ext cx="548640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8812" y="4762218"/>
            <a:ext cx="548640" cy="27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68813" y="437566"/>
            <a:ext cx="548640" cy="4360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68812" y="3255474"/>
            <a:ext cx="548640" cy="5483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921</TotalTime>
  <Words>268</Words>
  <Application>Microsoft Office PowerPoint</Application>
  <PresentationFormat>Custom</PresentationFormat>
  <Paragraphs>71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Laptop Care</cp:lastModifiedBy>
  <cp:revision>131</cp:revision>
  <dcterms:created xsi:type="dcterms:W3CDTF">2018-02-07T09:50:56Z</dcterms:created>
  <dcterms:modified xsi:type="dcterms:W3CDTF">2020-11-18T04:21:15Z</dcterms:modified>
</cp:coreProperties>
</file>