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58" r:id="rId4"/>
    <p:sldId id="287" r:id="rId5"/>
    <p:sldId id="264" r:id="rId6"/>
    <p:sldId id="279" r:id="rId7"/>
    <p:sldId id="265" r:id="rId8"/>
    <p:sldId id="276" r:id="rId9"/>
    <p:sldId id="263" r:id="rId10"/>
    <p:sldId id="259" r:id="rId11"/>
    <p:sldId id="286" r:id="rId12"/>
    <p:sldId id="260" r:id="rId13"/>
    <p:sldId id="261" r:id="rId14"/>
    <p:sldId id="262" r:id="rId15"/>
    <p:sldId id="266" r:id="rId16"/>
    <p:sldId id="268" r:id="rId17"/>
    <p:sldId id="281" r:id="rId18"/>
    <p:sldId id="269" r:id="rId19"/>
    <p:sldId id="285" r:id="rId20"/>
    <p:sldId id="270" r:id="rId21"/>
    <p:sldId id="272"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4BF"/>
    <a:srgbClr val="C26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BD29B-43DB-41EE-AF53-FE185C493976}" type="datetimeFigureOut">
              <a:rPr lang="en-US" smtClean="0"/>
              <a:t>17-Nov-20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50417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BD29B-43DB-41EE-AF53-FE185C493976}" type="datetimeFigureOut">
              <a:rPr lang="en-US" smtClean="0"/>
              <a:t>17-Nov-20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90243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BD29B-43DB-41EE-AF53-FE185C493976}" type="datetimeFigureOut">
              <a:rPr lang="en-US" smtClean="0"/>
              <a:t>17-Nov-20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180930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BD29B-43DB-41EE-AF53-FE185C493976}" type="datetimeFigureOut">
              <a:rPr lang="en-US" smtClean="0"/>
              <a:t>17-Nov-20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43871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BD29B-43DB-41EE-AF53-FE185C493976}" type="datetimeFigureOut">
              <a:rPr lang="en-US" smtClean="0"/>
              <a:t>17-Nov-20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88820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1BD29B-43DB-41EE-AF53-FE185C493976}" type="datetimeFigureOut">
              <a:rPr lang="en-US" smtClean="0"/>
              <a:t>17-Nov-20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173019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1BD29B-43DB-41EE-AF53-FE185C493976}" type="datetimeFigureOut">
              <a:rPr lang="en-US" smtClean="0"/>
              <a:t>17-Nov-20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18356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BD29B-43DB-41EE-AF53-FE185C493976}" type="datetimeFigureOut">
              <a:rPr lang="en-US" smtClean="0"/>
              <a:t>17-Nov-20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13038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D29B-43DB-41EE-AF53-FE185C493976}" type="datetimeFigureOut">
              <a:rPr lang="en-US" smtClean="0"/>
              <a:t>17-Nov-20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382710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D29B-43DB-41EE-AF53-FE185C493976}" type="datetimeFigureOut">
              <a:rPr lang="en-US" smtClean="0"/>
              <a:t>17-Nov-20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4255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BD29B-43DB-41EE-AF53-FE185C493976}" type="datetimeFigureOut">
              <a:rPr lang="en-US" smtClean="0"/>
              <a:t>17-Nov-20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599B4-5152-4422-B979-F85748221106}" type="slidenum">
              <a:rPr lang="en-US" smtClean="0"/>
              <a:t>‹#›</a:t>
            </a:fld>
            <a:endParaRPr lang="en-US"/>
          </a:p>
        </p:txBody>
      </p:sp>
    </p:spTree>
    <p:extLst>
      <p:ext uri="{BB962C8B-B14F-4D97-AF65-F5344CB8AC3E}">
        <p14:creationId xmlns:p14="http://schemas.microsoft.com/office/powerpoint/2010/main" val="208498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BD29B-43DB-41EE-AF53-FE185C493976}" type="datetimeFigureOut">
              <a:rPr lang="en-US" smtClean="0"/>
              <a:t>17-Nov-20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599B4-5152-4422-B979-F85748221106}" type="slidenum">
              <a:rPr lang="en-US" smtClean="0"/>
              <a:t>‹#›</a:t>
            </a:fld>
            <a:endParaRPr lang="en-US"/>
          </a:p>
        </p:txBody>
      </p:sp>
    </p:spTree>
    <p:extLst>
      <p:ext uri="{BB962C8B-B14F-4D97-AF65-F5344CB8AC3E}">
        <p14:creationId xmlns:p14="http://schemas.microsoft.com/office/powerpoint/2010/main" val="123774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gif"/><Relationship Id="rId7"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1.jpg"/><Relationship Id="rId4" Type="http://schemas.openxmlformats.org/officeDocument/2006/relationships/image" Target="../media/image30.gi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audio" Target="../media/audio8.wav"/><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1485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p:cNvSpPr/>
          <p:nvPr/>
        </p:nvSpPr>
        <p:spPr>
          <a:xfrm>
            <a:off x="1970468" y="238256"/>
            <a:ext cx="7830355" cy="110758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1"/>
                </a:solidFill>
                <a:latin typeface="NikoshBAN" panose="02000000000000000000" pitchFamily="2" charset="0"/>
                <a:cs typeface="NikoshBAN" panose="02000000000000000000" pitchFamily="2" charset="0"/>
              </a:rPr>
              <a:t>অভিস্রবণের প্রকারভেদ </a:t>
            </a:r>
            <a:endParaRPr lang="en-US" sz="6000" dirty="0">
              <a:solidFill>
                <a:schemeClr val="bg1"/>
              </a:solidFill>
              <a:latin typeface="NikoshBAN" panose="02000000000000000000" pitchFamily="2" charset="0"/>
              <a:cs typeface="NikoshBAN" panose="02000000000000000000" pitchFamily="2" charset="0"/>
            </a:endParaRPr>
          </a:p>
        </p:txBody>
      </p:sp>
      <p:sp>
        <p:nvSpPr>
          <p:cNvPr id="3" name="Rounded Rectangle 2"/>
          <p:cNvSpPr/>
          <p:nvPr/>
        </p:nvSpPr>
        <p:spPr>
          <a:xfrm>
            <a:off x="618184" y="1345839"/>
            <a:ext cx="10959921" cy="29170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a:solidFill>
                  <a:schemeClr val="tx1"/>
                </a:solidFill>
                <a:latin typeface="NikoshBAN" panose="02000000000000000000" pitchFamily="2" charset="0"/>
                <a:cs typeface="NikoshBAN" panose="02000000000000000000" pitchFamily="2" charset="0"/>
              </a:rPr>
              <a:t>অভিস্রবণ প্রক্রিয়াটি বোঝার জন্য আমাদের যে বিষয়ের ধারণা দরকার তার মধ্যে অন্যতম হলো ভিন্ন ঘনত্ব বিশিষ্ট দুইটি দ্রবণের মধ্যে অবস্থিত পর্দার বৈশিষ্ট্য জানা। পর্দাকে সাধারণত তিন ভাগে ভাগ করা যায়। যেমনঃ অভেদ্য পর্দা, ভেদ্য পর্দা ও অর্ধভেদ্য পর্দা।</a:t>
            </a:r>
          </a:p>
        </p:txBody>
      </p:sp>
      <p:grpSp>
        <p:nvGrpSpPr>
          <p:cNvPr id="5" name="Group 4"/>
          <p:cNvGrpSpPr/>
          <p:nvPr/>
        </p:nvGrpSpPr>
        <p:grpSpPr>
          <a:xfrm>
            <a:off x="1442434" y="3928906"/>
            <a:ext cx="9440214" cy="2491211"/>
            <a:chOff x="1442434" y="3928906"/>
            <a:chExt cx="9440214" cy="2491211"/>
          </a:xfrm>
        </p:grpSpPr>
        <p:pic>
          <p:nvPicPr>
            <p:cNvPr id="8" name="Picture 7"/>
            <p:cNvPicPr>
              <a:picLocks noChangeAspect="1"/>
            </p:cNvPicPr>
            <p:nvPr/>
          </p:nvPicPr>
          <p:blipFill>
            <a:blip r:embed="rId4"/>
            <a:stretch>
              <a:fillRect/>
            </a:stretch>
          </p:blipFill>
          <p:spPr>
            <a:xfrm>
              <a:off x="1442434" y="3928906"/>
              <a:ext cx="3533103" cy="24912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2" descr="C:\Users\JS COMPUTER\Downloads\2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648" y="4320900"/>
              <a:ext cx="4572000" cy="209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5655201"/>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whoosh.wav"/>
          </p:stSnd>
        </p:sndAc>
      </p:transition>
    </mc:Choice>
    <mc:Fallback xmlns="">
      <p:transition spd="slow">
        <p:fade/>
        <p:sndAc>
          <p:stSnd>
            <p:snd r:embed="rId6"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Straight Connector 5"/>
          <p:cNvSpPr/>
          <p:nvPr/>
        </p:nvSpPr>
        <p:spPr>
          <a:xfrm rot="16200000">
            <a:off x="5525854" y="2670471"/>
            <a:ext cx="1140290" cy="0"/>
          </a:xfrm>
          <a:custGeom>
            <a:avLst/>
            <a:gdLst/>
            <a:ahLst/>
            <a:cxnLst/>
            <a:rect l="0" t="0" r="0" b="0"/>
            <a:pathLst>
              <a:path>
                <a:moveTo>
                  <a:pt x="0" y="0"/>
                </a:moveTo>
                <a:lnTo>
                  <a:pt x="114029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8"/>
          <p:cNvSpPr/>
          <p:nvPr/>
        </p:nvSpPr>
        <p:spPr>
          <a:xfrm rot="1800000">
            <a:off x="6830959" y="4751104"/>
            <a:ext cx="930303" cy="62088"/>
          </a:xfrm>
          <a:custGeom>
            <a:avLst/>
            <a:gdLst/>
            <a:ahLst/>
            <a:cxnLst/>
            <a:rect l="0" t="0" r="0" b="0"/>
            <a:pathLst>
              <a:path>
                <a:moveTo>
                  <a:pt x="0" y="0"/>
                </a:moveTo>
                <a:lnTo>
                  <a:pt x="93030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11"/>
          <p:cNvSpPr/>
          <p:nvPr/>
        </p:nvSpPr>
        <p:spPr>
          <a:xfrm rot="9000000">
            <a:off x="4415215" y="4755262"/>
            <a:ext cx="930303" cy="0"/>
          </a:xfrm>
          <a:custGeom>
            <a:avLst/>
            <a:gdLst/>
            <a:ahLst/>
            <a:cxnLst/>
            <a:rect l="0" t="0" r="0" b="0"/>
            <a:pathLst>
              <a:path>
                <a:moveTo>
                  <a:pt x="0" y="0"/>
                </a:moveTo>
                <a:lnTo>
                  <a:pt x="93030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1"/>
          <p:cNvGrpSpPr/>
          <p:nvPr/>
        </p:nvGrpSpPr>
        <p:grpSpPr>
          <a:xfrm>
            <a:off x="4177765" y="454775"/>
            <a:ext cx="3700553" cy="1933706"/>
            <a:chOff x="4177765" y="454775"/>
            <a:chExt cx="3700553" cy="1933706"/>
          </a:xfrm>
          <a:solidFill>
            <a:schemeClr val="bg2">
              <a:lumMod val="90000"/>
            </a:schemeClr>
          </a:solidFill>
        </p:grpSpPr>
        <p:grpSp>
          <p:nvGrpSpPr>
            <p:cNvPr id="7" name="Group 6"/>
            <p:cNvGrpSpPr/>
            <p:nvPr/>
          </p:nvGrpSpPr>
          <p:grpSpPr>
            <a:xfrm>
              <a:off x="4177765" y="454775"/>
              <a:ext cx="3700553" cy="1933706"/>
              <a:chOff x="3519423" y="291507"/>
              <a:chExt cx="1089152" cy="1089152"/>
            </a:xfrm>
            <a:grpFill/>
          </p:grpSpPr>
          <p:sp>
            <p:nvSpPr>
              <p:cNvPr id="16" name="Rounded Rectangle 15"/>
              <p:cNvSpPr/>
              <p:nvPr/>
            </p:nvSpPr>
            <p:spPr>
              <a:xfrm>
                <a:off x="3519423" y="291507"/>
                <a:ext cx="1089152" cy="1089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7"/>
              <p:cNvSpPr/>
              <p:nvPr/>
            </p:nvSpPr>
            <p:spPr>
              <a:xfrm>
                <a:off x="3572591" y="344675"/>
                <a:ext cx="982816" cy="982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n-US" sz="3600" kern="1200"/>
              </a:p>
            </p:txBody>
          </p:sp>
        </p:grpSp>
        <p:sp>
          <p:nvSpPr>
            <p:cNvPr id="21" name="Rectangle 20"/>
            <p:cNvSpPr/>
            <p:nvPr/>
          </p:nvSpPr>
          <p:spPr>
            <a:xfrm>
              <a:off x="4629785" y="835987"/>
              <a:ext cx="2887921" cy="1015663"/>
            </a:xfrm>
            <a:prstGeom prst="rect">
              <a:avLst/>
            </a:prstGeom>
            <a:grpFill/>
          </p:spPr>
          <p:txBody>
            <a:bodyPr wrap="square">
              <a:spAutoFit/>
            </a:bodyPr>
            <a:lstStyle/>
            <a:p>
              <a:r>
                <a:rPr lang="bn-BD" sz="6000" dirty="0">
                  <a:latin typeface="NikoshBAN" panose="02000000000000000000" pitchFamily="2" charset="0"/>
                  <a:cs typeface="NikoshBAN" panose="02000000000000000000" pitchFamily="2" charset="0"/>
                </a:rPr>
                <a:t>অভেদ্য পর্দা</a:t>
              </a:r>
              <a:endParaRPr lang="en-US" sz="6000" dirty="0"/>
            </a:p>
          </p:txBody>
        </p:sp>
      </p:grpSp>
      <p:grpSp>
        <p:nvGrpSpPr>
          <p:cNvPr id="5" name="Group 4"/>
          <p:cNvGrpSpPr/>
          <p:nvPr/>
        </p:nvGrpSpPr>
        <p:grpSpPr>
          <a:xfrm>
            <a:off x="1269956" y="3795866"/>
            <a:ext cx="3276216" cy="2343955"/>
            <a:chOff x="1269956" y="3795866"/>
            <a:chExt cx="3276216" cy="2343955"/>
          </a:xfrm>
          <a:solidFill>
            <a:schemeClr val="bg2">
              <a:lumMod val="90000"/>
            </a:schemeClr>
          </a:solidFill>
        </p:grpSpPr>
        <p:grpSp>
          <p:nvGrpSpPr>
            <p:cNvPr id="11" name="Group 10"/>
            <p:cNvGrpSpPr/>
            <p:nvPr/>
          </p:nvGrpSpPr>
          <p:grpSpPr>
            <a:xfrm>
              <a:off x="1269956" y="3795866"/>
              <a:ext cx="3276216" cy="2343955"/>
              <a:chOff x="1356381" y="4038007"/>
              <a:chExt cx="1089152" cy="1089152"/>
            </a:xfrm>
            <a:grpFill/>
          </p:grpSpPr>
          <p:sp>
            <p:nvSpPr>
              <p:cNvPr id="12" name="Rounded Rectangle 11"/>
              <p:cNvSpPr/>
              <p:nvPr/>
            </p:nvSpPr>
            <p:spPr>
              <a:xfrm>
                <a:off x="1356381" y="4038007"/>
                <a:ext cx="1089152" cy="1089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3"/>
              <p:cNvSpPr/>
              <p:nvPr/>
            </p:nvSpPr>
            <p:spPr>
              <a:xfrm>
                <a:off x="1409549" y="4091175"/>
                <a:ext cx="982816" cy="982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n-US" sz="2900" kern="1200"/>
              </a:p>
            </p:txBody>
          </p:sp>
        </p:grpSp>
        <p:sp>
          <p:nvSpPr>
            <p:cNvPr id="22" name="Rectangle 21"/>
            <p:cNvSpPr/>
            <p:nvPr/>
          </p:nvSpPr>
          <p:spPr>
            <a:xfrm>
              <a:off x="1564357" y="4480006"/>
              <a:ext cx="2848857" cy="1107996"/>
            </a:xfrm>
            <a:prstGeom prst="rect">
              <a:avLst/>
            </a:prstGeom>
            <a:grpFill/>
          </p:spPr>
          <p:txBody>
            <a:bodyPr wrap="none">
              <a:spAutoFit/>
            </a:bodyPr>
            <a:lstStyle/>
            <a:p>
              <a:r>
                <a:rPr lang="bn-BD" sz="6600" dirty="0" smtClean="0">
                  <a:latin typeface="NikoshBAN" panose="02000000000000000000" pitchFamily="2" charset="0"/>
                  <a:cs typeface="NikoshBAN" panose="02000000000000000000" pitchFamily="2" charset="0"/>
                </a:rPr>
                <a:t>ভেদ্য পর্দা </a:t>
              </a:r>
              <a:endParaRPr lang="en-US" sz="6600" dirty="0"/>
            </a:p>
          </p:txBody>
        </p:sp>
      </p:grpSp>
      <p:grpSp>
        <p:nvGrpSpPr>
          <p:cNvPr id="18" name="Group 17"/>
          <p:cNvGrpSpPr/>
          <p:nvPr/>
        </p:nvGrpSpPr>
        <p:grpSpPr>
          <a:xfrm>
            <a:off x="7711574" y="3920804"/>
            <a:ext cx="3415772" cy="2248176"/>
            <a:chOff x="7711574" y="3920804"/>
            <a:chExt cx="3415772" cy="2248176"/>
          </a:xfrm>
          <a:solidFill>
            <a:schemeClr val="bg2">
              <a:lumMod val="90000"/>
            </a:schemeClr>
          </a:solidFill>
        </p:grpSpPr>
        <p:grpSp>
          <p:nvGrpSpPr>
            <p:cNvPr id="9" name="Group 8"/>
            <p:cNvGrpSpPr/>
            <p:nvPr/>
          </p:nvGrpSpPr>
          <p:grpSpPr>
            <a:xfrm>
              <a:off x="7711574" y="3920804"/>
              <a:ext cx="3415772" cy="2248176"/>
              <a:chOff x="5682466" y="4038007"/>
              <a:chExt cx="1089152" cy="1089152"/>
            </a:xfrm>
            <a:grpFill/>
          </p:grpSpPr>
          <p:sp>
            <p:nvSpPr>
              <p:cNvPr id="14" name="Rounded Rectangle 13"/>
              <p:cNvSpPr/>
              <p:nvPr/>
            </p:nvSpPr>
            <p:spPr>
              <a:xfrm>
                <a:off x="5682466" y="4038007"/>
                <a:ext cx="1089152" cy="1089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0"/>
              <p:cNvSpPr/>
              <p:nvPr/>
            </p:nvSpPr>
            <p:spPr>
              <a:xfrm>
                <a:off x="5735634" y="4091175"/>
                <a:ext cx="982816" cy="982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endParaRPr lang="en-US" sz="3600" kern="1200"/>
              </a:p>
            </p:txBody>
          </p:sp>
        </p:grpSp>
        <p:sp>
          <p:nvSpPr>
            <p:cNvPr id="23" name="Rectangle 22"/>
            <p:cNvSpPr/>
            <p:nvPr/>
          </p:nvSpPr>
          <p:spPr>
            <a:xfrm>
              <a:off x="7765570" y="4544401"/>
              <a:ext cx="3322101" cy="1015663"/>
            </a:xfrm>
            <a:prstGeom prst="rect">
              <a:avLst/>
            </a:prstGeom>
            <a:grpFill/>
          </p:spPr>
          <p:txBody>
            <a:bodyPr wrap="square">
              <a:spAutoFit/>
            </a:bodyPr>
            <a:lstStyle/>
            <a:p>
              <a:r>
                <a:rPr lang="bn-BD" sz="6000" dirty="0" smtClean="0">
                  <a:latin typeface="NikoshBAN" panose="02000000000000000000" pitchFamily="2" charset="0"/>
                  <a:cs typeface="NikoshBAN" panose="02000000000000000000" pitchFamily="2" charset="0"/>
                </a:rPr>
                <a:t>অর্ধভেদ্য পর্দা</a:t>
              </a:r>
              <a:endParaRPr lang="en-US" sz="6000" dirty="0"/>
            </a:p>
          </p:txBody>
        </p:sp>
      </p:grpSp>
      <p:grpSp>
        <p:nvGrpSpPr>
          <p:cNvPr id="3" name="Group 2"/>
          <p:cNvGrpSpPr/>
          <p:nvPr/>
        </p:nvGrpSpPr>
        <p:grpSpPr>
          <a:xfrm>
            <a:off x="4885349" y="2784633"/>
            <a:ext cx="2487048" cy="2110329"/>
            <a:chOff x="4885349" y="2784633"/>
            <a:chExt cx="2487048" cy="2110329"/>
          </a:xfrm>
          <a:solidFill>
            <a:schemeClr val="bg2">
              <a:lumMod val="90000"/>
            </a:schemeClr>
          </a:solidFill>
        </p:grpSpPr>
        <p:grpSp>
          <p:nvGrpSpPr>
            <p:cNvPr id="25" name="Group 24"/>
            <p:cNvGrpSpPr/>
            <p:nvPr/>
          </p:nvGrpSpPr>
          <p:grpSpPr>
            <a:xfrm>
              <a:off x="4885349" y="2784633"/>
              <a:ext cx="2487048" cy="2110329"/>
              <a:chOff x="3251199" y="2520950"/>
              <a:chExt cx="1625600" cy="1625600"/>
            </a:xfrm>
            <a:grpFill/>
          </p:grpSpPr>
          <p:sp>
            <p:nvSpPr>
              <p:cNvPr id="26" name="Rounded Rectangle 25"/>
              <p:cNvSpPr/>
              <p:nvPr/>
            </p:nvSpPr>
            <p:spPr>
              <a:xfrm>
                <a:off x="3251199" y="2520950"/>
                <a:ext cx="1625600" cy="16256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p:nvPr/>
            </p:nvSpPr>
            <p:spPr>
              <a:xfrm>
                <a:off x="3330554" y="2600305"/>
                <a:ext cx="1466890"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4400" kern="1200"/>
              </a:p>
            </p:txBody>
          </p:sp>
        </p:grpSp>
        <p:sp>
          <p:nvSpPr>
            <p:cNvPr id="29" name="Rectangle 28"/>
            <p:cNvSpPr/>
            <p:nvPr/>
          </p:nvSpPr>
          <p:spPr>
            <a:xfrm>
              <a:off x="5375857" y="3178077"/>
              <a:ext cx="1682675" cy="1323439"/>
            </a:xfrm>
            <a:prstGeom prst="rect">
              <a:avLst/>
            </a:prstGeom>
            <a:grpFill/>
          </p:spPr>
          <p:txBody>
            <a:bodyPr wrap="square">
              <a:spAutoFit/>
            </a:bodyPr>
            <a:lstStyle/>
            <a:p>
              <a:r>
                <a:rPr lang="bn-BD" sz="8000" dirty="0">
                  <a:latin typeface="NikoshBAN" panose="02000000000000000000" pitchFamily="2" charset="0"/>
                  <a:cs typeface="NikoshBAN" panose="02000000000000000000" pitchFamily="2" charset="0"/>
                </a:rPr>
                <a:t>পর্দা</a:t>
              </a:r>
              <a:endParaRPr lang="en-US" sz="8000" dirty="0"/>
            </a:p>
          </p:txBody>
        </p:sp>
      </p:grpSp>
    </p:spTree>
    <p:extLst>
      <p:ext uri="{BB962C8B-B14F-4D97-AF65-F5344CB8AC3E}">
        <p14:creationId xmlns:p14="http://schemas.microsoft.com/office/powerpoint/2010/main" val="3256189934"/>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par>
                                <p:cTn id="21" presetID="21"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21" presetClass="entr" presetSubtype="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orizontal Scroll 4"/>
          <p:cNvSpPr/>
          <p:nvPr/>
        </p:nvSpPr>
        <p:spPr>
          <a:xfrm>
            <a:off x="824248" y="1770845"/>
            <a:ext cx="6220496" cy="4604197"/>
          </a:xfrm>
          <a:prstGeom prst="horizontalScroll">
            <a:avLst>
              <a:gd name="adj" fmla="val 91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latin typeface="NikoshBAN" panose="02000000000000000000" pitchFamily="2" charset="0"/>
                <a:cs typeface="NikoshBAN" panose="02000000000000000000" pitchFamily="2" charset="0"/>
              </a:rPr>
              <a:t>যে পর্দা দিয়ে দ্রাবক বা দ্রাব উভয় প্রকার পদার্থের অণুগুলো চলাচল করতে পারে না তাকে অভেদ্য পর্দা বলে। যেমনঃ পলিথিন, কিউটিনযুক্ত কোষপ্রাচীর।</a:t>
            </a:r>
            <a:endParaRPr lang="en-US" sz="40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7237927" y="1925591"/>
            <a:ext cx="4246808" cy="4479115"/>
            <a:chOff x="7237927" y="1925591"/>
            <a:chExt cx="4246808" cy="447911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927" y="1925591"/>
              <a:ext cx="4246808" cy="2169891"/>
            </a:xfrm>
            <a:prstGeom prst="rect">
              <a:avLst/>
            </a:prstGeom>
            <a:solidFill>
              <a:schemeClr val="tx1"/>
            </a:solidFill>
            <a:ln w="3810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0806" y="4095482"/>
              <a:ext cx="4233929" cy="2309224"/>
            </a:xfrm>
            <a:prstGeom prst="rect">
              <a:avLst/>
            </a:prstGeom>
            <a:ln w="57150">
              <a:solidFill>
                <a:schemeClr val="tx1"/>
              </a:solidFill>
            </a:ln>
          </p:spPr>
        </p:pic>
      </p:grpSp>
      <p:sp>
        <p:nvSpPr>
          <p:cNvPr id="2" name="Oval 1"/>
          <p:cNvSpPr/>
          <p:nvPr/>
        </p:nvSpPr>
        <p:spPr>
          <a:xfrm>
            <a:off x="1214907" y="534674"/>
            <a:ext cx="4881093" cy="139091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1"/>
                </a:solidFill>
                <a:latin typeface="NikoshBAN" panose="02000000000000000000" pitchFamily="2" charset="0"/>
                <a:cs typeface="NikoshBAN" panose="02000000000000000000" pitchFamily="2" charset="0"/>
              </a:rPr>
              <a:t>অভেদ্য পর্দা</a:t>
            </a:r>
            <a:endParaRPr lang="en-US" sz="6000" dirty="0">
              <a:solidFill>
                <a:schemeClr val="bg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806" y="382542"/>
            <a:ext cx="4233929" cy="1543049"/>
          </a:xfrm>
          <a:prstGeom prst="rect">
            <a:avLst/>
          </a:prstGeom>
          <a:ln w="38100">
            <a:solidFill>
              <a:schemeClr val="tx1"/>
            </a:solidFill>
          </a:ln>
        </p:spPr>
      </p:pic>
    </p:spTree>
    <p:extLst>
      <p:ext uri="{BB962C8B-B14F-4D97-AF65-F5344CB8AC3E}">
        <p14:creationId xmlns:p14="http://schemas.microsoft.com/office/powerpoint/2010/main" val="101511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by="(-#ppt_w*2)" calcmode="lin" valueType="num">
                                      <p:cBhvr rctx="PPT">
                                        <p:cTn id="28" dur="500" autoRev="1" fill="hold">
                                          <p:stCondLst>
                                            <p:cond delay="0"/>
                                          </p:stCondLst>
                                        </p:cTn>
                                        <p:tgtEl>
                                          <p:spTgt spid="5"/>
                                        </p:tgtEl>
                                        <p:attrNameLst>
                                          <p:attrName>ppt_w</p:attrName>
                                        </p:attrNameLst>
                                      </p:cBhvr>
                                    </p:anim>
                                    <p:anim by="(#ppt_w*0.50)" calcmode="lin" valueType="num">
                                      <p:cBhvr>
                                        <p:cTn id="29" dur="500" decel="50000" autoRev="1" fill="hold">
                                          <p:stCondLst>
                                            <p:cond delay="0"/>
                                          </p:stCondLst>
                                        </p:cTn>
                                        <p:tgtEl>
                                          <p:spTgt spid="5"/>
                                        </p:tgtEl>
                                        <p:attrNameLst>
                                          <p:attrName>ppt_x</p:attrName>
                                        </p:attrNameLst>
                                      </p:cBhvr>
                                    </p:anim>
                                    <p:anim from="(-#ppt_h/2)" to="(#ppt_y)" calcmode="lin" valueType="num">
                                      <p:cBhvr>
                                        <p:cTn id="30" dur="1000" fill="hold">
                                          <p:stCondLst>
                                            <p:cond delay="0"/>
                                          </p:stCondLst>
                                        </p:cTn>
                                        <p:tgtEl>
                                          <p:spTgt spid="5"/>
                                        </p:tgtEl>
                                        <p:attrNameLst>
                                          <p:attrName>ppt_y</p:attrName>
                                        </p:attrNameLst>
                                      </p:cBhvr>
                                    </p:anim>
                                    <p:animRot by="21600000">
                                      <p:cBhvr>
                                        <p:cTn id="31"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p:cNvSpPr/>
          <p:nvPr/>
        </p:nvSpPr>
        <p:spPr>
          <a:xfrm>
            <a:off x="1403795" y="566670"/>
            <a:ext cx="4750158" cy="108826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anose="02000000000000000000" pitchFamily="2" charset="0"/>
                <a:cs typeface="NikoshBAN" panose="02000000000000000000" pitchFamily="2" charset="0"/>
              </a:rPr>
              <a:t>ভেদ্য পর্দা</a:t>
            </a:r>
            <a:endParaRPr lang="en-US" sz="6000" dirty="0">
              <a:latin typeface="NikoshBAN" panose="02000000000000000000" pitchFamily="2" charset="0"/>
              <a:cs typeface="NikoshBAN" panose="02000000000000000000" pitchFamily="2" charset="0"/>
            </a:endParaRPr>
          </a:p>
        </p:txBody>
      </p:sp>
      <p:sp>
        <p:nvSpPr>
          <p:cNvPr id="3" name="Horizontal Scroll 2"/>
          <p:cNvSpPr/>
          <p:nvPr/>
        </p:nvSpPr>
        <p:spPr>
          <a:xfrm>
            <a:off x="631065" y="1107583"/>
            <a:ext cx="6220496" cy="534473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যে পর্দা দিয়ে দ্রাবক </a:t>
            </a:r>
            <a:r>
              <a:rPr lang="bn-BD" sz="4800" b="1" dirty="0">
                <a:solidFill>
                  <a:schemeClr val="tx1"/>
                </a:solidFill>
                <a:latin typeface="NikoshBAN" panose="02000000000000000000" pitchFamily="2" charset="0"/>
                <a:cs typeface="NikoshBAN" panose="02000000000000000000" pitchFamily="2" charset="0"/>
              </a:rPr>
              <a:t>ও</a:t>
            </a:r>
            <a:r>
              <a:rPr lang="bn-BD" sz="4800" b="1" dirty="0" smtClean="0">
                <a:solidFill>
                  <a:schemeClr val="tx1"/>
                </a:solidFill>
                <a:latin typeface="NikoshBAN" panose="02000000000000000000" pitchFamily="2" charset="0"/>
                <a:cs typeface="NikoshBAN" panose="02000000000000000000" pitchFamily="2" charset="0"/>
              </a:rPr>
              <a:t> দ্রাব উভয়েরই অণু সহজে চলাচল করতে পারে তাকে ভেদ্য পর্দা বলে। </a:t>
            </a:r>
          </a:p>
          <a:p>
            <a:pPr algn="ctr"/>
            <a:r>
              <a:rPr lang="bn-BD" sz="4800" b="1" dirty="0" smtClean="0">
                <a:solidFill>
                  <a:schemeClr val="tx1"/>
                </a:solidFill>
                <a:latin typeface="NikoshBAN" panose="02000000000000000000" pitchFamily="2" charset="0"/>
                <a:cs typeface="NikoshBAN" panose="02000000000000000000" pitchFamily="2" charset="0"/>
              </a:rPr>
              <a:t>যেমনঃ কোষপ্রাচীর।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57" t="5709" r="1211" b="20473"/>
          <a:stretch/>
        </p:blipFill>
        <p:spPr>
          <a:xfrm>
            <a:off x="7276563" y="566670"/>
            <a:ext cx="4243590" cy="5782613"/>
          </a:xfrm>
          <a:prstGeom prst="rect">
            <a:avLst/>
          </a:prstGeom>
          <a:ln w="38100">
            <a:solidFill>
              <a:schemeClr val="tx1"/>
            </a:solidFill>
          </a:ln>
        </p:spPr>
      </p:pic>
    </p:spTree>
    <p:extLst>
      <p:ext uri="{BB962C8B-B14F-4D97-AF65-F5344CB8AC3E}">
        <p14:creationId xmlns:p14="http://schemas.microsoft.com/office/powerpoint/2010/main" val="3432078882"/>
      </p:ext>
    </p:extLst>
  </p:cSld>
  <p:clrMapOvr>
    <a:masterClrMapping/>
  </p:clrMapOvr>
  <mc:AlternateContent xmlns:mc="http://schemas.openxmlformats.org/markup-compatibility/2006" xmlns:p14="http://schemas.microsoft.com/office/powerpoint/2010/main">
    <mc:Choice Requires="p14">
      <p:transition spd="slow">
        <p14:flash/>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p:cNvSpPr/>
          <p:nvPr/>
        </p:nvSpPr>
        <p:spPr>
          <a:xfrm>
            <a:off x="3425780" y="489399"/>
            <a:ext cx="5486399" cy="94015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anose="02000000000000000000" pitchFamily="2" charset="0"/>
                <a:cs typeface="NikoshBAN" panose="02000000000000000000" pitchFamily="2" charset="0"/>
              </a:rPr>
              <a:t>অর্ধভেদ্য </a:t>
            </a:r>
            <a:r>
              <a:rPr lang="bn-BD" sz="6000" dirty="0" smtClean="0">
                <a:solidFill>
                  <a:schemeClr val="bg1"/>
                </a:solidFill>
                <a:latin typeface="NikoshBAN" panose="02000000000000000000" pitchFamily="2" charset="0"/>
                <a:cs typeface="NikoshBAN" panose="02000000000000000000" pitchFamily="2" charset="0"/>
              </a:rPr>
              <a:t>পর্দা</a:t>
            </a:r>
            <a:endParaRPr lang="en-US" sz="6000" dirty="0">
              <a:solidFill>
                <a:schemeClr val="bg1"/>
              </a:solidFill>
              <a:latin typeface="NikoshBAN" panose="02000000000000000000" pitchFamily="2" charset="0"/>
              <a:cs typeface="NikoshBAN" panose="02000000000000000000" pitchFamily="2" charset="0"/>
            </a:endParaRPr>
          </a:p>
        </p:txBody>
      </p:sp>
      <p:sp>
        <p:nvSpPr>
          <p:cNvPr id="3" name="Horizontal Scroll 2"/>
          <p:cNvSpPr/>
          <p:nvPr/>
        </p:nvSpPr>
        <p:spPr>
          <a:xfrm>
            <a:off x="450762" y="965918"/>
            <a:ext cx="11191740" cy="4034307"/>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4400" dirty="0" smtClean="0">
              <a:solidFill>
                <a:schemeClr val="tx1"/>
              </a:solidFill>
              <a:latin typeface="NikoshBAN" panose="02000000000000000000" pitchFamily="2" charset="0"/>
              <a:cs typeface="NikoshBAN" panose="02000000000000000000" pitchFamily="2" charset="0"/>
            </a:endParaRPr>
          </a:p>
          <a:p>
            <a:r>
              <a:rPr lang="bn-BD" sz="4400" dirty="0" smtClean="0">
                <a:solidFill>
                  <a:schemeClr val="tx1"/>
                </a:solidFill>
                <a:latin typeface="NikoshBAN" panose="02000000000000000000" pitchFamily="2" charset="0"/>
                <a:cs typeface="NikoshBAN" panose="02000000000000000000" pitchFamily="2" charset="0"/>
              </a:rPr>
              <a:t>যে পর্দা দিয়ে কেবল দ্রবণের দ্রাবক অণু (উদ্ভিদের ক্ষেত্রে পানি) চলাচল করতে পারে কিন্তু দ্রাব অণু চলাচল করতে পারে না তাকে অর্ধভেদ্য পর্দা বলে। যেমনঃ কোষপর্দা, ডিমের খোসার ভিতরের পর্দা, মাছের পটকার পর্দা ইত্যাদি।</a:t>
            </a:r>
          </a:p>
          <a:p>
            <a:pPr algn="ctr"/>
            <a:endParaRPr lang="en-US" sz="4000" dirty="0">
              <a:solidFill>
                <a:schemeClr val="tx1"/>
              </a:solidFill>
              <a:latin typeface="NikoshBAN" panose="02000000000000000000" pitchFamily="2" charset="0"/>
              <a:cs typeface="NikoshBAN" panose="02000000000000000000" pitchFamily="2" charset="0"/>
            </a:endParaRPr>
          </a:p>
        </p:txBody>
      </p:sp>
      <p:grpSp>
        <p:nvGrpSpPr>
          <p:cNvPr id="10" name="Group 9"/>
          <p:cNvGrpSpPr/>
          <p:nvPr/>
        </p:nvGrpSpPr>
        <p:grpSpPr>
          <a:xfrm>
            <a:off x="991673" y="4670202"/>
            <a:ext cx="5343526" cy="1600200"/>
            <a:chOff x="643943" y="4871434"/>
            <a:chExt cx="5343526" cy="160020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113" y="4871434"/>
              <a:ext cx="2703356" cy="1600200"/>
            </a:xfrm>
            <a:prstGeom prst="rect">
              <a:avLst/>
            </a:prstGeom>
            <a:ln w="571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43" y="4871434"/>
              <a:ext cx="2640169" cy="1600200"/>
            </a:xfrm>
            <a:prstGeom prst="rect">
              <a:avLst/>
            </a:prstGeom>
            <a:ln w="57150">
              <a:solidFill>
                <a:schemeClr val="tx1"/>
              </a:solidFill>
            </a:ln>
          </p:spPr>
        </p:pic>
      </p:grpSp>
      <p:grpSp>
        <p:nvGrpSpPr>
          <p:cNvPr id="9" name="Group 8"/>
          <p:cNvGrpSpPr/>
          <p:nvPr/>
        </p:nvGrpSpPr>
        <p:grpSpPr>
          <a:xfrm>
            <a:off x="6451677" y="4676644"/>
            <a:ext cx="4921004" cy="1600200"/>
            <a:chOff x="6627052" y="4871434"/>
            <a:chExt cx="4921004" cy="160020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7052" y="4871434"/>
              <a:ext cx="2516947" cy="1600200"/>
            </a:xfrm>
            <a:prstGeom prst="rect">
              <a:avLst/>
            </a:prstGeom>
            <a:ln w="57150">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3999" y="4871434"/>
              <a:ext cx="2404057" cy="1510048"/>
            </a:xfrm>
            <a:prstGeom prst="rect">
              <a:avLst/>
            </a:prstGeom>
            <a:ln w="57150">
              <a:solidFill>
                <a:schemeClr val="tx1"/>
              </a:solidFill>
            </a:ln>
          </p:spPr>
        </p:pic>
      </p:grpSp>
    </p:spTree>
    <p:extLst>
      <p:ext uri="{BB962C8B-B14F-4D97-AF65-F5344CB8AC3E}">
        <p14:creationId xmlns:p14="http://schemas.microsoft.com/office/powerpoint/2010/main" val="418391453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amond(out)">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11368" y="1468197"/>
            <a:ext cx="10740981" cy="5078313"/>
          </a:xfrm>
          <a:prstGeom prst="rect">
            <a:avLst/>
          </a:prstGeom>
        </p:spPr>
        <p:txBody>
          <a:bodyPr wrap="square">
            <a:spAutoFit/>
          </a:bodyPr>
          <a:lstStyle/>
          <a:p>
            <a:r>
              <a:rPr lang="bn-BD" sz="3600" b="1" dirty="0">
                <a:latin typeface="NikoshBAN" panose="02000000000000000000" pitchFamily="2" charset="0"/>
                <a:cs typeface="NikoshBAN" panose="02000000000000000000" pitchFamily="2" charset="0"/>
              </a:rPr>
              <a:t>জীবজীবনে অভিস্রবণ একটি অনিবার্য প্রক্রিয়া। এর গুরুত্ব অনেক।</a:t>
            </a:r>
          </a:p>
          <a:p>
            <a:r>
              <a:rPr lang="bn-BD" sz="3600" b="1" dirty="0">
                <a:latin typeface="NikoshBAN" panose="02000000000000000000" pitchFamily="2" charset="0"/>
                <a:cs typeface="NikoshBAN" panose="02000000000000000000" pitchFamily="2" charset="0"/>
              </a:rPr>
              <a:t>জীবকোষের কোষাবরণ বা প্লাজমা পর্দা অর্ধভেদ্য পর্দা হিসেবে কাজ করে। প্লাজমা পর্দা দিয়ে অভিস্রবণ প্রক্রিয়া মাটিস্হ পানি মূলরোমের মধ্যে প্রকাশ করে বা বাইরে আসে। কোষস্থিত পানি খনিজ লবণকে দ্রবীভূত করে কোষরসে পরিণত হয়। সুতরাং কোষের মধ্য দিয়ে বিভিন্ন জৈব-রাসায়নিক প্রক্রিয়াগুলোকে সচল রাখার জন্য অভিস্রবণের ভুমিকা খুব গুরুত্বপূর্ণ। এ প্রক্রিয়ার মাধ্যমে উদ্ভিদ কোষের রসস্ফীতি ঘটে। কাণ্ড ও পাতাকে সতেজ এবং খাড়া রাখতে সাহায্য করে। ফুলের পাপড়ি বন্ধ বা খুলতে পারে। তা ছাড়া প্রাণীর অন্ত্রে খাদ্য শোষিত হতে পারে।</a:t>
            </a:r>
            <a:endParaRPr lang="bn-BD" sz="3600" b="1" i="0" dirty="0">
              <a:effectLst/>
              <a:latin typeface="NikoshBAN" panose="02000000000000000000" pitchFamily="2" charset="0"/>
              <a:cs typeface="NikoshBAN" panose="02000000000000000000" pitchFamily="2" charset="0"/>
            </a:endParaRPr>
          </a:p>
        </p:txBody>
      </p:sp>
      <p:sp>
        <p:nvSpPr>
          <p:cNvPr id="5" name="Oval 4"/>
          <p:cNvSpPr/>
          <p:nvPr/>
        </p:nvSpPr>
        <p:spPr>
          <a:xfrm>
            <a:off x="2408349" y="238257"/>
            <a:ext cx="6194738" cy="107538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2"/>
                </a:solidFill>
                <a:latin typeface="NikoshBAN" panose="02000000000000000000" pitchFamily="2" charset="0"/>
                <a:cs typeface="NikoshBAN" panose="02000000000000000000" pitchFamily="2" charset="0"/>
              </a:rPr>
              <a:t>অভিস্রবণের গুরুত্ব </a:t>
            </a:r>
            <a:endParaRPr lang="en-US" sz="6000" dirty="0">
              <a:solidFill>
                <a:schemeClr val="bg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381809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gtEl>
                                        <p:attrNameLst>
                                          <p:attrName>ppt_y</p:attrName>
                                        </p:attrNameLst>
                                      </p:cBhvr>
                                      <p:tavLst>
                                        <p:tav tm="0">
                                          <p:val>
                                            <p:strVal val="#ppt_y"/>
                                          </p:val>
                                        </p:tav>
                                        <p:tav tm="100000">
                                          <p:val>
                                            <p:strVal val="#ppt_y"/>
                                          </p:val>
                                        </p:tav>
                                      </p:tavLst>
                                    </p:anim>
                                    <p:anim calcmode="lin" valueType="num">
                                      <p:cBhvr>
                                        <p:cTn id="2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p:cNvGrpSpPr/>
          <p:nvPr/>
        </p:nvGrpSpPr>
        <p:grpSpPr>
          <a:xfrm>
            <a:off x="2900969" y="3276600"/>
            <a:ext cx="5943600" cy="2667000"/>
            <a:chOff x="2900969" y="3276600"/>
            <a:chExt cx="5943600" cy="2667000"/>
          </a:xfrm>
        </p:grpSpPr>
        <p:sp>
          <p:nvSpPr>
            <p:cNvPr id="5" name="Flowchart: Data 4">
              <a:extLst>
                <a:ext uri="{FF2B5EF4-FFF2-40B4-BE49-F238E27FC236}">
                  <a16:creationId xmlns:a16="http://schemas.microsoft.com/office/drawing/2014/main" xmlns="" id="{EC8C6FD5-1865-4988-BCD9-00FF336E587A}"/>
                </a:ext>
              </a:extLst>
            </p:cNvPr>
            <p:cNvSpPr/>
            <p:nvPr/>
          </p:nvSpPr>
          <p:spPr>
            <a:xfrm>
              <a:off x="2900969" y="3276600"/>
              <a:ext cx="5943600" cy="990600"/>
            </a:xfrm>
            <a:prstGeom prst="flowChartInputOutp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281CA5B6-EF12-48A1-B52B-2B2BB910574C}"/>
                </a:ext>
              </a:extLst>
            </p:cNvPr>
            <p:cNvCxnSpPr>
              <a:cxnSpLocks/>
            </p:cNvCxnSpPr>
            <p:nvPr/>
          </p:nvCxnSpPr>
          <p:spPr>
            <a:xfrm rot="5400000">
              <a:off x="6811059" y="5104606"/>
              <a:ext cx="1676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D7C2890-FB99-4623-A3D8-C940FF5D92E5}"/>
                </a:ext>
              </a:extLst>
            </p:cNvPr>
            <p:cNvCxnSpPr>
              <a:cxnSpLocks/>
            </p:cNvCxnSpPr>
            <p:nvPr/>
          </p:nvCxnSpPr>
          <p:spPr>
            <a:xfrm rot="5400000">
              <a:off x="2102200" y="5104606"/>
              <a:ext cx="1676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BAD0A2B-5983-4D97-9647-ADD98D2E26A4}"/>
                </a:ext>
              </a:extLst>
            </p:cNvPr>
            <p:cNvCxnSpPr>
              <a:cxnSpLocks/>
            </p:cNvCxnSpPr>
            <p:nvPr/>
          </p:nvCxnSpPr>
          <p:spPr>
            <a:xfrm rot="5400000">
              <a:off x="3435163" y="4799806"/>
              <a:ext cx="10668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9130443-450E-416C-AE5B-697759EA5713}"/>
                </a:ext>
              </a:extLst>
            </p:cNvPr>
            <p:cNvCxnSpPr>
              <a:cxnSpLocks/>
            </p:cNvCxnSpPr>
            <p:nvPr/>
          </p:nvCxnSpPr>
          <p:spPr>
            <a:xfrm rot="5400000">
              <a:off x="7992696" y="4114006"/>
              <a:ext cx="1676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Flowchart: Magnetic Disk 9">
            <a:extLst>
              <a:ext uri="{FF2B5EF4-FFF2-40B4-BE49-F238E27FC236}">
                <a16:creationId xmlns:a16="http://schemas.microsoft.com/office/drawing/2014/main" xmlns="" id="{E4CC78E8-2BCE-4F52-A025-12062B6EC419}"/>
              </a:ext>
            </a:extLst>
          </p:cNvPr>
          <p:cNvSpPr/>
          <p:nvPr/>
        </p:nvSpPr>
        <p:spPr>
          <a:xfrm>
            <a:off x="4996469" y="2859646"/>
            <a:ext cx="2057400" cy="914400"/>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xmlns="" id="{67C46C16-1F6A-415D-B4D8-39DAAD05F747}"/>
              </a:ext>
            </a:extLst>
          </p:cNvPr>
          <p:cNvSpPr/>
          <p:nvPr/>
        </p:nvSpPr>
        <p:spPr>
          <a:xfrm>
            <a:off x="2236315" y="527265"/>
            <a:ext cx="7422845" cy="8307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NikoshBAN" pitchFamily="2" charset="0"/>
                <a:cs typeface="NikoshBAN" pitchFamily="2" charset="0"/>
              </a:rPr>
              <a:t>কিসমিসের সাহায্যে অভিস্রবণ পরীক্ষা</a:t>
            </a:r>
            <a:endParaRPr lang="en-US" sz="4800" b="1" dirty="0">
              <a:solidFill>
                <a:schemeClr val="tx1"/>
              </a:solidFill>
              <a:latin typeface="NikoshBAN" pitchFamily="2" charset="0"/>
              <a:cs typeface="NikoshBAN" pitchFamily="2" charset="0"/>
            </a:endParaRPr>
          </a:p>
        </p:txBody>
      </p:sp>
      <p:grpSp>
        <p:nvGrpSpPr>
          <p:cNvPr id="21" name="Group 20"/>
          <p:cNvGrpSpPr/>
          <p:nvPr/>
        </p:nvGrpSpPr>
        <p:grpSpPr>
          <a:xfrm>
            <a:off x="607459" y="1676400"/>
            <a:ext cx="10945370" cy="4364685"/>
            <a:chOff x="607459" y="1676400"/>
            <a:chExt cx="10945370" cy="4364685"/>
          </a:xfrm>
        </p:grpSpPr>
        <p:sp>
          <p:nvSpPr>
            <p:cNvPr id="12" name="Rounded Rectangular Callout 21">
              <a:extLst>
                <a:ext uri="{FF2B5EF4-FFF2-40B4-BE49-F238E27FC236}">
                  <a16:creationId xmlns:a16="http://schemas.microsoft.com/office/drawing/2014/main" xmlns="" id="{D9999946-22FD-4D9D-BD44-A354DCDCAFBE}"/>
                </a:ext>
              </a:extLst>
            </p:cNvPr>
            <p:cNvSpPr/>
            <p:nvPr/>
          </p:nvSpPr>
          <p:spPr>
            <a:xfrm>
              <a:off x="2291369" y="1676400"/>
              <a:ext cx="1981200" cy="762000"/>
            </a:xfrm>
            <a:prstGeom prst="wedgeRoundRectCallout">
              <a:avLst>
                <a:gd name="adj1" fmla="val 98777"/>
                <a:gd name="adj2" fmla="val 192641"/>
                <a:gd name="adj3" fmla="val 16667"/>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শুকনা কিসমিস</a:t>
              </a:r>
              <a:endParaRPr lang="en-US" sz="2800" dirty="0">
                <a:solidFill>
                  <a:schemeClr val="tx1"/>
                </a:solidFill>
                <a:latin typeface="NikoshBAN" pitchFamily="2" charset="0"/>
                <a:cs typeface="NikoshBAN" pitchFamily="2" charset="0"/>
              </a:endParaRPr>
            </a:p>
          </p:txBody>
        </p:sp>
        <p:sp>
          <p:nvSpPr>
            <p:cNvPr id="13" name="Rounded Rectangle 22">
              <a:extLst>
                <a:ext uri="{FF2B5EF4-FFF2-40B4-BE49-F238E27FC236}">
                  <a16:creationId xmlns:a16="http://schemas.microsoft.com/office/drawing/2014/main" xmlns="" id="{C2395970-72BC-439E-80F3-ADE24B2A9799}"/>
                </a:ext>
              </a:extLst>
            </p:cNvPr>
            <p:cNvSpPr/>
            <p:nvPr/>
          </p:nvSpPr>
          <p:spPr>
            <a:xfrm>
              <a:off x="5034569" y="1676400"/>
              <a:ext cx="2133600" cy="7620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৪/৫ </a:t>
              </a:r>
              <a:r>
                <a:rPr lang="bn-BD" sz="3600" dirty="0">
                  <a:solidFill>
                    <a:schemeClr val="tx1"/>
                  </a:solidFill>
                  <a:latin typeface="NikoshBAN" pitchFamily="2" charset="0"/>
                  <a:cs typeface="NikoshBAN" pitchFamily="2" charset="0"/>
                </a:rPr>
                <a:t>ঘন্টা </a:t>
              </a:r>
              <a:r>
                <a:rPr lang="bn-BD" sz="3600" dirty="0" smtClean="0">
                  <a:solidFill>
                    <a:schemeClr val="tx1"/>
                  </a:solidFill>
                  <a:latin typeface="NikoshBAN" pitchFamily="2" charset="0"/>
                  <a:cs typeface="NikoshBAN" pitchFamily="2" charset="0"/>
                </a:rPr>
                <a:t>পর </a:t>
              </a:r>
              <a:endParaRPr lang="en-US" sz="3600" dirty="0">
                <a:solidFill>
                  <a:schemeClr val="tx1"/>
                </a:solidFill>
                <a:latin typeface="NikoshBAN" pitchFamily="2" charset="0"/>
                <a:cs typeface="NikoshBAN" pitchFamily="2" charset="0"/>
              </a:endParaRPr>
            </a:p>
          </p:txBody>
        </p:sp>
        <p:sp>
          <p:nvSpPr>
            <p:cNvPr id="14" name="Rounded Rectangular Callout 23">
              <a:extLst>
                <a:ext uri="{FF2B5EF4-FFF2-40B4-BE49-F238E27FC236}">
                  <a16:creationId xmlns:a16="http://schemas.microsoft.com/office/drawing/2014/main" xmlns="" id="{E7CBFCCC-0652-4CD3-98FD-05B8F11F2566}"/>
                </a:ext>
              </a:extLst>
            </p:cNvPr>
            <p:cNvSpPr/>
            <p:nvPr/>
          </p:nvSpPr>
          <p:spPr>
            <a:xfrm>
              <a:off x="7715777" y="1676400"/>
              <a:ext cx="1981200" cy="762000"/>
            </a:xfrm>
            <a:prstGeom prst="wedgeRoundRectCallout">
              <a:avLst>
                <a:gd name="adj1" fmla="val -107940"/>
                <a:gd name="adj2" fmla="val 189261"/>
                <a:gd name="adj3" fmla="val 16667"/>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ফুলে উঠল</a:t>
              </a:r>
              <a:endParaRPr lang="en-US" sz="2800" dirty="0">
                <a:solidFill>
                  <a:schemeClr val="tx1"/>
                </a:solidFill>
                <a:latin typeface="NikoshBAN" pitchFamily="2" charset="0"/>
                <a:cs typeface="NikoshBAN" pitchFamily="2" charset="0"/>
              </a:endParaRPr>
            </a:p>
          </p:txBody>
        </p:sp>
        <p:sp>
          <p:nvSpPr>
            <p:cNvPr id="15" name="Rounded Rectangle 24">
              <a:extLst>
                <a:ext uri="{FF2B5EF4-FFF2-40B4-BE49-F238E27FC236}">
                  <a16:creationId xmlns:a16="http://schemas.microsoft.com/office/drawing/2014/main" xmlns="" id="{5E7E654F-8B85-4E26-9A20-32F6EEA47564}"/>
                </a:ext>
              </a:extLst>
            </p:cNvPr>
            <p:cNvSpPr/>
            <p:nvPr/>
          </p:nvSpPr>
          <p:spPr>
            <a:xfrm>
              <a:off x="4389548" y="5355285"/>
              <a:ext cx="29718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অভিস্রবণ প্রক্রিয়া</a:t>
              </a:r>
              <a:endParaRPr lang="en-US" sz="4000" dirty="0">
                <a:solidFill>
                  <a:schemeClr val="tx1"/>
                </a:solidFill>
                <a:latin typeface="NikoshBAN" pitchFamily="2" charset="0"/>
                <a:cs typeface="NikoshBAN" pitchFamily="2" charset="0"/>
              </a:endParaRPr>
            </a:p>
          </p:txBody>
        </p:sp>
        <p:sp>
          <p:nvSpPr>
            <p:cNvPr id="16" name="Oval 15">
              <a:extLst>
                <a:ext uri="{FF2B5EF4-FFF2-40B4-BE49-F238E27FC236}">
                  <a16:creationId xmlns:a16="http://schemas.microsoft.com/office/drawing/2014/main" xmlns="" id="{E08AA98B-21B2-4E25-9621-64D6F9C64667}"/>
                </a:ext>
              </a:extLst>
            </p:cNvPr>
            <p:cNvSpPr/>
            <p:nvPr/>
          </p:nvSpPr>
          <p:spPr>
            <a:xfrm>
              <a:off x="5263169" y="3454758"/>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873B801A-97C1-4AB2-A1B1-5AE31C24FB48}"/>
                </a:ext>
              </a:extLst>
            </p:cNvPr>
            <p:cNvSpPr/>
            <p:nvPr/>
          </p:nvSpPr>
          <p:spPr>
            <a:xfrm>
              <a:off x="5580848" y="3505200"/>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BECFEAE1-0E2F-43BE-9BBD-13B52B3248CB}"/>
                </a:ext>
              </a:extLst>
            </p:cNvPr>
            <p:cNvSpPr/>
            <p:nvPr/>
          </p:nvSpPr>
          <p:spPr>
            <a:xfrm>
              <a:off x="5872769" y="3429000"/>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C6DCD408-02F6-42E3-9B9C-415D3DBF82CD}"/>
                </a:ext>
              </a:extLst>
            </p:cNvPr>
            <p:cNvSpPr/>
            <p:nvPr/>
          </p:nvSpPr>
          <p:spPr>
            <a:xfrm>
              <a:off x="6088490" y="3505200"/>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93BD81EF-B965-4EEE-A233-14746F50FBC7}"/>
                </a:ext>
              </a:extLst>
            </p:cNvPr>
            <p:cNvSpPr/>
            <p:nvPr/>
          </p:nvSpPr>
          <p:spPr>
            <a:xfrm>
              <a:off x="6253769" y="3479442"/>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59" y="2588654"/>
              <a:ext cx="2160160" cy="2086377"/>
            </a:xfrm>
            <a:prstGeom prst="rect">
              <a:avLst/>
            </a:prstGeom>
          </p:spPr>
        </p:pic>
        <p:pic>
          <p:nvPicPr>
            <p:cNvPr id="23" name="Picture 22" descr="grapes_682_504164a.jpg"/>
            <p:cNvPicPr>
              <a:picLocks noChangeAspect="1"/>
            </p:cNvPicPr>
            <p:nvPr/>
          </p:nvPicPr>
          <p:blipFill>
            <a:blip r:embed="rId6">
              <a:extLst>
                <a:ext uri="{28A0092B-C50C-407E-A947-70E740481C1C}">
                  <a14:useLocalDpi xmlns:a14="http://schemas.microsoft.com/office/drawing/2010/main" val="0"/>
                </a:ext>
              </a:extLst>
            </a:blip>
            <a:srcRect l="3909" t="1334" r="6940" b="1334"/>
            <a:stretch>
              <a:fillRect/>
            </a:stretch>
          </p:blipFill>
          <p:spPr bwMode="auto">
            <a:xfrm>
              <a:off x="9149369" y="2588654"/>
              <a:ext cx="2403460" cy="208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3828828"/>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push.wav"/>
          </p:stSnd>
        </p:sndAc>
      </p:transition>
    </mc:Choice>
    <mc:Fallback xmlns="">
      <p:transition spd="slow">
        <p:fade/>
        <p:sndAc>
          <p:stSnd>
            <p:snd r:embed="rId7"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0495" t="1945" r="4847" b="21873"/>
          <a:stretch/>
        </p:blipFill>
        <p:spPr>
          <a:xfrm>
            <a:off x="656824" y="515155"/>
            <a:ext cx="3335628" cy="5898524"/>
          </a:xfrm>
          <a:prstGeom prst="rect">
            <a:avLst/>
          </a:prstGeom>
          <a:ln w="1270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059" y="618186"/>
            <a:ext cx="7122016" cy="57954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3386445"/>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push.wav"/>
          </p:stSnd>
        </p:sndAc>
      </p:transition>
    </mc:Choice>
    <mc:Fallback xmlns="">
      <p:transition spd="slow">
        <p:fade/>
        <p:sndAc>
          <p:stSnd>
            <p:snd r:embed="rId6"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4262911" y="1418775"/>
            <a:ext cx="3318043" cy="4942959"/>
            <a:chOff x="4262911" y="1418775"/>
            <a:chExt cx="3318043" cy="4942959"/>
          </a:xfrm>
        </p:grpSpPr>
        <p:pic>
          <p:nvPicPr>
            <p:cNvPr id="5" name="Picture 4" descr="osmosis-2876.jpg">
              <a:extLst>
                <a:ext uri="{FF2B5EF4-FFF2-40B4-BE49-F238E27FC236}">
                  <a16:creationId xmlns:a16="http://schemas.microsoft.com/office/drawing/2014/main" xmlns="" id="{A96E3A8C-3C03-4434-AF06-163609E99A9C}"/>
                </a:ext>
              </a:extLst>
            </p:cNvPr>
            <p:cNvPicPr>
              <a:picLocks noChangeAspect="1"/>
            </p:cNvPicPr>
            <p:nvPr/>
          </p:nvPicPr>
          <p:blipFill>
            <a:blip r:embed="rId4"/>
            <a:stretch>
              <a:fillRect/>
            </a:stretch>
          </p:blipFill>
          <p:spPr>
            <a:xfrm>
              <a:off x="4262911" y="1418775"/>
              <a:ext cx="3295607" cy="2921405"/>
            </a:xfrm>
            <a:prstGeom prst="rect">
              <a:avLst/>
            </a:prstGeom>
          </p:spPr>
        </p:pic>
        <p:sp>
          <p:nvSpPr>
            <p:cNvPr id="9" name="Rounded Rectangle 10">
              <a:extLst>
                <a:ext uri="{FF2B5EF4-FFF2-40B4-BE49-F238E27FC236}">
                  <a16:creationId xmlns:a16="http://schemas.microsoft.com/office/drawing/2014/main" xmlns="" id="{9C44B61E-3B34-4C6B-BA89-AF75588891E4}"/>
                </a:ext>
              </a:extLst>
            </p:cNvPr>
            <p:cNvSpPr/>
            <p:nvPr/>
          </p:nvSpPr>
          <p:spPr>
            <a:xfrm>
              <a:off x="4301547" y="4456092"/>
              <a:ext cx="3279407" cy="190564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এর দ্বারা উদ্ভিদ মাটি থেকে পানি ও খনিজ লবণ শোষণ করে </a:t>
              </a:r>
              <a:endParaRPr lang="en-US" sz="3600" dirty="0">
                <a:solidFill>
                  <a:schemeClr val="tx1"/>
                </a:solidFill>
                <a:latin typeface="NikoshBAN" pitchFamily="2" charset="0"/>
                <a:cs typeface="NikoshBAN" pitchFamily="2" charset="0"/>
              </a:endParaRPr>
            </a:p>
          </p:txBody>
        </p:sp>
      </p:grpSp>
      <p:grpSp>
        <p:nvGrpSpPr>
          <p:cNvPr id="11" name="Group 10"/>
          <p:cNvGrpSpPr/>
          <p:nvPr/>
        </p:nvGrpSpPr>
        <p:grpSpPr>
          <a:xfrm>
            <a:off x="7887243" y="1361943"/>
            <a:ext cx="3690868" cy="4999791"/>
            <a:chOff x="7887243" y="1361943"/>
            <a:chExt cx="3690868" cy="4999791"/>
          </a:xfrm>
        </p:grpSpPr>
        <p:pic>
          <p:nvPicPr>
            <p:cNvPr id="8" name="Picture 7" descr="34a445380c3d152491c1960b3fa5d8ae.jpg">
              <a:extLst>
                <a:ext uri="{FF2B5EF4-FFF2-40B4-BE49-F238E27FC236}">
                  <a16:creationId xmlns:a16="http://schemas.microsoft.com/office/drawing/2014/main" xmlns="" id="{36577CD5-C21B-4153-9E21-6E382A816549}"/>
                </a:ext>
              </a:extLst>
            </p:cNvPr>
            <p:cNvPicPr>
              <a:picLocks noChangeAspect="1"/>
            </p:cNvPicPr>
            <p:nvPr/>
          </p:nvPicPr>
          <p:blipFill>
            <a:blip r:embed="rId5"/>
            <a:stretch>
              <a:fillRect/>
            </a:stretch>
          </p:blipFill>
          <p:spPr>
            <a:xfrm>
              <a:off x="8014959" y="1361943"/>
              <a:ext cx="3563152" cy="2921405"/>
            </a:xfrm>
            <a:prstGeom prst="rect">
              <a:avLst/>
            </a:prstGeom>
          </p:spPr>
        </p:pic>
        <p:sp>
          <p:nvSpPr>
            <p:cNvPr id="10" name="Rounded Rectangle 12">
              <a:extLst>
                <a:ext uri="{FF2B5EF4-FFF2-40B4-BE49-F238E27FC236}">
                  <a16:creationId xmlns:a16="http://schemas.microsoft.com/office/drawing/2014/main" xmlns="" id="{EF96E2F9-F691-4E57-95B4-6685318550BF}"/>
                </a:ext>
              </a:extLst>
            </p:cNvPr>
            <p:cNvSpPr/>
            <p:nvPr/>
          </p:nvSpPr>
          <p:spPr>
            <a:xfrm>
              <a:off x="7887243" y="4456092"/>
              <a:ext cx="3639352" cy="190564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অভিস্রবণ প্রক্রিয়া দ্বারা উদ্ভিদ ও প্রাণীকোষে রসস্ফীতি ঘটে </a:t>
              </a:r>
              <a:endParaRPr lang="en-US" sz="3600" dirty="0">
                <a:solidFill>
                  <a:schemeClr val="tx1"/>
                </a:solidFill>
                <a:latin typeface="NikoshBAN" pitchFamily="2" charset="0"/>
                <a:cs typeface="NikoshBAN" pitchFamily="2" charset="0"/>
              </a:endParaRPr>
            </a:p>
          </p:txBody>
        </p:sp>
      </p:grpSp>
      <p:grpSp>
        <p:nvGrpSpPr>
          <p:cNvPr id="3" name="Group 2"/>
          <p:cNvGrpSpPr/>
          <p:nvPr/>
        </p:nvGrpSpPr>
        <p:grpSpPr>
          <a:xfrm>
            <a:off x="618186" y="1361943"/>
            <a:ext cx="3477296" cy="4999791"/>
            <a:chOff x="618186" y="1361943"/>
            <a:chExt cx="3477296" cy="4999791"/>
          </a:xfrm>
        </p:grpSpPr>
        <p:pic>
          <p:nvPicPr>
            <p:cNvPr id="7" name="Picture 6" descr="biology_osmosis.jpg">
              <a:extLst>
                <a:ext uri="{FF2B5EF4-FFF2-40B4-BE49-F238E27FC236}">
                  <a16:creationId xmlns:a16="http://schemas.microsoft.com/office/drawing/2014/main" xmlns="" id="{F21DB696-379D-4AA1-B07A-4A704E908A51}"/>
                </a:ext>
              </a:extLst>
            </p:cNvPr>
            <p:cNvPicPr>
              <a:picLocks noChangeAspect="1"/>
            </p:cNvPicPr>
            <p:nvPr/>
          </p:nvPicPr>
          <p:blipFill>
            <a:blip r:embed="rId6"/>
            <a:srcRect l="2740" t="17352" r="4110" b="9386"/>
            <a:stretch>
              <a:fillRect/>
            </a:stretch>
          </p:blipFill>
          <p:spPr>
            <a:xfrm>
              <a:off x="618186" y="1361943"/>
              <a:ext cx="3271238" cy="2921405"/>
            </a:xfrm>
            <a:prstGeom prst="rect">
              <a:avLst/>
            </a:prstGeom>
          </p:spPr>
        </p:pic>
        <p:sp>
          <p:nvSpPr>
            <p:cNvPr id="12" name="Rounded Rectangle 16">
              <a:extLst>
                <a:ext uri="{FF2B5EF4-FFF2-40B4-BE49-F238E27FC236}">
                  <a16:creationId xmlns:a16="http://schemas.microsoft.com/office/drawing/2014/main" xmlns="" id="{0A9ED2B3-EBA4-47D4-852E-340C97D0E8A3}"/>
                </a:ext>
              </a:extLst>
            </p:cNvPr>
            <p:cNvSpPr/>
            <p:nvPr/>
          </p:nvSpPr>
          <p:spPr>
            <a:xfrm>
              <a:off x="618186" y="4456092"/>
              <a:ext cx="3477296" cy="190564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এ প্রক্রিয়ায় প্লাজমাপর্দা দিয়ে খনিজ লবণ কোষে প্রবেশ করে </a:t>
              </a:r>
              <a:endParaRPr lang="en-US" sz="3600" dirty="0">
                <a:solidFill>
                  <a:schemeClr val="tx1"/>
                </a:solidFill>
                <a:latin typeface="NikoshBAN" pitchFamily="2" charset="0"/>
                <a:cs typeface="NikoshBAN" pitchFamily="2" charset="0"/>
              </a:endParaRPr>
            </a:p>
          </p:txBody>
        </p:sp>
      </p:grpSp>
      <p:sp>
        <p:nvSpPr>
          <p:cNvPr id="2" name="Rounded Rectangle 1"/>
          <p:cNvSpPr/>
          <p:nvPr/>
        </p:nvSpPr>
        <p:spPr>
          <a:xfrm>
            <a:off x="3477296" y="605307"/>
            <a:ext cx="5055615" cy="695459"/>
          </a:xfrm>
          <a:prstGeom prst="roundRect">
            <a:avLst/>
          </a:prstGeom>
          <a:solidFill>
            <a:schemeClr val="accent1">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ysClr val="windowText" lastClr="000000"/>
                </a:solidFill>
                <a:latin typeface="NikoshBAN" pitchFamily="2" charset="0"/>
                <a:cs typeface="NikoshBAN" pitchFamily="2" charset="0"/>
              </a:rPr>
              <a:t>অভিস্রবণের গুরুত্ব</a:t>
            </a:r>
            <a:endParaRPr lang="en-US" sz="44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344172305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Pepper-Growing-Veggie.gif">
            <a:extLst>
              <a:ext uri="{FF2B5EF4-FFF2-40B4-BE49-F238E27FC236}">
                <a16:creationId xmlns:a16="http://schemas.microsoft.com/office/drawing/2014/main" xmlns="" id="{15264119-B58C-4B3D-85B1-0B578E605816}"/>
              </a:ext>
            </a:extLst>
          </p:cNvPr>
          <p:cNvPicPr>
            <a:picLocks noChangeAspect="1"/>
          </p:cNvPicPr>
          <p:nvPr/>
        </p:nvPicPr>
        <p:blipFill>
          <a:blip r:embed="rId4"/>
          <a:stretch>
            <a:fillRect/>
          </a:stretch>
        </p:blipFill>
        <p:spPr>
          <a:xfrm>
            <a:off x="640287" y="477344"/>
            <a:ext cx="3177446" cy="4432431"/>
          </a:xfrm>
          <a:prstGeom prst="rect">
            <a:avLst/>
          </a:prstGeom>
        </p:spPr>
      </p:pic>
      <p:sp>
        <p:nvSpPr>
          <p:cNvPr id="5" name="Rounded Rectangle 14">
            <a:extLst>
              <a:ext uri="{FF2B5EF4-FFF2-40B4-BE49-F238E27FC236}">
                <a16:creationId xmlns:a16="http://schemas.microsoft.com/office/drawing/2014/main" xmlns="" id="{734405CA-1632-4DDC-91D2-BE462264E6D1}"/>
              </a:ext>
            </a:extLst>
          </p:cNvPr>
          <p:cNvSpPr/>
          <p:nvPr/>
        </p:nvSpPr>
        <p:spPr>
          <a:xfrm>
            <a:off x="457199" y="4555851"/>
            <a:ext cx="3015491" cy="176616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কান্ড ও পাতাকে সতেজ এবং খাড়া রাখতে সাহায্য করে </a:t>
            </a:r>
            <a:endParaRPr lang="en-US" sz="3200" dirty="0">
              <a:solidFill>
                <a:schemeClr val="tx1"/>
              </a:solidFill>
              <a:latin typeface="NikoshBAN" pitchFamily="2" charset="0"/>
              <a:cs typeface="NikoshBAN" pitchFamily="2" charset="0"/>
            </a:endParaRPr>
          </a:p>
        </p:txBody>
      </p:sp>
      <p:pic>
        <p:nvPicPr>
          <p:cNvPr id="6" name="Picture 5" descr="ff.gif">
            <a:extLst>
              <a:ext uri="{FF2B5EF4-FFF2-40B4-BE49-F238E27FC236}">
                <a16:creationId xmlns:a16="http://schemas.microsoft.com/office/drawing/2014/main" xmlns="" id="{46237566-57C6-40E5-9DA8-43A8A59342DE}"/>
              </a:ext>
            </a:extLst>
          </p:cNvPr>
          <p:cNvPicPr>
            <a:picLocks noChangeAspect="1"/>
          </p:cNvPicPr>
          <p:nvPr/>
        </p:nvPicPr>
        <p:blipFill>
          <a:blip r:embed="rId5"/>
          <a:stretch>
            <a:fillRect/>
          </a:stretch>
        </p:blipFill>
        <p:spPr>
          <a:xfrm>
            <a:off x="7613459" y="576446"/>
            <a:ext cx="3269083" cy="3776613"/>
          </a:xfrm>
          <a:prstGeom prst="rect">
            <a:avLst/>
          </a:prstGeom>
        </p:spPr>
      </p:pic>
      <p:pic>
        <p:nvPicPr>
          <p:cNvPr id="7" name="Picture 6" descr="animated big red rose flower2.gif">
            <a:extLst>
              <a:ext uri="{FF2B5EF4-FFF2-40B4-BE49-F238E27FC236}">
                <a16:creationId xmlns:a16="http://schemas.microsoft.com/office/drawing/2014/main" xmlns="" id="{570242F7-90EA-4177-9375-F47D0026F647}"/>
              </a:ext>
            </a:extLst>
          </p:cNvPr>
          <p:cNvPicPr>
            <a:picLocks noChangeAspect="1"/>
          </p:cNvPicPr>
          <p:nvPr/>
        </p:nvPicPr>
        <p:blipFill>
          <a:blip r:embed="rId6"/>
          <a:stretch>
            <a:fillRect/>
          </a:stretch>
        </p:blipFill>
        <p:spPr>
          <a:xfrm>
            <a:off x="4197644" y="766382"/>
            <a:ext cx="3279407" cy="4121062"/>
          </a:xfrm>
          <a:prstGeom prst="rect">
            <a:avLst/>
          </a:prstGeom>
        </p:spPr>
      </p:pic>
      <p:sp>
        <p:nvSpPr>
          <p:cNvPr id="8" name="Rounded Rectangle 20">
            <a:extLst>
              <a:ext uri="{FF2B5EF4-FFF2-40B4-BE49-F238E27FC236}">
                <a16:creationId xmlns:a16="http://schemas.microsoft.com/office/drawing/2014/main" xmlns="" id="{1D7F7547-F5C0-4B22-8B02-F0032C305A66}"/>
              </a:ext>
            </a:extLst>
          </p:cNvPr>
          <p:cNvSpPr/>
          <p:nvPr/>
        </p:nvSpPr>
        <p:spPr>
          <a:xfrm>
            <a:off x="3850783" y="4555851"/>
            <a:ext cx="3373955" cy="176616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ফুলের পাঁপড়ি বন্ধ ও খুলতে সাহায্য করে </a:t>
            </a:r>
            <a:endParaRPr lang="en-US" sz="4000" dirty="0">
              <a:solidFill>
                <a:schemeClr val="tx1"/>
              </a:solidFill>
              <a:latin typeface="NikoshBAN" pitchFamily="2" charset="0"/>
              <a:cs typeface="NikoshBAN" pitchFamily="2" charset="0"/>
            </a:endParaRPr>
          </a:p>
        </p:txBody>
      </p:sp>
      <p:sp>
        <p:nvSpPr>
          <p:cNvPr id="9" name="Rounded Rectangle 22">
            <a:extLst>
              <a:ext uri="{FF2B5EF4-FFF2-40B4-BE49-F238E27FC236}">
                <a16:creationId xmlns:a16="http://schemas.microsoft.com/office/drawing/2014/main" xmlns="" id="{7585AF80-9041-4C08-A10E-565BD675C2E5}"/>
              </a:ext>
            </a:extLst>
          </p:cNvPr>
          <p:cNvSpPr/>
          <p:nvPr/>
        </p:nvSpPr>
        <p:spPr>
          <a:xfrm>
            <a:off x="7602830" y="4555851"/>
            <a:ext cx="3421483" cy="176616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অভিস্রবণের মাধ্যমে প্রাণীর অন্ত্রে খাদ্য শোষিত হতে পারে </a:t>
            </a:r>
            <a:endParaRPr lang="en-US" sz="3600" dirty="0">
              <a:solidFill>
                <a:schemeClr val="tx1"/>
              </a:solidFill>
              <a:latin typeface="NikoshBAN" pitchFamily="2" charset="0"/>
              <a:cs typeface="NikoshBAN" pitchFamily="2" charset="0"/>
            </a:endParaRPr>
          </a:p>
        </p:txBody>
      </p:sp>
      <p:sp>
        <p:nvSpPr>
          <p:cNvPr id="10" name="Rounded Rectangle 9"/>
          <p:cNvSpPr/>
          <p:nvPr/>
        </p:nvSpPr>
        <p:spPr>
          <a:xfrm>
            <a:off x="3477296" y="605307"/>
            <a:ext cx="5055615" cy="695459"/>
          </a:xfrm>
          <a:prstGeom prst="roundRect">
            <a:avLst/>
          </a:prstGeom>
          <a:solidFill>
            <a:schemeClr val="accent1">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ysClr val="windowText" lastClr="000000"/>
                </a:solidFill>
                <a:latin typeface="NikoshBAN" pitchFamily="2" charset="0"/>
                <a:cs typeface="NikoshBAN" pitchFamily="2" charset="0"/>
              </a:rPr>
              <a:t>অভিস্রবণের গুরুত্ব</a:t>
            </a:r>
            <a:endParaRPr lang="en-US" sz="44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3999262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228" y="911180"/>
            <a:ext cx="8873543" cy="5035640"/>
          </a:xfrm>
          <a:prstGeom prst="rect">
            <a:avLst/>
          </a:prstGeom>
        </p:spPr>
      </p:pic>
    </p:spTree>
    <p:extLst>
      <p:ext uri="{BB962C8B-B14F-4D97-AF65-F5344CB8AC3E}">
        <p14:creationId xmlns:p14="http://schemas.microsoft.com/office/powerpoint/2010/main" val="9753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609600" y="1661375"/>
            <a:ext cx="10972800" cy="486821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মাটি </a:t>
            </a:r>
            <a:r>
              <a:rPr lang="bn-IN" sz="3200" b="1" dirty="0">
                <a:solidFill>
                  <a:schemeClr val="tx1"/>
                </a:solidFill>
                <a:latin typeface="NikoshBAN" panose="02000000000000000000" pitchFamily="2" charset="0"/>
                <a:cs typeface="NikoshBAN" panose="02000000000000000000" pitchFamily="2" charset="0"/>
              </a:rPr>
              <a:t>থেকে  পানি ও পানিতে দ্রবীভূত খনিজ লবণ উদ্ভিদের সজীব কোষে অভিস্রবণ প্রক্রিয়ায় মূলরোম দ্বারা শোষণ করে</a:t>
            </a:r>
            <a:r>
              <a:rPr lang="bn-IN" sz="3200" b="1" dirty="0" smtClean="0">
                <a:solidFill>
                  <a:schemeClr val="tx1"/>
                </a:solidFill>
                <a:latin typeface="NikoshBAN" panose="02000000000000000000" pitchFamily="2" charset="0"/>
                <a:cs typeface="NikoshBAN" panose="02000000000000000000" pitchFamily="2" charset="0"/>
              </a:rPr>
              <a:t>।</a:t>
            </a:r>
            <a:r>
              <a:rPr lang="bn-BD"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এক্ষেত্রে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স্থলজ</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উদ্ভিদের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মূলরোম</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মাটির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সুক্ষ্মকণার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ফাঁকে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লেগে</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থাকা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কৈশিক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অভিস্রবণ</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প্রক্রিয়ায়</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নিজ</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দেহে</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টেনে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নেয়</a:t>
            </a:r>
            <a:r>
              <a:rPr lang="en-US" sz="3200" b="1" dirty="0" smtClean="0">
                <a:solidFill>
                  <a:schemeClr val="tx1"/>
                </a:solidFill>
                <a:latin typeface="NikoshBAN" panose="02000000000000000000" pitchFamily="2" charset="0"/>
                <a:cs typeface="NikoshBAN" panose="02000000000000000000" pitchFamily="2" charset="0"/>
              </a:rPr>
              <a:t>।</a:t>
            </a:r>
            <a:r>
              <a:rPr lang="bn-BD" sz="3200" b="1" dirty="0" smtClean="0">
                <a:solidFill>
                  <a:schemeClr val="tx1"/>
                </a:solidFill>
                <a:latin typeface="NikoshBAN" panose="02000000000000000000" pitchFamily="2" charset="0"/>
                <a:cs typeface="NikoshBAN" panose="02000000000000000000" pitchFamily="2" charset="0"/>
              </a:rPr>
              <a:t> </a:t>
            </a:r>
            <a:r>
              <a:rPr lang="bn-IN" sz="3200" b="1" dirty="0" smtClean="0">
                <a:solidFill>
                  <a:schemeClr val="tx1"/>
                </a:solidFill>
                <a:latin typeface="NikoshBAN" panose="02000000000000000000" pitchFamily="2" charset="0"/>
                <a:cs typeface="NikoshBAN" panose="02000000000000000000" pitchFamily="2" charset="0"/>
              </a:rPr>
              <a:t>মূলরোমের </a:t>
            </a:r>
            <a:r>
              <a:rPr lang="bn-IN" sz="3200" b="1" dirty="0">
                <a:solidFill>
                  <a:schemeClr val="tx1"/>
                </a:solidFill>
                <a:latin typeface="NikoshBAN" panose="02000000000000000000" pitchFamily="2" charset="0"/>
                <a:cs typeface="NikoshBAN" panose="02000000000000000000" pitchFamily="2" charset="0"/>
              </a:rPr>
              <a:t>কোষীয় দ্রবণের ঘনত্বের </a:t>
            </a:r>
            <a:r>
              <a:rPr lang="en-US" sz="3200" b="1" dirty="0" err="1">
                <a:solidFill>
                  <a:schemeClr val="tx1"/>
                </a:solidFill>
                <a:latin typeface="NikoshBAN" panose="02000000000000000000" pitchFamily="2" charset="0"/>
                <a:cs typeface="NikoshBAN" panose="02000000000000000000" pitchFamily="2" charset="0"/>
              </a:rPr>
              <a:t>তুলনায়</a:t>
            </a: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তার পরিবেশের ঘনত্ব কম থাকায় পানি কোষের মধ্যে </a:t>
            </a:r>
            <a:r>
              <a:rPr lang="en-US" sz="3200" b="1" dirty="0" err="1">
                <a:solidFill>
                  <a:schemeClr val="tx1"/>
                </a:solidFill>
                <a:latin typeface="NikoshBAN" panose="02000000000000000000" pitchFamily="2" charset="0"/>
                <a:cs typeface="NikoshBAN" panose="02000000000000000000" pitchFamily="2" charset="0"/>
              </a:rPr>
              <a:t>অন্তঃ</a:t>
            </a:r>
            <a:r>
              <a:rPr lang="bn-IN" sz="3200" b="1" dirty="0">
                <a:solidFill>
                  <a:schemeClr val="tx1"/>
                </a:solidFill>
                <a:latin typeface="NikoshBAN" panose="02000000000000000000" pitchFamily="2" charset="0"/>
                <a:cs typeface="NikoshBAN" panose="02000000000000000000" pitchFamily="2" charset="0"/>
              </a:rPr>
              <a:t>অভি</a:t>
            </a:r>
            <a:r>
              <a:rPr lang="en-US" sz="3200" b="1" dirty="0" err="1">
                <a:solidFill>
                  <a:schemeClr val="tx1"/>
                </a:solidFill>
                <a:latin typeface="NikoshBAN" panose="02000000000000000000" pitchFamily="2" charset="0"/>
                <a:cs typeface="NikoshBAN" panose="02000000000000000000" pitchFamily="2" charset="0"/>
              </a:rPr>
              <a:t>স্রব</a:t>
            </a:r>
            <a:r>
              <a:rPr lang="bn-IN" sz="3200" b="1" dirty="0">
                <a:solidFill>
                  <a:schemeClr val="tx1"/>
                </a:solidFill>
                <a:latin typeface="NikoshBAN" panose="02000000000000000000" pitchFamily="2" charset="0"/>
                <a:cs typeface="NikoshBAN" panose="02000000000000000000" pitchFamily="2" charset="0"/>
              </a:rPr>
              <a:t>ণ প্রক্রিয়ায় প্রবেশ করে । </a:t>
            </a:r>
            <a:r>
              <a:rPr lang="en-US" sz="3200" b="1" dirty="0" err="1">
                <a:solidFill>
                  <a:schemeClr val="tx1"/>
                </a:solidFill>
                <a:latin typeface="NikoshBAN" panose="02000000000000000000" pitchFamily="2" charset="0"/>
                <a:cs typeface="NikoshBAN" panose="02000000000000000000" pitchFamily="2" charset="0"/>
              </a:rPr>
              <a:t>মূলের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বাহিরের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আবরণ</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থেকে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কেন্দ্র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পর্যন্ত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সব</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কোষের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কোষ</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রসের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ঘনত্ব</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সমান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নয়</a:t>
            </a:r>
            <a:r>
              <a:rPr lang="en-US" sz="3200" b="1" dirty="0">
                <a:solidFill>
                  <a:schemeClr val="tx1"/>
                </a:solidFill>
                <a:latin typeface="NikoshBAN" panose="02000000000000000000" pitchFamily="2" charset="0"/>
                <a:cs typeface="NikoshBAN" panose="02000000000000000000" pitchFamily="2" charset="0"/>
              </a:rPr>
              <a:t> । </a:t>
            </a:r>
            <a:r>
              <a:rPr lang="en-US" sz="3200" b="1" dirty="0" err="1">
                <a:solidFill>
                  <a:schemeClr val="tx1"/>
                </a:solidFill>
                <a:latin typeface="NikoshBAN" panose="02000000000000000000" pitchFamily="2" charset="0"/>
                <a:cs typeface="NikoshBAN" panose="02000000000000000000" pitchFamily="2" charset="0"/>
              </a:rPr>
              <a:t>ফলে</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কোষান্তর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অভিস্রবণের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কারণে</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মূলের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এক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কোষ</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থেকে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অন্য</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কোষে</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পানির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গতি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অব্যাহত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থাকে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এবং</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পরিশেষে</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পানি</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কান্ডের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জাইলেম</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বাহিকার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মাধ্যমে</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পাতায়</a:t>
            </a:r>
            <a:r>
              <a:rPr lang="bn-IN" sz="3200" b="1" dirty="0">
                <a:solidFill>
                  <a:schemeClr val="tx1"/>
                </a:solidFill>
                <a:latin typeface="NikoshBAN" panose="02000000000000000000" pitchFamily="2" charset="0"/>
                <a:cs typeface="NikoshBAN" panose="02000000000000000000" pitchFamily="2" charset="0"/>
              </a:rPr>
              <a:t> পৌছায় ।</a:t>
            </a:r>
            <a:endParaRPr lang="en-US" sz="3200" b="1" dirty="0">
              <a:solidFill>
                <a:schemeClr val="tx1"/>
              </a:solidFill>
              <a:latin typeface="NikoshBAN" panose="02000000000000000000" pitchFamily="2" charset="0"/>
              <a:cs typeface="NikoshBAN" panose="02000000000000000000" pitchFamily="2" charset="0"/>
            </a:endParaRPr>
          </a:p>
          <a:p>
            <a:pPr algn="ctr"/>
            <a:r>
              <a:rPr lang="en-US" sz="3200" b="1" dirty="0" err="1">
                <a:solidFill>
                  <a:schemeClr val="tx1"/>
                </a:solidFill>
                <a:latin typeface="NikoshBAN" panose="02000000000000000000" pitchFamily="2" charset="0"/>
                <a:cs typeface="NikoshBAN" panose="02000000000000000000" pitchFamily="2" charset="0"/>
              </a:rPr>
              <a:t>তাই</a:t>
            </a:r>
            <a:r>
              <a:rPr lang="bn-IN" sz="3200" b="1" dirty="0">
                <a:solidFill>
                  <a:schemeClr val="tx1"/>
                </a:solidFill>
                <a:latin typeface="NikoshBAN" panose="02000000000000000000" pitchFamily="2" charset="0"/>
                <a:cs typeface="NikoshBAN" panose="02000000000000000000" pitchFamily="2" charset="0"/>
              </a:rPr>
              <a:t> উদ্ভিদে মূল দ্বারা পানি শোষণ প্রক্রিয়া যা অভিস্রব</a:t>
            </a:r>
            <a:r>
              <a:rPr lang="en-US" sz="3200" b="1" dirty="0" err="1">
                <a:solidFill>
                  <a:schemeClr val="tx1"/>
                </a:solidFill>
                <a:latin typeface="NikoshBAN" panose="02000000000000000000" pitchFamily="2" charset="0"/>
                <a:cs typeface="NikoshBAN" panose="02000000000000000000" pitchFamily="2" charset="0"/>
              </a:rPr>
              <a:t>ণের</a:t>
            </a:r>
            <a:r>
              <a:rPr lang="bn-IN" sz="3200" b="1" dirty="0">
                <a:solidFill>
                  <a:schemeClr val="tx1"/>
                </a:solidFill>
                <a:latin typeface="NikoshBAN" panose="02000000000000000000" pitchFamily="2" charset="0"/>
                <a:cs typeface="NikoshBAN" panose="02000000000000000000" pitchFamily="2" charset="0"/>
              </a:rPr>
              <a:t> মাধ্যমেই ঘটে থাকে।</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সুতরাং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প্রশ্নোক্ত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উক্তিটি</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যতার্থ</a:t>
            </a:r>
            <a:r>
              <a:rPr lang="en-US" sz="3200" b="1" dirty="0">
                <a:solidFill>
                  <a:schemeClr val="tx1"/>
                </a:solidFill>
                <a:latin typeface="NikoshBAN" panose="02000000000000000000" pitchFamily="2" charset="0"/>
                <a:cs typeface="NikoshBAN" panose="02000000000000000000" pitchFamily="2" charset="0"/>
              </a:rPr>
              <a:t> । </a:t>
            </a:r>
            <a:r>
              <a:rPr lang="bn-IN" sz="3200" b="1" dirty="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734096" y="566670"/>
            <a:ext cx="10702343" cy="10045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অভিস্রবণ </a:t>
            </a:r>
            <a:r>
              <a:rPr lang="bn-IN" sz="4400" b="1" dirty="0">
                <a:solidFill>
                  <a:schemeClr val="tx1"/>
                </a:solidFill>
                <a:latin typeface="NikoshBAN" panose="02000000000000000000" pitchFamily="2" charset="0"/>
                <a:cs typeface="NikoshBAN" panose="02000000000000000000" pitchFamily="2" charset="0"/>
              </a:rPr>
              <a:t>ছাড়া উদ্ভিদের পানি শোষণ সম্ভব নয় – </a:t>
            </a:r>
            <a:r>
              <a:rPr lang="bn-IN" sz="4400" b="1" dirty="0" smtClean="0">
                <a:solidFill>
                  <a:schemeClr val="tx1"/>
                </a:solidFill>
                <a:latin typeface="NikoshBAN" panose="02000000000000000000" pitchFamily="2" charset="0"/>
                <a:cs typeface="NikoshBAN" panose="02000000000000000000" pitchFamily="2" charset="0"/>
              </a:rPr>
              <a:t>ব্যাখ্যা</a:t>
            </a:r>
            <a:r>
              <a:rPr lang="bn-BD" sz="4400" b="1" dirty="0" smtClean="0">
                <a:solidFill>
                  <a:schemeClr val="tx1"/>
                </a:solidFill>
                <a:latin typeface="NikoshBAN" panose="02000000000000000000" pitchFamily="2" charset="0"/>
                <a:cs typeface="NikoshBAN" panose="02000000000000000000" pitchFamily="2" charset="0"/>
              </a:rPr>
              <a:t> কর। </a:t>
            </a:r>
            <a:r>
              <a:rPr lang="bn-IN" sz="4400" b="1" dirty="0" smtClean="0">
                <a:solidFill>
                  <a:schemeClr val="tx1"/>
                </a:solidFill>
                <a:latin typeface="NikoshBAN" panose="02000000000000000000" pitchFamily="2" charset="0"/>
                <a:cs typeface="NikoshBAN" panose="02000000000000000000" pitchFamily="2" charset="0"/>
              </a:rPr>
              <a:t> </a:t>
            </a:r>
            <a:endParaRPr lang="bn-IN"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6150900"/>
      </p:ext>
    </p:extLst>
  </p:cSld>
  <p:clrMapOvr>
    <a:masterClrMapping/>
  </p:clrMapOvr>
  <p:transition spd="slow">
    <p:wipe/>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048000" y="2074783"/>
            <a:ext cx="6096000" cy="923330"/>
          </a:xfrm>
          <a:prstGeom prst="rect">
            <a:avLst/>
          </a:prstGeom>
        </p:spPr>
        <p:txBody>
          <a:bodyPr>
            <a:spAutoFit/>
          </a:bodyPr>
          <a:lstStyle/>
          <a:p>
            <a:endParaRPr lang="bn-IN" dirty="0">
              <a:latin typeface="NikoshBAN" panose="02000000000000000000" pitchFamily="2" charset="0"/>
              <a:cs typeface="NikoshBAN" panose="02000000000000000000" pitchFamily="2" charset="0"/>
            </a:endParaRPr>
          </a:p>
          <a:p>
            <a:endParaRPr lang="bn-IN" dirty="0">
              <a:latin typeface="NikoshBAN" panose="02000000000000000000" pitchFamily="2" charset="0"/>
              <a:cs typeface="NikoshBAN" panose="02000000000000000000" pitchFamily="2" charset="0"/>
            </a:endParaRPr>
          </a:p>
          <a:p>
            <a:r>
              <a:rPr lang="bn-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5" name="Rounded Rectangle 4"/>
          <p:cNvSpPr/>
          <p:nvPr/>
        </p:nvSpPr>
        <p:spPr>
          <a:xfrm>
            <a:off x="1068948" y="579549"/>
            <a:ext cx="10071279" cy="12492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chemeClr val="tx1"/>
                </a:solidFill>
                <a:latin typeface="NikoshBAN" panose="02000000000000000000" pitchFamily="2" charset="0"/>
                <a:cs typeface="NikoshBAN" panose="02000000000000000000" pitchFamily="2" charset="0"/>
              </a:rPr>
              <a:t>অভিস্রবণও </a:t>
            </a:r>
            <a:r>
              <a:rPr lang="bn-IN" sz="5400" b="1" dirty="0">
                <a:solidFill>
                  <a:schemeClr val="tx1"/>
                </a:solidFill>
                <a:latin typeface="NikoshBAN" panose="02000000000000000000" pitchFamily="2" charset="0"/>
                <a:cs typeface="NikoshBAN" panose="02000000000000000000" pitchFamily="2" charset="0"/>
              </a:rPr>
              <a:t>এক ধরনের ব্যাপন – </a:t>
            </a:r>
            <a:r>
              <a:rPr lang="bn-IN" sz="5400" b="1" dirty="0" smtClean="0">
                <a:solidFill>
                  <a:schemeClr val="tx1"/>
                </a:solidFill>
                <a:latin typeface="NikoshBAN" panose="02000000000000000000" pitchFamily="2" charset="0"/>
                <a:cs typeface="NikoshBAN" panose="02000000000000000000" pitchFamily="2" charset="0"/>
              </a:rPr>
              <a:t>ব্যাখ্যা</a:t>
            </a:r>
            <a:r>
              <a:rPr lang="bn-BD" sz="5400" b="1" dirty="0" smtClean="0">
                <a:solidFill>
                  <a:schemeClr val="tx1"/>
                </a:solidFill>
                <a:latin typeface="NikoshBAN" panose="02000000000000000000" pitchFamily="2" charset="0"/>
                <a:cs typeface="NikoshBAN" panose="02000000000000000000" pitchFamily="2" charset="0"/>
              </a:rPr>
              <a:t> কর। </a:t>
            </a:r>
            <a:r>
              <a:rPr lang="bn-IN" sz="5400" b="1" dirty="0" smtClean="0">
                <a:solidFill>
                  <a:schemeClr val="tx1"/>
                </a:solidFill>
                <a:latin typeface="NikoshBAN" panose="02000000000000000000" pitchFamily="2" charset="0"/>
                <a:cs typeface="NikoshBAN" panose="02000000000000000000" pitchFamily="2" charset="0"/>
              </a:rPr>
              <a:t> </a:t>
            </a:r>
            <a:endParaRPr lang="bn-IN" sz="5400" b="1"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515153" y="2073498"/>
            <a:ext cx="11153105" cy="43530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b="1" dirty="0">
                <a:solidFill>
                  <a:schemeClr val="tx1"/>
                </a:solidFill>
                <a:latin typeface="NikoshBAN" panose="02000000000000000000" pitchFamily="2" charset="0"/>
                <a:cs typeface="NikoshBAN" panose="02000000000000000000" pitchFamily="2" charset="0"/>
              </a:rPr>
              <a:t>অভিস্রবণ কেবল তরলের ক্ষেত্রে ঘটে এবং একটি </a:t>
            </a:r>
            <a:r>
              <a:rPr lang="bn-IN" sz="4400" b="1" dirty="0" smtClean="0">
                <a:solidFill>
                  <a:schemeClr val="tx1"/>
                </a:solidFill>
                <a:latin typeface="NikoshBAN" panose="02000000000000000000" pitchFamily="2" charset="0"/>
                <a:cs typeface="NikoshBAN" panose="02000000000000000000" pitchFamily="2" charset="0"/>
              </a:rPr>
              <a:t>অর্ধভে</a:t>
            </a:r>
            <a:r>
              <a:rPr lang="bn-BD" sz="4400" b="1" dirty="0" smtClean="0">
                <a:solidFill>
                  <a:schemeClr val="tx1"/>
                </a:solidFill>
                <a:latin typeface="NikoshBAN" panose="02000000000000000000" pitchFamily="2" charset="0"/>
                <a:cs typeface="NikoshBAN" panose="02000000000000000000" pitchFamily="2" charset="0"/>
              </a:rPr>
              <a:t>দ্য</a:t>
            </a:r>
            <a:r>
              <a:rPr lang="bn-IN" sz="4400" b="1" dirty="0" smtClean="0">
                <a:solidFill>
                  <a:schemeClr val="tx1"/>
                </a:solidFill>
                <a:latin typeface="NikoshBAN" panose="02000000000000000000" pitchFamily="2" charset="0"/>
                <a:cs typeface="NikoshBAN" panose="02000000000000000000" pitchFamily="2" charset="0"/>
              </a:rPr>
              <a:t> </a:t>
            </a:r>
            <a:r>
              <a:rPr lang="bn-IN" sz="4400" b="1" dirty="0">
                <a:solidFill>
                  <a:schemeClr val="tx1"/>
                </a:solidFill>
                <a:latin typeface="NikoshBAN" panose="02000000000000000000" pitchFamily="2" charset="0"/>
                <a:cs typeface="NikoshBAN" panose="02000000000000000000" pitchFamily="2" charset="0"/>
              </a:rPr>
              <a:t>পর্দা দুটি তরলকে পৃথক রাখে। আমরা জানি অর্ধভে</a:t>
            </a:r>
            <a:r>
              <a:rPr lang="bn-BD" sz="4400" b="1" dirty="0">
                <a:solidFill>
                  <a:schemeClr val="tx1"/>
                </a:solidFill>
                <a:latin typeface="NikoshBAN" panose="02000000000000000000" pitchFamily="2" charset="0"/>
                <a:cs typeface="NikoshBAN" panose="02000000000000000000" pitchFamily="2" charset="0"/>
              </a:rPr>
              <a:t>দ্য</a:t>
            </a:r>
            <a:r>
              <a:rPr lang="bn-IN" sz="4400" b="1" dirty="0" smtClean="0">
                <a:solidFill>
                  <a:schemeClr val="tx1"/>
                </a:solidFill>
                <a:latin typeface="NikoshBAN" panose="02000000000000000000" pitchFamily="2" charset="0"/>
                <a:cs typeface="NikoshBAN" panose="02000000000000000000" pitchFamily="2" charset="0"/>
              </a:rPr>
              <a:t> </a:t>
            </a:r>
            <a:r>
              <a:rPr lang="bn-IN" sz="4400" b="1" dirty="0">
                <a:solidFill>
                  <a:schemeClr val="tx1"/>
                </a:solidFill>
                <a:latin typeface="NikoshBAN" panose="02000000000000000000" pitchFamily="2" charset="0"/>
                <a:cs typeface="NikoshBAN" panose="02000000000000000000" pitchFamily="2" charset="0"/>
              </a:rPr>
              <a:t>পর্দা দিয়ে কেবল দ্রবণের দ্রাবক অণুর চলাচল ঘটে। কম ঘন অঞ্চলে দ্রাবক </a:t>
            </a:r>
            <a:r>
              <a:rPr lang="bn-IN" sz="4400" b="1" dirty="0" smtClean="0">
                <a:solidFill>
                  <a:schemeClr val="tx1"/>
                </a:solidFill>
                <a:latin typeface="NikoshBAN" panose="02000000000000000000" pitchFamily="2" charset="0"/>
                <a:cs typeface="NikoshBAN" panose="02000000000000000000" pitchFamily="2" charset="0"/>
              </a:rPr>
              <a:t>বেশী</a:t>
            </a:r>
            <a:r>
              <a:rPr lang="bn-BD" sz="4400" b="1" dirty="0" smtClean="0">
                <a:solidFill>
                  <a:schemeClr val="tx1"/>
                </a:solidFill>
                <a:latin typeface="NikoshBAN" panose="02000000000000000000" pitchFamily="2" charset="0"/>
                <a:cs typeface="NikoshBAN" panose="02000000000000000000" pitchFamily="2" charset="0"/>
              </a:rPr>
              <a:t>, </a:t>
            </a:r>
            <a:r>
              <a:rPr lang="bn-IN" sz="4400" b="1" dirty="0" smtClean="0">
                <a:solidFill>
                  <a:schemeClr val="tx1"/>
                </a:solidFill>
                <a:latin typeface="NikoshBAN" panose="02000000000000000000" pitchFamily="2" charset="0"/>
                <a:cs typeface="NikoshBAN" panose="02000000000000000000" pitchFamily="2" charset="0"/>
              </a:rPr>
              <a:t>অধিক </a:t>
            </a:r>
            <a:r>
              <a:rPr lang="bn-IN" sz="4400" b="1" dirty="0">
                <a:solidFill>
                  <a:schemeClr val="tx1"/>
                </a:solidFill>
                <a:latin typeface="NikoshBAN" panose="02000000000000000000" pitchFamily="2" charset="0"/>
                <a:cs typeface="NikoshBAN" panose="02000000000000000000" pitchFamily="2" charset="0"/>
              </a:rPr>
              <a:t>ঘন অঞ্চলে দ্রাবক কম থাকে। অর্থাৎ অধিক দ্রাবক থেকে কম দ্রাবকের দিকে দ্রাবকের গমণ ঘটে। এক্ষেত্রে ব্যাপন ঘটে। তাই অভিস্রবণও এক ধরনের ব্যাপন প্রক্রিয়া।        </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8489091"/>
      </p:ext>
    </p:extLst>
  </p:cSld>
  <p:clrMapOvr>
    <a:masterClrMapping/>
  </p:clrMapOvr>
  <p:transition spd="slow">
    <p:wipe/>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1866C3B4-626B-4ACF-9B81-ED61841EE2C7}"/>
              </a:ext>
            </a:extLst>
          </p:cNvPr>
          <p:cNvSpPr txBox="1"/>
          <p:nvPr/>
        </p:nvSpPr>
        <p:spPr>
          <a:xfrm>
            <a:off x="861390" y="1289880"/>
            <a:ext cx="10561983" cy="5016758"/>
          </a:xfrm>
          <a:prstGeom prst="rect">
            <a:avLst/>
          </a:prstGeom>
          <a:noFill/>
        </p:spPr>
        <p:txBody>
          <a:bodyPr wrap="square" rtlCol="0">
            <a:spAutoFit/>
          </a:bodyPr>
          <a:lstStyle/>
          <a:p>
            <a:r>
              <a:rPr lang="bn-BD" sz="3200" b="1" dirty="0">
                <a:latin typeface="NikoshBAN" pitchFamily="2" charset="0"/>
                <a:cs typeface="NikoshBAN" pitchFamily="2" charset="0"/>
              </a:rPr>
              <a:t>১। </a:t>
            </a:r>
            <a:r>
              <a:rPr lang="en-US" sz="3200" b="1" dirty="0" err="1" smtClean="0">
                <a:latin typeface="NikoshBAN" pitchFamily="2" charset="0"/>
                <a:cs typeface="NikoshBAN" pitchFamily="2" charset="0"/>
              </a:rPr>
              <a:t>মূলরোমের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প্রাচীর</a:t>
            </a:r>
            <a:r>
              <a:rPr lang="en-US" sz="3200" b="1" dirty="0" smtClean="0">
                <a:latin typeface="NikoshBAN" pitchFamily="2" charset="0"/>
                <a:cs typeface="NikoshBAN" pitchFamily="2" charset="0"/>
              </a:rPr>
              <a:t>– </a:t>
            </a:r>
          </a:p>
          <a:p>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rPr>
              <a:t>(ক) </a:t>
            </a:r>
            <a:r>
              <a:rPr lang="en-US" sz="3200" b="1" dirty="0" err="1" smtClean="0">
                <a:latin typeface="NikoshBAN" pitchFamily="2" charset="0"/>
                <a:cs typeface="NikoshBAN" pitchFamily="2" charset="0"/>
              </a:rPr>
              <a:t>ভেদ্য</a:t>
            </a:r>
            <a:r>
              <a:rPr lang="en-US" sz="3200" b="1" dirty="0" smtClean="0">
                <a:latin typeface="NikoshBAN" pitchFamily="2" charset="0"/>
                <a:cs typeface="NikoshBAN" pitchFamily="2" charset="0"/>
              </a:rPr>
              <a:t>  (খ) </a:t>
            </a:r>
            <a:r>
              <a:rPr lang="en-US" sz="3200" b="1" dirty="0" err="1" smtClean="0">
                <a:latin typeface="NikoshBAN" pitchFamily="2" charset="0"/>
                <a:cs typeface="NikoshBAN" pitchFamily="2" charset="0"/>
              </a:rPr>
              <a:t>অর্ধভেদ্য</a:t>
            </a:r>
            <a:r>
              <a:rPr lang="en-US" sz="3200" b="1" dirty="0" smtClean="0">
                <a:latin typeface="NikoshBAN" pitchFamily="2" charset="0"/>
                <a:cs typeface="NikoshBAN" pitchFamily="2" charset="0"/>
              </a:rPr>
              <a:t>  (গ) </a:t>
            </a:r>
            <a:r>
              <a:rPr lang="en-US" sz="3200" b="1" dirty="0" err="1" smtClean="0">
                <a:latin typeface="NikoshBAN" pitchFamily="2" charset="0"/>
                <a:cs typeface="NikoshBAN" pitchFamily="2" charset="0"/>
              </a:rPr>
              <a:t>অভেদ্য</a:t>
            </a:r>
            <a:r>
              <a:rPr lang="en-US" sz="3200" b="1" dirty="0" smtClean="0">
                <a:latin typeface="NikoshBAN" pitchFamily="2" charset="0"/>
                <a:cs typeface="NikoshBAN" pitchFamily="2" charset="0"/>
              </a:rPr>
              <a:t>  (ঘ) </a:t>
            </a:r>
            <a:r>
              <a:rPr lang="en-US" sz="3200" b="1" dirty="0" err="1" smtClean="0">
                <a:latin typeface="NikoshBAN" pitchFamily="2" charset="0"/>
                <a:cs typeface="NikoshBAN" pitchFamily="2" charset="0"/>
              </a:rPr>
              <a:t>ক্লোরফিলযুক্ত</a:t>
            </a:r>
            <a:endParaRPr lang="bn-IN" sz="3200" b="1" dirty="0" smtClean="0">
              <a:latin typeface="NikoshBAN" pitchFamily="2" charset="0"/>
              <a:cs typeface="NikoshBAN" pitchFamily="2" charset="0"/>
            </a:endParaRPr>
          </a:p>
          <a:p>
            <a:endParaRPr lang="bn-BD" sz="3200" b="1" dirty="0">
              <a:latin typeface="NikoshBAN" pitchFamily="2" charset="0"/>
              <a:cs typeface="NikoshBAN" pitchFamily="2" charset="0"/>
            </a:endParaRPr>
          </a:p>
          <a:p>
            <a:r>
              <a:rPr lang="bn-BD" sz="3200" b="1" dirty="0">
                <a:latin typeface="NikoshBAN" pitchFamily="2" charset="0"/>
                <a:cs typeface="NikoshBAN" pitchFamily="2" charset="0"/>
              </a:rPr>
              <a:t>২। অভিস্রবণ প্রক্রিয়ায় </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 দুটি একই ঘনত্বের দ্রবণ থাকে। </a:t>
            </a:r>
          </a:p>
          <a:p>
            <a:r>
              <a:rPr lang="bn-IN" sz="3200" b="1" dirty="0">
                <a:latin typeface="NikoshBAN" pitchFamily="2" charset="0"/>
                <a:cs typeface="NikoshBAN" pitchFamily="2" charset="0"/>
              </a:rPr>
              <a:t>  </a:t>
            </a:r>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rPr>
              <a:t>¡¡</a:t>
            </a:r>
            <a:r>
              <a:rPr lang="bn-IN" sz="3200" b="1" dirty="0" smtClean="0">
                <a:latin typeface="NikoshBAN" pitchFamily="2" charset="0"/>
                <a:cs typeface="NikoshBAN" pitchFamily="2" charset="0"/>
              </a:rPr>
              <a:t>) একটি অর্ধভে</a:t>
            </a:r>
            <a:r>
              <a:rPr lang="bn-BD" sz="3200" b="1" dirty="0" smtClean="0">
                <a:latin typeface="NikoshBAN" pitchFamily="2" charset="0"/>
                <a:cs typeface="NikoshBAN" pitchFamily="2" charset="0"/>
              </a:rPr>
              <a:t>দ্য</a:t>
            </a:r>
            <a:r>
              <a:rPr lang="bn-IN" sz="3200" b="1" dirty="0" smtClean="0">
                <a:latin typeface="NikoshBAN" pitchFamily="2" charset="0"/>
                <a:cs typeface="NikoshBAN" pitchFamily="2" charset="0"/>
              </a:rPr>
              <a:t> পর্দা থাকে। </a:t>
            </a:r>
            <a:r>
              <a:rPr lang="en-US" sz="3200" b="1" dirty="0" smtClean="0">
                <a:latin typeface="NikoshBAN" pitchFamily="2" charset="0"/>
                <a:cs typeface="NikoshBAN" pitchFamily="2" charset="0"/>
              </a:rPr>
              <a:t>¡¡¡</a:t>
            </a:r>
            <a:r>
              <a:rPr lang="bn-IN" sz="3200" b="1" dirty="0" smtClean="0">
                <a:latin typeface="NikoshBAN" pitchFamily="2" charset="0"/>
                <a:cs typeface="NikoshBAN" pitchFamily="2" charset="0"/>
              </a:rPr>
              <a:t>) দ্রাবক ব্যাপিত হয়। </a:t>
            </a:r>
          </a:p>
          <a:p>
            <a:r>
              <a:rPr lang="bn-IN" sz="3200" b="1" dirty="0" smtClean="0">
                <a:latin typeface="NikoshBAN" pitchFamily="2" charset="0"/>
                <a:cs typeface="NikoshBAN" pitchFamily="2" charset="0"/>
              </a:rPr>
              <a:t>       কোনটি সঠিক   </a:t>
            </a:r>
            <a:r>
              <a:rPr lang="en-US" sz="3200" b="1" dirty="0">
                <a:latin typeface="NikoshBAN" pitchFamily="2" charset="0"/>
                <a:cs typeface="NikoshBAN" pitchFamily="2" charset="0"/>
              </a:rPr>
              <a:t>(ক</a:t>
            </a:r>
            <a:r>
              <a:rPr lang="en-US" sz="3200" b="1" dirty="0" smtClean="0">
                <a:latin typeface="NikoshBAN" pitchFamily="2" charset="0"/>
                <a:cs typeface="NikoshBAN" pitchFamily="2" charset="0"/>
              </a:rPr>
              <a:t>)</a:t>
            </a:r>
            <a:r>
              <a:rPr lang="en-US" sz="3200" b="1" dirty="0">
                <a:latin typeface="NikoshBAN" pitchFamily="2" charset="0"/>
                <a:cs typeface="NikoshBAN" pitchFamily="2" charset="0"/>
              </a:rPr>
              <a:t> ¡</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ও</a:t>
            </a:r>
            <a:r>
              <a:rPr lang="en-US" sz="3200" b="1" dirty="0">
                <a:latin typeface="NikoshBAN" pitchFamily="2" charset="0"/>
                <a:cs typeface="NikoshBAN" pitchFamily="2" charset="0"/>
              </a:rPr>
              <a:t> </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(খ</a:t>
            </a:r>
            <a:r>
              <a:rPr lang="en-US" sz="3200" b="1" dirty="0" smtClean="0">
                <a:latin typeface="NikoshBAN" pitchFamily="2" charset="0"/>
                <a:cs typeface="NikoshBAN" pitchFamily="2" charset="0"/>
              </a:rPr>
              <a:t>)</a:t>
            </a:r>
            <a:r>
              <a:rPr lang="en-US" sz="3200" b="1" dirty="0">
                <a:latin typeface="NikoshBAN" pitchFamily="2" charset="0"/>
                <a:cs typeface="NikoshBAN" pitchFamily="2" charset="0"/>
              </a:rPr>
              <a:t> ¡</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ও</a:t>
            </a:r>
            <a:r>
              <a:rPr lang="en-US" sz="3200" b="1" dirty="0">
                <a:latin typeface="NikoshBAN" pitchFamily="2" charset="0"/>
                <a:cs typeface="NikoshBAN" pitchFamily="2" charset="0"/>
              </a:rPr>
              <a:t> </a:t>
            </a:r>
            <a:r>
              <a:rPr lang="en-US" sz="3200" b="1" dirty="0" smtClean="0">
                <a:latin typeface="NikoshBAN" pitchFamily="2" charset="0"/>
                <a:cs typeface="NikoshBAN" pitchFamily="2" charset="0"/>
              </a:rPr>
              <a:t>¡¡¡  </a:t>
            </a:r>
            <a:endParaRPr lang="bn-IN" sz="3200" b="1" dirty="0" smtClean="0">
              <a:latin typeface="NikoshBAN" pitchFamily="2" charset="0"/>
              <a:cs typeface="NikoshBAN" pitchFamily="2" charset="0"/>
            </a:endParaRPr>
          </a:p>
          <a:p>
            <a:r>
              <a:rPr lang="bn-IN" sz="3200" b="1" dirty="0">
                <a:latin typeface="NikoshBAN" pitchFamily="2" charset="0"/>
                <a:cs typeface="NikoshBAN" pitchFamily="2" charset="0"/>
              </a:rPr>
              <a:t> </a:t>
            </a:r>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rPr>
              <a:t>(</a:t>
            </a:r>
            <a:r>
              <a:rPr lang="en-US" sz="3200" b="1" dirty="0">
                <a:latin typeface="NikoshBAN" pitchFamily="2" charset="0"/>
                <a:cs typeface="NikoshBAN" pitchFamily="2" charset="0"/>
              </a:rPr>
              <a:t>গ) ¡¡ </a:t>
            </a:r>
            <a:r>
              <a:rPr lang="bn-IN" sz="3200" b="1" dirty="0">
                <a:latin typeface="NikoshBAN" pitchFamily="2" charset="0"/>
                <a:cs typeface="NikoshBAN" pitchFamily="2" charset="0"/>
              </a:rPr>
              <a:t>ও</a:t>
            </a:r>
            <a:r>
              <a:rPr lang="en-US" sz="3200" b="1" dirty="0">
                <a:latin typeface="NikoshBAN" pitchFamily="2" charset="0"/>
                <a:cs typeface="NikoshBAN" pitchFamily="2" charset="0"/>
              </a:rPr>
              <a:t> </a:t>
            </a:r>
            <a:r>
              <a:rPr lang="en-US" sz="3200" b="1" dirty="0" smtClean="0">
                <a:latin typeface="NikoshBAN" pitchFamily="2" charset="0"/>
                <a:cs typeface="NikoshBAN" pitchFamily="2" charset="0"/>
              </a:rPr>
              <a:t>¡¡</a:t>
            </a:r>
            <a:r>
              <a:rPr lang="en-US" sz="3200" b="1" dirty="0" smtClean="0">
                <a:latin typeface="NikoshBAN" pitchFamily="2" charset="0"/>
                <a:cs typeface="NikoshBAN" pitchFamily="2" charset="0"/>
              </a:rPr>
              <a:t>¡</a:t>
            </a:r>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rPr>
              <a:t>(</a:t>
            </a:r>
            <a:r>
              <a:rPr lang="en-US" sz="3200" b="1" dirty="0">
                <a:latin typeface="NikoshBAN" pitchFamily="2" charset="0"/>
                <a:cs typeface="NikoshBAN" pitchFamily="2" charset="0"/>
              </a:rPr>
              <a:t>ঘ</a:t>
            </a:r>
            <a:r>
              <a:rPr lang="en-US" sz="3200" b="1" dirty="0" smtClean="0">
                <a:latin typeface="NikoshBAN" pitchFamily="2" charset="0"/>
                <a:cs typeface="NikoshBAN" pitchFamily="2" charset="0"/>
              </a:rPr>
              <a:t>)</a:t>
            </a:r>
            <a:r>
              <a:rPr lang="en-US" sz="3200" b="1" dirty="0">
                <a:latin typeface="NikoshBAN" pitchFamily="2" charset="0"/>
                <a:cs typeface="NikoshBAN" pitchFamily="2" charset="0"/>
              </a:rPr>
              <a:t> ¡</a:t>
            </a:r>
            <a:r>
              <a:rPr lang="bn-IN" sz="3200" b="1" dirty="0">
                <a:latin typeface="NikoshBAN" pitchFamily="2" charset="0"/>
                <a:cs typeface="NikoshBAN" pitchFamily="2" charset="0"/>
              </a:rPr>
              <a:t> , </a:t>
            </a:r>
            <a:r>
              <a:rPr lang="en-US" sz="3200" b="1" dirty="0">
                <a:latin typeface="NikoshBAN" pitchFamily="2" charset="0"/>
                <a:cs typeface="NikoshBAN" pitchFamily="2" charset="0"/>
              </a:rPr>
              <a:t>¡¡ </a:t>
            </a:r>
            <a:r>
              <a:rPr lang="bn-IN" sz="3200" b="1" dirty="0">
                <a:latin typeface="NikoshBAN" pitchFamily="2" charset="0"/>
                <a:cs typeface="NikoshBAN" pitchFamily="2" charset="0"/>
              </a:rPr>
              <a:t>ও</a:t>
            </a:r>
            <a:r>
              <a:rPr lang="en-US" sz="3200" b="1" dirty="0">
                <a:latin typeface="NikoshBAN" pitchFamily="2" charset="0"/>
                <a:cs typeface="NikoshBAN" pitchFamily="2" charset="0"/>
              </a:rPr>
              <a:t> </a:t>
            </a:r>
            <a:r>
              <a:rPr lang="en-US" sz="3200" b="1" dirty="0" smtClean="0">
                <a:latin typeface="NikoshBAN" pitchFamily="2" charset="0"/>
                <a:cs typeface="NikoshBAN" pitchFamily="2" charset="0"/>
              </a:rPr>
              <a:t>¡¡¡</a:t>
            </a:r>
            <a:endParaRPr lang="bn-IN" sz="3200" b="1" dirty="0" smtClean="0">
              <a:latin typeface="NikoshBAN" pitchFamily="2" charset="0"/>
              <a:cs typeface="NikoshBAN" pitchFamily="2" charset="0"/>
            </a:endParaRPr>
          </a:p>
          <a:p>
            <a:r>
              <a:rPr lang="en-US" sz="3200" b="1" dirty="0" smtClean="0">
                <a:latin typeface="NikoshBAN" pitchFamily="2" charset="0"/>
                <a:cs typeface="NikoshBAN" pitchFamily="2" charset="0"/>
              </a:rPr>
              <a:t> </a:t>
            </a:r>
            <a:endParaRPr lang="bn-BD" sz="3200" b="1" dirty="0">
              <a:latin typeface="NikoshBAN" pitchFamily="2" charset="0"/>
              <a:cs typeface="NikoshBAN" pitchFamily="2" charset="0"/>
            </a:endParaRPr>
          </a:p>
          <a:p>
            <a:r>
              <a:rPr lang="bn-BD" sz="3200" b="1" dirty="0" smtClean="0">
                <a:latin typeface="NikoshBAN" pitchFamily="2" charset="0"/>
                <a:cs typeface="NikoshBAN" pitchFamily="2" charset="0"/>
              </a:rPr>
              <a:t>৩</a:t>
            </a:r>
            <a:r>
              <a:rPr lang="bn-BD" sz="3200" b="1" dirty="0">
                <a:latin typeface="NikoshBAN" pitchFamily="2" charset="0"/>
                <a:cs typeface="NikoshBAN" pitchFamily="2" charset="0"/>
              </a:rPr>
              <a:t>। কিসমিসকে পানিতে ভিজিয়ে রাখলে তা ফুলে </a:t>
            </a:r>
            <a:r>
              <a:rPr lang="bn-BD" sz="3200" b="1" dirty="0" smtClean="0">
                <a:latin typeface="NikoshBAN" pitchFamily="2" charset="0"/>
                <a:cs typeface="NikoshBAN" pitchFamily="2" charset="0"/>
              </a:rPr>
              <a:t>উঠে </a:t>
            </a:r>
            <a:r>
              <a:rPr lang="bn-BD" sz="3200" b="1" dirty="0">
                <a:latin typeface="NikoshBAN" pitchFamily="2" charset="0"/>
                <a:cs typeface="NikoshBAN" pitchFamily="2" charset="0"/>
              </a:rPr>
              <a:t>কেন?</a:t>
            </a:r>
          </a:p>
          <a:p>
            <a:r>
              <a:rPr lang="bn-IN" sz="3200" b="1" dirty="0">
                <a:latin typeface="NikoshBAN" pitchFamily="2" charset="0"/>
                <a:cs typeface="NikoshBAN" pitchFamily="2" charset="0"/>
              </a:rPr>
              <a:t> </a:t>
            </a:r>
            <a:r>
              <a:rPr lang="bn-IN" sz="3200" b="1" dirty="0" smtClean="0">
                <a:latin typeface="NikoshBAN" pitchFamily="2" charset="0"/>
                <a:cs typeface="NikoshBAN" pitchFamily="2" charset="0"/>
              </a:rPr>
              <a:t>   </a:t>
            </a:r>
            <a:r>
              <a:rPr lang="bn-BD" sz="3200" b="1" dirty="0" smtClean="0">
                <a:latin typeface="NikoshBAN" pitchFamily="2" charset="0"/>
                <a:cs typeface="NikoshBAN" pitchFamily="2" charset="0"/>
              </a:rPr>
              <a:t> </a:t>
            </a:r>
            <a:r>
              <a:rPr lang="en-US" sz="3200" b="1" dirty="0">
                <a:latin typeface="NikoshBAN" pitchFamily="2" charset="0"/>
                <a:cs typeface="NikoshBAN" pitchFamily="2" charset="0"/>
              </a:rPr>
              <a:t>(ক) </a:t>
            </a:r>
            <a:r>
              <a:rPr lang="bn-IN" sz="3200" b="1" dirty="0" smtClean="0">
                <a:latin typeface="NikoshBAN" pitchFamily="2" charset="0"/>
                <a:cs typeface="NikoshBAN" pitchFamily="2" charset="0"/>
              </a:rPr>
              <a:t>ব্যাপন</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(খ) </a:t>
            </a:r>
            <a:r>
              <a:rPr lang="en-US" sz="3200" b="1" dirty="0" smtClean="0">
                <a:latin typeface="NikoshBAN" pitchFamily="2" charset="0"/>
                <a:cs typeface="NikoshBAN" pitchFamily="2" charset="0"/>
              </a:rPr>
              <a:t>অ</a:t>
            </a:r>
            <a:r>
              <a:rPr lang="bn-IN" sz="3200" b="1" dirty="0" smtClean="0">
                <a:latin typeface="NikoshBAN" pitchFamily="2" charset="0"/>
                <a:cs typeface="NikoshBAN" pitchFamily="2" charset="0"/>
              </a:rPr>
              <a:t>ভিস্রবণ</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(গ) </a:t>
            </a:r>
            <a:r>
              <a:rPr lang="bn-IN" sz="3200" b="1" dirty="0" smtClean="0">
                <a:latin typeface="NikoshBAN" pitchFamily="2" charset="0"/>
                <a:cs typeface="NikoshBAN" pitchFamily="2" charset="0"/>
              </a:rPr>
              <a:t>প্রস্বেদন </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(ঘ) </a:t>
            </a:r>
            <a:r>
              <a:rPr lang="bn-IN" sz="3200" b="1" dirty="0" smtClean="0">
                <a:latin typeface="NikoshBAN" pitchFamily="2" charset="0"/>
                <a:cs typeface="NikoshBAN" pitchFamily="2" charset="0"/>
              </a:rPr>
              <a:t>সবগুলি </a:t>
            </a:r>
            <a:endParaRPr lang="en-US" sz="3200" b="1" dirty="0">
              <a:latin typeface="NikoshBAN" pitchFamily="2" charset="0"/>
              <a:cs typeface="NikoshBAN" pitchFamily="2" charset="0"/>
            </a:endParaRPr>
          </a:p>
        </p:txBody>
      </p:sp>
      <p:sp>
        <p:nvSpPr>
          <p:cNvPr id="2" name="Rounded Rectangle 1"/>
          <p:cNvSpPr/>
          <p:nvPr/>
        </p:nvSpPr>
        <p:spPr>
          <a:xfrm>
            <a:off x="4417455" y="553790"/>
            <a:ext cx="3653119" cy="8628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rPr>
              <a:t>নিজে</a:t>
            </a:r>
            <a:r>
              <a:rPr lang="en-US" sz="4800" b="1" dirty="0" smtClean="0">
                <a:solidFill>
                  <a:schemeClr val="tx1"/>
                </a:solidFill>
              </a:rPr>
              <a:t> </a:t>
            </a:r>
            <a:r>
              <a:rPr lang="en-US" sz="4800" b="1" dirty="0" err="1" smtClean="0">
                <a:solidFill>
                  <a:schemeClr val="tx1"/>
                </a:solidFill>
              </a:rPr>
              <a:t>কর</a:t>
            </a:r>
            <a:r>
              <a:rPr lang="bn-BD" sz="4800" b="1" dirty="0" smtClean="0">
                <a:solidFill>
                  <a:schemeClr val="tx1"/>
                </a:solidFill>
              </a:rPr>
              <a:t> </a:t>
            </a:r>
            <a:endParaRPr lang="en-US" sz="4800" b="1" dirty="0">
              <a:solidFill>
                <a:schemeClr val="tx1"/>
              </a:solidFill>
            </a:endParaRPr>
          </a:p>
        </p:txBody>
      </p:sp>
    </p:spTree>
    <p:extLst>
      <p:ext uri="{BB962C8B-B14F-4D97-AF65-F5344CB8AC3E}">
        <p14:creationId xmlns:p14="http://schemas.microsoft.com/office/powerpoint/2010/main" val="2782145473"/>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circle(in)">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circle(in)">
                                      <p:cBhvr>
                                        <p:cTn id="50" dur="2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circle(in)">
                                      <p:cBhvr>
                                        <p:cTn id="55" dur="20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circle(in)">
                                      <p:cBhvr>
                                        <p:cTn id="60" dur="20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circle(in)">
                                      <p:cBhvr>
                                        <p:cTn id="6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46" y="850006"/>
            <a:ext cx="4945488" cy="346441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464" y="850007"/>
            <a:ext cx="5102993" cy="3464416"/>
          </a:xfrm>
          <a:prstGeom prst="rect">
            <a:avLst/>
          </a:prstGeom>
        </p:spPr>
      </p:pic>
      <p:sp>
        <p:nvSpPr>
          <p:cNvPr id="5" name="Horizontal Scroll 4"/>
          <p:cNvSpPr/>
          <p:nvPr/>
        </p:nvSpPr>
        <p:spPr>
          <a:xfrm>
            <a:off x="566670" y="3966693"/>
            <a:ext cx="10959922" cy="255001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আমাদের অস্তিত্ব রক্ষায় অভিস্রবণের </a:t>
            </a:r>
            <a:endParaRPr lang="bn-BD" sz="6000" b="1" dirty="0" smtClean="0">
              <a:solidFill>
                <a:schemeClr val="tx1"/>
              </a:solidFill>
              <a:latin typeface="NikoshBAN" panose="02000000000000000000" pitchFamily="2" charset="0"/>
              <a:cs typeface="NikoshBAN" panose="02000000000000000000" pitchFamily="2" charset="0"/>
            </a:endParaRPr>
          </a:p>
          <a:p>
            <a:pPr algn="ctr"/>
            <a:r>
              <a:rPr lang="bn-IN" sz="6000" b="1" dirty="0" smtClean="0">
                <a:solidFill>
                  <a:schemeClr val="tx1"/>
                </a:solidFill>
                <a:latin typeface="NikoshBAN" panose="02000000000000000000" pitchFamily="2" charset="0"/>
                <a:cs typeface="NikoshBAN" panose="02000000000000000000" pitchFamily="2" charset="0"/>
              </a:rPr>
              <a:t>গুরুত্ব</a:t>
            </a:r>
            <a:r>
              <a:rPr lang="bn-BD" sz="6000" b="1" dirty="0" smtClean="0">
                <a:solidFill>
                  <a:schemeClr val="tx1"/>
                </a:solidFill>
                <a:latin typeface="NikoshBAN" panose="02000000000000000000" pitchFamily="2" charset="0"/>
                <a:cs typeface="NikoshBAN" panose="02000000000000000000" pitchFamily="2" charset="0"/>
              </a:rPr>
              <a:t> কি ব্যাখ্যা কর।  </a:t>
            </a:r>
            <a:r>
              <a:rPr lang="bn-IN" sz="6000" b="1" dirty="0" smtClean="0">
                <a:solidFill>
                  <a:schemeClr val="tx1"/>
                </a:solidFill>
                <a:latin typeface="NikoshBAN" panose="02000000000000000000" pitchFamily="2" charset="0"/>
                <a:cs typeface="NikoshBAN" panose="02000000000000000000" pitchFamily="2" charset="0"/>
              </a:rPr>
              <a:t> </a:t>
            </a:r>
            <a:endParaRPr lang="bn-IN" sz="6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940686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set>
                                      <p:cBhvr>
                                        <p:cTn id="19" dur="455" fill="hold">
                                          <p:stCondLst>
                                            <p:cond delay="0"/>
                                          </p:stCondLst>
                                        </p:cTn>
                                        <p:tgtEl>
                                          <p:spTgt spid="5"/>
                                        </p:tgtEl>
                                        <p:attrNameLst>
                                          <p:attrName>style.rotation</p:attrName>
                                        </p:attrNameLst>
                                      </p:cBhvr>
                                      <p:to>
                                        <p:strVal val="-45.0"/>
                                      </p:to>
                                    </p:set>
                                    <p:anim calcmode="lin" valueType="num">
                                      <p:cBhvr>
                                        <p:cTn id="20"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029" y="1374820"/>
            <a:ext cx="6695941" cy="4108360"/>
          </a:xfrm>
          <a:prstGeom prst="rect">
            <a:avLst/>
          </a:prstGeom>
        </p:spPr>
      </p:pic>
    </p:spTree>
    <p:extLst>
      <p:ext uri="{BB962C8B-B14F-4D97-AF65-F5344CB8AC3E}">
        <p14:creationId xmlns:p14="http://schemas.microsoft.com/office/powerpoint/2010/main" val="296137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p:cNvSpPr/>
          <p:nvPr/>
        </p:nvSpPr>
        <p:spPr>
          <a:xfrm>
            <a:off x="2421228" y="463640"/>
            <a:ext cx="6787165" cy="965913"/>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latin typeface="NikoshBAN" panose="02000000000000000000" pitchFamily="2" charset="0"/>
                <a:cs typeface="NikoshBAN" panose="02000000000000000000" pitchFamily="2" charset="0"/>
              </a:rPr>
              <a:t>শিক্ষক পরিচিতি</a:t>
            </a:r>
            <a:endParaRPr lang="en-US" sz="6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9205" b="3321"/>
          <a:stretch/>
        </p:blipFill>
        <p:spPr>
          <a:xfrm>
            <a:off x="528033" y="1526145"/>
            <a:ext cx="11050074" cy="4900413"/>
          </a:xfrm>
          <a:prstGeom prst="rect">
            <a:avLst/>
          </a:prstGeom>
        </p:spPr>
      </p:pic>
    </p:spTree>
    <p:extLst>
      <p:ext uri="{BB962C8B-B14F-4D97-AF65-F5344CB8AC3E}">
        <p14:creationId xmlns:p14="http://schemas.microsoft.com/office/powerpoint/2010/main" val="2022593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anim calcmode="lin" valueType="num">
                                      <p:cBhvr>
                                        <p:cTn id="28" dur="500" fill="hold"/>
                                        <p:tgtEl>
                                          <p:spTgt spid="6"/>
                                        </p:tgtEl>
                                        <p:attrNameLst>
                                          <p:attrName>ppt_x</p:attrName>
                                        </p:attrNameLst>
                                      </p:cBhvr>
                                      <p:tavLst>
                                        <p:tav tm="0">
                                          <p:val>
                                            <p:fltVal val="0.5"/>
                                          </p:val>
                                        </p:tav>
                                        <p:tav tm="100000">
                                          <p:val>
                                            <p:strVal val="#ppt_x"/>
                                          </p:val>
                                        </p:tav>
                                      </p:tavLst>
                                    </p:anim>
                                    <p:anim calcmode="lin" valueType="num">
                                      <p:cBhvr>
                                        <p:cTn id="29"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Oval 7"/>
          <p:cNvSpPr/>
          <p:nvPr/>
        </p:nvSpPr>
        <p:spPr>
          <a:xfrm>
            <a:off x="2421228" y="463640"/>
            <a:ext cx="6787165" cy="965913"/>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latin typeface="NikoshBAN" panose="02000000000000000000" pitchFamily="2" charset="0"/>
                <a:cs typeface="NikoshBAN" panose="02000000000000000000" pitchFamily="2" charset="0"/>
              </a:rPr>
              <a:t>পাঠ পরিচিতি</a:t>
            </a:r>
            <a:endParaRPr lang="en-US" sz="6600" dirty="0">
              <a:latin typeface="NikoshBAN" panose="02000000000000000000" pitchFamily="2" charset="0"/>
              <a:cs typeface="NikoshBAN" panose="02000000000000000000" pitchFamily="2" charset="0"/>
            </a:endParaRPr>
          </a:p>
        </p:txBody>
      </p:sp>
      <p:grpSp>
        <p:nvGrpSpPr>
          <p:cNvPr id="2" name="Group 1"/>
          <p:cNvGrpSpPr/>
          <p:nvPr/>
        </p:nvGrpSpPr>
        <p:grpSpPr>
          <a:xfrm>
            <a:off x="1056068" y="1519706"/>
            <a:ext cx="10303533" cy="4816698"/>
            <a:chOff x="1056068" y="1519706"/>
            <a:chExt cx="10303533" cy="4816698"/>
          </a:xfrm>
        </p:grpSpPr>
        <p:sp>
          <p:nvSpPr>
            <p:cNvPr id="5" name="Rectangle 4"/>
            <p:cNvSpPr/>
            <p:nvPr/>
          </p:nvSpPr>
          <p:spPr>
            <a:xfrm>
              <a:off x="1056068" y="1519706"/>
              <a:ext cx="10303533" cy="481669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latin typeface="NikoshBAN" panose="02000000000000000000" pitchFamily="2" charset="0"/>
                  <a:cs typeface="NikoshBAN" panose="02000000000000000000" pitchFamily="2" charset="0"/>
                </a:rPr>
                <a:t>অষ্টম শ্রেণি </a:t>
              </a:r>
            </a:p>
            <a:p>
              <a:pPr algn="ctr"/>
              <a:r>
                <a:rPr lang="bn-BD" sz="6600" b="1" dirty="0" smtClean="0">
                  <a:solidFill>
                    <a:schemeClr val="tx1"/>
                  </a:solidFill>
                  <a:latin typeface="NikoshBAN" panose="02000000000000000000" pitchFamily="2" charset="0"/>
                  <a:cs typeface="NikoshBAN" panose="02000000000000000000" pitchFamily="2" charset="0"/>
                </a:rPr>
                <a:t>বিষয়ঃ বিজ্ঞান</a:t>
              </a:r>
            </a:p>
            <a:p>
              <a:pPr algn="ctr"/>
              <a:r>
                <a:rPr lang="bn-BD" sz="6600" b="1" dirty="0" smtClean="0">
                  <a:solidFill>
                    <a:schemeClr val="tx1"/>
                  </a:solidFill>
                  <a:latin typeface="NikoshBAN" panose="02000000000000000000" pitchFamily="2" charset="0"/>
                  <a:cs typeface="NikoshBAN" panose="02000000000000000000" pitchFamily="2" charset="0"/>
                </a:rPr>
                <a:t>তৃতীয় অধ্যায়</a:t>
              </a:r>
            </a:p>
            <a:p>
              <a:pPr algn="ctr"/>
              <a:r>
                <a:rPr lang="bn-BD" sz="8800" b="1" dirty="0" smtClean="0">
                  <a:solidFill>
                    <a:srgbClr val="FF0000"/>
                  </a:solidFill>
                  <a:latin typeface="NikoshBAN" panose="02000000000000000000" pitchFamily="2" charset="0"/>
                  <a:cs typeface="NikoshBAN" panose="02000000000000000000" pitchFamily="2" charset="0"/>
                </a:rPr>
                <a:t>অভিস্রবণ</a:t>
              </a:r>
              <a:endParaRPr lang="en-US" sz="8800" b="1" dirty="0">
                <a:solidFill>
                  <a:srgbClr val="FF000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192" y="1938270"/>
              <a:ext cx="2897746" cy="397957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5358" y="2009105"/>
              <a:ext cx="2896657" cy="3783236"/>
            </a:xfrm>
            <a:prstGeom prst="rect">
              <a:avLst/>
            </a:prstGeom>
          </p:spPr>
        </p:pic>
      </p:grpSp>
    </p:spTree>
    <p:extLst>
      <p:ext uri="{BB962C8B-B14F-4D97-AF65-F5344CB8AC3E}">
        <p14:creationId xmlns:p14="http://schemas.microsoft.com/office/powerpoint/2010/main" val="1566808887"/>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push.wav"/>
          </p:stSnd>
        </p:sndAc>
      </p:transition>
    </mc:Choice>
    <mc:Fallback xmlns="">
      <p:transition spd="slow">
        <p:fade/>
        <p:sndAc>
          <p:stSnd>
            <p:snd r:embed="rId6"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596348" y="3078046"/>
            <a:ext cx="11065565" cy="3303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b="1" dirty="0">
                <a:ln w="0"/>
                <a:solidFill>
                  <a:srgbClr val="002060"/>
                </a:solidFill>
                <a:latin typeface="NikoshBAN" pitchFamily="2" charset="0"/>
                <a:cs typeface="NikoshBAN" pitchFamily="2" charset="0"/>
              </a:rPr>
              <a:t>১</a:t>
            </a:r>
            <a:r>
              <a:rPr lang="bn-BD" sz="5400" b="1" dirty="0" smtClean="0">
                <a:ln w="0"/>
                <a:solidFill>
                  <a:srgbClr val="002060"/>
                </a:solidFill>
                <a:latin typeface="NikoshBAN" pitchFamily="2" charset="0"/>
                <a:cs typeface="NikoshBAN" pitchFamily="2" charset="0"/>
              </a:rPr>
              <a:t>। অভিস্রবণ </a:t>
            </a:r>
            <a:r>
              <a:rPr lang="bn-IN" sz="5400" b="1" dirty="0">
                <a:ln w="0"/>
                <a:solidFill>
                  <a:srgbClr val="002060"/>
                </a:solidFill>
                <a:latin typeface="NikoshBAN" pitchFamily="2" charset="0"/>
                <a:cs typeface="NikoshBAN" pitchFamily="2" charset="0"/>
              </a:rPr>
              <a:t>কি </a:t>
            </a:r>
            <a:r>
              <a:rPr lang="bn-BD" sz="5400" b="1" dirty="0">
                <a:ln w="0"/>
                <a:solidFill>
                  <a:srgbClr val="002060"/>
                </a:solidFill>
                <a:latin typeface="NikoshBAN" pitchFamily="2" charset="0"/>
                <a:cs typeface="NikoshBAN" pitchFamily="2" charset="0"/>
              </a:rPr>
              <a:t>তা বলতে পারবে</a:t>
            </a:r>
            <a:r>
              <a:rPr lang="bn-IN" sz="5400" b="1" dirty="0">
                <a:ln w="0"/>
                <a:solidFill>
                  <a:srgbClr val="002060"/>
                </a:solidFill>
                <a:latin typeface="NikoshBAN" pitchFamily="2" charset="0"/>
                <a:cs typeface="NikoshBAN" pitchFamily="2" charset="0"/>
              </a:rPr>
              <a:t>। </a:t>
            </a:r>
            <a:r>
              <a:rPr lang="bn-BD" sz="5400" b="1" dirty="0" smtClean="0">
                <a:ln w="0"/>
                <a:solidFill>
                  <a:srgbClr val="002060"/>
                </a:solidFill>
                <a:latin typeface="NikoshBAN" pitchFamily="2" charset="0"/>
                <a:cs typeface="NikoshBAN" pitchFamily="2" charset="0"/>
              </a:rPr>
              <a:t> </a:t>
            </a:r>
            <a:endParaRPr lang="bn-IN" sz="5400" b="1" dirty="0">
              <a:ln w="0"/>
              <a:solidFill>
                <a:srgbClr val="002060"/>
              </a:solidFill>
              <a:latin typeface="NikoshBAN" pitchFamily="2" charset="0"/>
              <a:cs typeface="NikoshBAN" pitchFamily="2" charset="0"/>
            </a:endParaRPr>
          </a:p>
          <a:p>
            <a:r>
              <a:rPr lang="bn-BD" sz="5400" b="1" dirty="0">
                <a:ln w="0"/>
                <a:solidFill>
                  <a:srgbClr val="002060"/>
                </a:solidFill>
                <a:latin typeface="NikoshBAN" pitchFamily="2" charset="0"/>
                <a:cs typeface="NikoshBAN" pitchFamily="2" charset="0"/>
              </a:rPr>
              <a:t>২</a:t>
            </a:r>
            <a:r>
              <a:rPr lang="bn-BD" sz="5400" b="1" dirty="0" smtClean="0">
                <a:ln w="0"/>
                <a:solidFill>
                  <a:srgbClr val="002060"/>
                </a:solidFill>
                <a:latin typeface="NikoshBAN" pitchFamily="2" charset="0"/>
                <a:cs typeface="NikoshBAN" pitchFamily="2" charset="0"/>
              </a:rPr>
              <a:t>। একটি </a:t>
            </a:r>
            <a:r>
              <a:rPr lang="bn-BD" sz="5400" b="1" dirty="0">
                <a:ln w="0"/>
                <a:solidFill>
                  <a:srgbClr val="002060"/>
                </a:solidFill>
                <a:latin typeface="NikoshBAN" pitchFamily="2" charset="0"/>
                <a:cs typeface="NikoshBAN" pitchFamily="2" charset="0"/>
              </a:rPr>
              <a:t>পরীক্ষার মাধ্যমে অভিস্রবণ প্রক্রিয়া ব্যাখ্যা </a:t>
            </a:r>
            <a:r>
              <a:rPr lang="bn-BD" sz="5400" b="1" dirty="0" smtClean="0">
                <a:ln w="0"/>
                <a:solidFill>
                  <a:srgbClr val="002060"/>
                </a:solidFill>
                <a:latin typeface="NikoshBAN" pitchFamily="2" charset="0"/>
                <a:cs typeface="NikoshBAN" pitchFamily="2" charset="0"/>
              </a:rPr>
              <a:t>  করতে </a:t>
            </a:r>
            <a:r>
              <a:rPr lang="bn-BD" sz="5400" b="1" dirty="0">
                <a:ln w="0"/>
                <a:solidFill>
                  <a:srgbClr val="002060"/>
                </a:solidFill>
                <a:latin typeface="NikoshBAN" pitchFamily="2" charset="0"/>
                <a:cs typeface="NikoshBAN" pitchFamily="2" charset="0"/>
              </a:rPr>
              <a:t>পারবে</a:t>
            </a:r>
            <a:r>
              <a:rPr lang="bn-IN" sz="5400" b="1" dirty="0">
                <a:ln w="0"/>
                <a:solidFill>
                  <a:srgbClr val="002060"/>
                </a:solidFill>
                <a:latin typeface="NikoshBAN" pitchFamily="2" charset="0"/>
                <a:cs typeface="NikoshBAN" pitchFamily="2" charset="0"/>
              </a:rPr>
              <a:t>। </a:t>
            </a:r>
          </a:p>
          <a:p>
            <a:r>
              <a:rPr lang="bn-BD" sz="5400" b="1" dirty="0">
                <a:ln w="0"/>
                <a:solidFill>
                  <a:srgbClr val="002060"/>
                </a:solidFill>
                <a:latin typeface="NikoshBAN" pitchFamily="2" charset="0"/>
                <a:cs typeface="NikoshBAN" pitchFamily="2" charset="0"/>
              </a:rPr>
              <a:t>৩</a:t>
            </a:r>
            <a:r>
              <a:rPr lang="bn-BD" sz="5400" b="1" dirty="0" smtClean="0">
                <a:ln w="0"/>
                <a:solidFill>
                  <a:srgbClr val="002060"/>
                </a:solidFill>
                <a:latin typeface="NikoshBAN" pitchFamily="2" charset="0"/>
                <a:cs typeface="NikoshBAN" pitchFamily="2" charset="0"/>
              </a:rPr>
              <a:t>। অভিস্রবণের </a:t>
            </a:r>
            <a:r>
              <a:rPr lang="bn-BD" sz="5400" b="1" dirty="0">
                <a:ln w="0"/>
                <a:solidFill>
                  <a:srgbClr val="002060"/>
                </a:solidFill>
                <a:latin typeface="NikoshBAN" pitchFamily="2" charset="0"/>
                <a:cs typeface="NikoshBAN" pitchFamily="2" charset="0"/>
              </a:rPr>
              <a:t>গুরুত্ব বর্ণনা করতে</a:t>
            </a:r>
            <a:r>
              <a:rPr lang="bn-IN" sz="5400" b="1" dirty="0">
                <a:ln w="0"/>
                <a:solidFill>
                  <a:srgbClr val="002060"/>
                </a:solidFill>
                <a:latin typeface="NikoshBAN" pitchFamily="2" charset="0"/>
                <a:cs typeface="NikoshBAN" pitchFamily="2" charset="0"/>
              </a:rPr>
              <a:t> </a:t>
            </a:r>
            <a:r>
              <a:rPr lang="bn-BD" sz="5400" b="1" dirty="0">
                <a:ln w="0"/>
                <a:solidFill>
                  <a:srgbClr val="002060"/>
                </a:solidFill>
                <a:latin typeface="NikoshBAN" pitchFamily="2" charset="0"/>
                <a:cs typeface="NikoshBAN" pitchFamily="2" charset="0"/>
              </a:rPr>
              <a:t>পারবে।  </a:t>
            </a:r>
            <a:endParaRPr lang="en-US" sz="5400" b="1" dirty="0">
              <a:ln w="0"/>
              <a:solidFill>
                <a:srgbClr val="002060"/>
              </a:solidFill>
              <a:latin typeface="NikoshBAN" pitchFamily="2" charset="0"/>
              <a:cs typeface="NikoshBAN" pitchFamily="2" charset="0"/>
            </a:endParaRPr>
          </a:p>
        </p:txBody>
      </p:sp>
      <p:sp>
        <p:nvSpPr>
          <p:cNvPr id="8" name="Rectangle 7"/>
          <p:cNvSpPr/>
          <p:nvPr/>
        </p:nvSpPr>
        <p:spPr>
          <a:xfrm>
            <a:off x="0" y="1751527"/>
            <a:ext cx="9311425" cy="1200329"/>
          </a:xfrm>
          <a:prstGeom prst="rect">
            <a:avLst/>
          </a:prstGeom>
        </p:spPr>
        <p:txBody>
          <a:bodyPr wrap="square">
            <a:spAutoFit/>
          </a:bodyPr>
          <a:lstStyle/>
          <a:p>
            <a:pPr algn="ctr"/>
            <a:r>
              <a:rPr lang="bn-BD" sz="7200" b="1" dirty="0">
                <a:ln w="0"/>
                <a:solidFill>
                  <a:srgbClr val="002060"/>
                </a:solidFill>
                <a:latin typeface="NikoshBAN" pitchFamily="2" charset="0"/>
                <a:cs typeface="NikoshBAN" pitchFamily="2" charset="0"/>
              </a:rPr>
              <a:t>এই পাঠ শেষে শিক্ষার্থীরা ---</a:t>
            </a:r>
            <a:endParaRPr lang="bn-IN" sz="7200" b="1" dirty="0">
              <a:ln w="0"/>
              <a:solidFill>
                <a:srgbClr val="002060"/>
              </a:solidFill>
              <a:latin typeface="NikoshBAN" pitchFamily="2" charset="0"/>
              <a:cs typeface="NikoshBAN" pitchFamily="2" charset="0"/>
            </a:endParaRPr>
          </a:p>
        </p:txBody>
      </p:sp>
      <p:sp>
        <p:nvSpPr>
          <p:cNvPr id="9" name="Cloud Callout 8"/>
          <p:cNvSpPr/>
          <p:nvPr/>
        </p:nvSpPr>
        <p:spPr>
          <a:xfrm>
            <a:off x="6619740" y="482954"/>
            <a:ext cx="4939141" cy="1500391"/>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rPr>
              <a:t>শিখনফল </a:t>
            </a:r>
            <a:endParaRPr lang="en-US" sz="4800" b="1" dirty="0">
              <a:solidFill>
                <a:schemeClr val="tx1"/>
              </a:solidFill>
            </a:endParaRPr>
          </a:p>
        </p:txBody>
      </p:sp>
    </p:spTree>
    <p:extLst>
      <p:ext uri="{BB962C8B-B14F-4D97-AF65-F5344CB8AC3E}">
        <p14:creationId xmlns:p14="http://schemas.microsoft.com/office/powerpoint/2010/main" val="3092351833"/>
      </p:ext>
    </p:extLst>
  </p:cSld>
  <p:clrMapOvr>
    <a:masterClrMapping/>
  </p:clrMapOvr>
  <p:transition spd="slow">
    <p:comb/>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6"/>
                                        </p:tgtEl>
                                        <p:attrNameLst>
                                          <p:attrName>style.visibility</p:attrName>
                                        </p:attrNameLst>
                                      </p:cBhvr>
                                      <p:to>
                                        <p:strVal val="visible"/>
                                      </p:to>
                                    </p:set>
                                    <p:set>
                                      <p:cBhvr>
                                        <p:cTn id="23" dur="455" fill="hold">
                                          <p:stCondLst>
                                            <p:cond delay="0"/>
                                          </p:stCondLst>
                                        </p:cTn>
                                        <p:tgtEl>
                                          <p:spTgt spid="6"/>
                                        </p:tgtEl>
                                        <p:attrNameLst>
                                          <p:attrName>style.rotation</p:attrName>
                                        </p:attrNameLst>
                                      </p:cBhvr>
                                      <p:to>
                                        <p:strVal val="-45.0"/>
                                      </p:to>
                                    </p:set>
                                    <p:anim calcmode="lin" valueType="num">
                                      <p:cBhvr>
                                        <p:cTn id="24"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1004553" y="639025"/>
            <a:ext cx="10134510" cy="67077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n w="0"/>
                <a:solidFill>
                  <a:schemeClr val="tx1"/>
                </a:solidFill>
                <a:latin typeface="NikoshBAN" pitchFamily="2" charset="0"/>
                <a:cs typeface="NikoshBAN" pitchFamily="2" charset="0"/>
              </a:rPr>
              <a:t>পানি অধিক পরিমাণ থেকে কম পরিমাণের  দিকে ধাবিত হয়।</a:t>
            </a:r>
            <a:endParaRPr lang="en-US" sz="3600" b="1" dirty="0">
              <a:ln w="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296" y="1309799"/>
            <a:ext cx="5221356" cy="5130758"/>
          </a:xfrm>
          <a:prstGeom prst="rect">
            <a:avLst/>
          </a:prstGeom>
        </p:spPr>
      </p:pic>
    </p:spTree>
    <p:extLst>
      <p:ext uri="{BB962C8B-B14F-4D97-AF65-F5344CB8AC3E}">
        <p14:creationId xmlns:p14="http://schemas.microsoft.com/office/powerpoint/2010/main" val="1291580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Content Placeholder 2"/>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4456" r="2000"/>
          <a:stretch/>
        </p:blipFill>
        <p:spPr bwMode="auto">
          <a:xfrm>
            <a:off x="694026" y="463639"/>
            <a:ext cx="5831132" cy="401391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8" descr="2055453131_1381090402.jpg"/>
          <p:cNvPicPr>
            <a:picLocks noChangeAspect="1"/>
          </p:cNvPicPr>
          <p:nvPr/>
        </p:nvPicPr>
        <p:blipFill rotWithShape="1">
          <a:blip r:embed="rId5"/>
          <a:srcRect l="-739" t="5641" r="12562" b="4042"/>
          <a:stretch/>
        </p:blipFill>
        <p:spPr>
          <a:xfrm>
            <a:off x="6525158" y="463639"/>
            <a:ext cx="5117344" cy="4121240"/>
          </a:xfrm>
          <a:prstGeom prst="rect">
            <a:avLst/>
          </a:prstGeom>
          <a:ln w="38100">
            <a:solidFill>
              <a:schemeClr val="tx1"/>
            </a:solidFill>
          </a:ln>
        </p:spPr>
      </p:pic>
      <p:sp>
        <p:nvSpPr>
          <p:cNvPr id="2" name="Rounded Rectangle 1"/>
          <p:cNvSpPr/>
          <p:nvPr/>
        </p:nvSpPr>
        <p:spPr>
          <a:xfrm>
            <a:off x="579550" y="4477556"/>
            <a:ext cx="11062952" cy="196188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solidFill>
                <a:latin typeface="NikoshBAN" pitchFamily="2" charset="0"/>
                <a:cs typeface="NikoshBAN" pitchFamily="2" charset="0"/>
              </a:rPr>
              <a:t>একই দ্রাবক বিশিষ্ট দুটি ভিন্ন ঘনত্বের দ্রবণ একটি অর্ধভেদ্য </a:t>
            </a:r>
            <a:r>
              <a:rPr lang="bn-BD" sz="4400" b="1" dirty="0" smtClean="0">
                <a:solidFill>
                  <a:schemeClr val="tx1"/>
                </a:solidFill>
                <a:latin typeface="NikoshBAN" pitchFamily="2" charset="0"/>
                <a:cs typeface="NikoshBAN" pitchFamily="2" charset="0"/>
              </a:rPr>
              <a:t>পর্দা দ্বারা পৃথক </a:t>
            </a:r>
            <a:r>
              <a:rPr lang="bn-BD" sz="4400" b="1" dirty="0">
                <a:solidFill>
                  <a:schemeClr val="tx1"/>
                </a:solidFill>
                <a:latin typeface="NikoshBAN" pitchFamily="2" charset="0"/>
                <a:cs typeface="NikoshBAN" pitchFamily="2" charset="0"/>
              </a:rPr>
              <a:t>থাকলে </a:t>
            </a:r>
            <a:r>
              <a:rPr lang="bn-BD" sz="4400" b="1" dirty="0" smtClean="0">
                <a:solidFill>
                  <a:schemeClr val="tx1"/>
                </a:solidFill>
                <a:latin typeface="NikoshBAN" pitchFamily="2" charset="0"/>
                <a:cs typeface="NikoshBAN" pitchFamily="2" charset="0"/>
              </a:rPr>
              <a:t>দ্রাবক </a:t>
            </a:r>
            <a:r>
              <a:rPr lang="bn-BD" sz="4400" b="1" dirty="0">
                <a:solidFill>
                  <a:schemeClr val="tx1"/>
                </a:solidFill>
                <a:latin typeface="NikoshBAN" pitchFamily="2" charset="0"/>
                <a:cs typeface="NikoshBAN" pitchFamily="2" charset="0"/>
              </a:rPr>
              <a:t>অণু কম ঘনত্বের দ্রবণ থেকে</a:t>
            </a:r>
            <a:r>
              <a:rPr lang="bn-IN" sz="4400" b="1" dirty="0">
                <a:solidFill>
                  <a:schemeClr val="tx1"/>
                </a:solidFill>
                <a:latin typeface="NikoshBAN" pitchFamily="2" charset="0"/>
                <a:cs typeface="NikoshBAN" pitchFamily="2" charset="0"/>
              </a:rPr>
              <a:t> </a:t>
            </a:r>
            <a:r>
              <a:rPr lang="bn-BD" sz="4400" b="1" dirty="0">
                <a:solidFill>
                  <a:schemeClr val="tx1"/>
                </a:solidFill>
                <a:latin typeface="NikoshBAN" pitchFamily="2" charset="0"/>
                <a:cs typeface="NikoshBAN" pitchFamily="2" charset="0"/>
              </a:rPr>
              <a:t>বেশি </a:t>
            </a:r>
            <a:endParaRPr lang="bn-BD" sz="4400" b="1" dirty="0" smtClean="0">
              <a:solidFill>
                <a:schemeClr val="tx1"/>
              </a:solidFill>
              <a:latin typeface="NikoshBAN" pitchFamily="2" charset="0"/>
              <a:cs typeface="NikoshBAN" pitchFamily="2" charset="0"/>
            </a:endParaRPr>
          </a:p>
          <a:p>
            <a:pPr algn="ctr"/>
            <a:r>
              <a:rPr lang="bn-BD" sz="4400" b="1" dirty="0" smtClean="0">
                <a:solidFill>
                  <a:schemeClr val="tx1"/>
                </a:solidFill>
                <a:latin typeface="NikoshBAN" pitchFamily="2" charset="0"/>
                <a:cs typeface="NikoshBAN" pitchFamily="2" charset="0"/>
              </a:rPr>
              <a:t>ঘনত্বের </a:t>
            </a:r>
            <a:r>
              <a:rPr lang="bn-BD" sz="4400" b="1" dirty="0">
                <a:solidFill>
                  <a:schemeClr val="tx1"/>
                </a:solidFill>
                <a:latin typeface="NikoshBAN" pitchFamily="2" charset="0"/>
                <a:cs typeface="NikoshBAN" pitchFamily="2" charset="0"/>
              </a:rPr>
              <a:t>দ্রবণের দিকে ব্যাপিত হওয়াটাই হলো অভিস্রবণ।</a:t>
            </a:r>
            <a:endParaRPr lang="en-US" sz="4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460409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
                                        </p:tgtEl>
                                        <p:attrNameLst>
                                          <p:attrName>style.visibility</p:attrName>
                                        </p:attrNameLst>
                                      </p:cBhvr>
                                      <p:to>
                                        <p:strVal val="visible"/>
                                      </p:to>
                                    </p:set>
                                    <p:set>
                                      <p:cBhvr>
                                        <p:cTn id="17" dur="455" fill="hold">
                                          <p:stCondLst>
                                            <p:cond delay="0"/>
                                          </p:stCondLst>
                                        </p:cTn>
                                        <p:tgtEl>
                                          <p:spTgt spid="2"/>
                                        </p:tgtEl>
                                        <p:attrNameLst>
                                          <p:attrName>style.rotation</p:attrName>
                                        </p:attrNameLst>
                                      </p:cBhvr>
                                      <p:to>
                                        <p:strVal val="-45.0"/>
                                      </p:to>
                                    </p:set>
                                    <p:anim calcmode="lin" valueType="num">
                                      <p:cBhvr>
                                        <p:cTn id="1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p:cNvSpPr/>
          <p:nvPr/>
        </p:nvSpPr>
        <p:spPr>
          <a:xfrm>
            <a:off x="3835757" y="238257"/>
            <a:ext cx="4520484" cy="8306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2"/>
                </a:solidFill>
                <a:latin typeface="NikoshBAN" panose="02000000000000000000" pitchFamily="2" charset="0"/>
                <a:cs typeface="NikoshBAN" panose="02000000000000000000" pitchFamily="2" charset="0"/>
              </a:rPr>
              <a:t>অভিস্রবণ</a:t>
            </a:r>
            <a:endParaRPr lang="en-US" sz="6000" dirty="0">
              <a:solidFill>
                <a:schemeClr val="bg2"/>
              </a:solidFill>
              <a:latin typeface="NikoshBAN" panose="02000000000000000000" pitchFamily="2" charset="0"/>
              <a:cs typeface="NikoshBAN" panose="02000000000000000000" pitchFamily="2" charset="0"/>
            </a:endParaRPr>
          </a:p>
        </p:txBody>
      </p:sp>
      <p:sp>
        <p:nvSpPr>
          <p:cNvPr id="7" name="Rounded Rectangle 6"/>
          <p:cNvSpPr/>
          <p:nvPr/>
        </p:nvSpPr>
        <p:spPr>
          <a:xfrm>
            <a:off x="540913" y="1068947"/>
            <a:ext cx="11127345" cy="540912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solidFill>
                  <a:schemeClr val="tx1"/>
                </a:solidFill>
                <a:latin typeface="NikoshBAN" panose="02000000000000000000" pitchFamily="2" charset="0"/>
                <a:cs typeface="NikoshBAN" panose="02000000000000000000" pitchFamily="2" charset="0"/>
              </a:rPr>
              <a:t>দুটো </a:t>
            </a:r>
            <a:r>
              <a:rPr lang="bn-BD" sz="4400" b="1" dirty="0">
                <a:solidFill>
                  <a:schemeClr val="tx1"/>
                </a:solidFill>
                <a:latin typeface="NikoshBAN" panose="02000000000000000000" pitchFamily="2" charset="0"/>
                <a:cs typeface="NikoshBAN" panose="02000000000000000000" pitchFamily="2" charset="0"/>
              </a:rPr>
              <a:t>ভিন্ন ঘনত্বের দ্রবণ একটি অর্ধভেদ্য পর্দা দিয়ে পাশাপাশি আলাদা করে রাখলে পর্দা ভেদ করে কম ঘন দ্রবণ থেকে অধিক ঘন দ্রবণের দিকে দ্রাবক অণু প্রবেশ করার </a:t>
            </a:r>
            <a:r>
              <a:rPr lang="bn-BD" sz="4400" b="1" dirty="0" smtClean="0">
                <a:solidFill>
                  <a:schemeClr val="tx1"/>
                </a:solidFill>
                <a:latin typeface="NikoshBAN" panose="02000000000000000000" pitchFamily="2" charset="0"/>
                <a:cs typeface="NikoshBAN" panose="02000000000000000000" pitchFamily="2" charset="0"/>
              </a:rPr>
              <a:t>প্রক্রিয়াকে</a:t>
            </a:r>
            <a:r>
              <a:rPr lang="bn-BD" sz="4400" b="1" dirty="0">
                <a:solidFill>
                  <a:schemeClr val="tx1"/>
                </a:solidFill>
                <a:latin typeface="NikoshBAN" panose="02000000000000000000" pitchFamily="2" charset="0"/>
                <a:cs typeface="NikoshBAN" panose="02000000000000000000" pitchFamily="2" charset="0"/>
              </a:rPr>
              <a:t> অভিস্রবণ </a:t>
            </a:r>
            <a:r>
              <a:rPr lang="bn-BD" sz="4400" b="1" dirty="0" smtClean="0">
                <a:solidFill>
                  <a:schemeClr val="tx1"/>
                </a:solidFill>
                <a:latin typeface="NikoshBAN" panose="02000000000000000000" pitchFamily="2" charset="0"/>
                <a:cs typeface="NikoshBAN" panose="02000000000000000000" pitchFamily="2" charset="0"/>
              </a:rPr>
              <a:t>বলে। </a:t>
            </a:r>
            <a:r>
              <a:rPr lang="bn-BD" sz="4400" b="1" dirty="0">
                <a:solidFill>
                  <a:schemeClr val="tx1"/>
                </a:solidFill>
                <a:latin typeface="NikoshBAN" panose="02000000000000000000" pitchFamily="2" charset="0"/>
                <a:cs typeface="NikoshBAN" panose="02000000000000000000" pitchFamily="2" charset="0"/>
              </a:rPr>
              <a:t>দুটো দ্রবণের ঘনত্ব সমান না হওয়া পর্যন্ত এই প্রক্রিয়া চলতে থাকে।</a:t>
            </a:r>
            <a:r>
              <a:rPr lang="bn-BD" sz="4400" b="1" dirty="0" smtClean="0">
                <a:solidFill>
                  <a:schemeClr val="tx1"/>
                </a:solidFill>
                <a:latin typeface="NikoshBAN" panose="02000000000000000000" pitchFamily="2" charset="0"/>
                <a:cs typeface="NikoshBAN" panose="02000000000000000000" pitchFamily="2" charset="0"/>
              </a:rPr>
              <a:t>অভিস্রব</a:t>
            </a:r>
            <a:r>
              <a:rPr lang="en-US" sz="4400" b="1" dirty="0" smtClean="0">
                <a:solidFill>
                  <a:schemeClr val="tx1"/>
                </a:solidFill>
                <a:latin typeface="NikoshBAN" panose="02000000000000000000" pitchFamily="2" charset="0"/>
                <a:cs typeface="NikoshBAN" panose="02000000000000000000" pitchFamily="2" charset="0"/>
              </a:rPr>
              <a:t>ণ </a:t>
            </a:r>
            <a:r>
              <a:rPr lang="bn-BD" sz="4400" b="1" dirty="0" smtClean="0">
                <a:solidFill>
                  <a:schemeClr val="tx1"/>
                </a:solidFill>
                <a:latin typeface="NikoshBAN" panose="02000000000000000000" pitchFamily="2" charset="0"/>
                <a:cs typeface="NikoshBAN" panose="02000000000000000000" pitchFamily="2" charset="0"/>
              </a:rPr>
              <a:t>এক </a:t>
            </a:r>
            <a:r>
              <a:rPr lang="bn-BD" sz="4400" b="1" dirty="0">
                <a:solidFill>
                  <a:schemeClr val="tx1"/>
                </a:solidFill>
                <a:latin typeface="NikoshBAN" panose="02000000000000000000" pitchFamily="2" charset="0"/>
                <a:cs typeface="NikoshBAN" panose="02000000000000000000" pitchFamily="2" charset="0"/>
              </a:rPr>
              <a:t>প্রকার ব্যাপন</a:t>
            </a:r>
            <a:r>
              <a:rPr lang="bn-BD" sz="4400" b="1" dirty="0" smtClean="0">
                <a:solidFill>
                  <a:schemeClr val="tx1"/>
                </a:solidFill>
                <a:latin typeface="NikoshBAN" panose="02000000000000000000" pitchFamily="2" charset="0"/>
                <a:cs typeface="NikoshBAN" panose="02000000000000000000" pitchFamily="2" charset="0"/>
              </a:rPr>
              <a:t>। অভিস্রবণ </a:t>
            </a:r>
            <a:r>
              <a:rPr lang="bn-BD" sz="4400" b="1" dirty="0">
                <a:solidFill>
                  <a:schemeClr val="tx1"/>
                </a:solidFill>
                <a:latin typeface="NikoshBAN" panose="02000000000000000000" pitchFamily="2" charset="0"/>
                <a:cs typeface="NikoshBAN" panose="02000000000000000000" pitchFamily="2" charset="0"/>
              </a:rPr>
              <a:t>কেবলমাত্র তরলের ক্ষেত্রে ঘটে</a:t>
            </a:r>
            <a:r>
              <a:rPr lang="bn-BD" sz="4400" b="1" dirty="0" smtClean="0">
                <a:solidFill>
                  <a:schemeClr val="tx1"/>
                </a:solidFill>
                <a:latin typeface="NikoshBAN" panose="02000000000000000000" pitchFamily="2" charset="0"/>
                <a:cs typeface="NikoshBAN" panose="02000000000000000000" pitchFamily="2" charset="0"/>
              </a:rPr>
              <a:t>।</a:t>
            </a:r>
            <a:r>
              <a:rPr lang="bn-BD" sz="4400" b="1" dirty="0">
                <a:solidFill>
                  <a:schemeClr val="tx1"/>
                </a:solidFill>
                <a:latin typeface="NikoshBAN" panose="02000000000000000000" pitchFamily="2" charset="0"/>
                <a:cs typeface="NikoshBAN" panose="02000000000000000000" pitchFamily="2" charset="0"/>
              </a:rPr>
              <a:t>একে অন্যভাবে বলা যায় কোনো শক্তির প্রয়োগ ছাড়াই তরলের বাস্তবিক চলাচল</a:t>
            </a:r>
            <a:r>
              <a:rPr lang="bn-BD" sz="4400" b="1" dirty="0" smtClean="0">
                <a:solidFill>
                  <a:schemeClr val="tx1"/>
                </a:solidFill>
                <a:latin typeface="NikoshBAN" panose="02000000000000000000" pitchFamily="2" charset="0"/>
                <a:cs typeface="NikoshBAN" panose="02000000000000000000" pitchFamily="2" charset="0"/>
              </a:rPr>
              <a:t>।</a:t>
            </a:r>
            <a:endParaRPr lang="bn-BD"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363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538766" y="1596981"/>
            <a:ext cx="11114467" cy="47780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a:solidFill>
                  <a:schemeClr val="tx1"/>
                </a:solidFill>
                <a:latin typeface="NikoshBAN" panose="02000000000000000000" pitchFamily="2" charset="0"/>
                <a:cs typeface="NikoshBAN" panose="02000000000000000000" pitchFamily="2" charset="0"/>
              </a:rPr>
              <a:t>অভিস্রবণকে দুই ভাগে ভাগ করা </a:t>
            </a:r>
            <a:r>
              <a:rPr lang="bn-BD" sz="4000" b="1" dirty="0" smtClean="0">
                <a:solidFill>
                  <a:schemeClr val="tx1"/>
                </a:solidFill>
                <a:latin typeface="NikoshBAN" panose="02000000000000000000" pitchFamily="2" charset="0"/>
                <a:cs typeface="NikoshBAN" panose="02000000000000000000" pitchFamily="2" charset="0"/>
              </a:rPr>
              <a:t>যায়- </a:t>
            </a:r>
            <a:r>
              <a:rPr lang="bn-BD" sz="4000" b="1" dirty="0">
                <a:solidFill>
                  <a:schemeClr val="tx1"/>
                </a:solidFill>
                <a:latin typeface="NikoshBAN" panose="02000000000000000000" pitchFamily="2" charset="0"/>
                <a:cs typeface="NikoshBAN" panose="02000000000000000000" pitchFamily="2" charset="0"/>
              </a:rPr>
              <a:t>অন্তঃঅভিস্রবণ, বহিঃঅভিস্রবণ। কোষের বাইরে অবস্থিত তরল পদার্থ যখন অর্ধভেদ্য পর্দা ভেদ করে ভেতরে প্রবেশ করে তখন সেই প্রক্রিয়াকে অন্তঃঅভিস্রবণ বলে। কোষের ভেতর থেকে যখন তরল পদার্থ পর্দা ভেদ করে বাইরে বেরিয়ে যায় তখন সেই প্রক্রিয়াকে বহিঃঅভিস্রবণ প্রক্রিয়া বলে।</a:t>
            </a:r>
          </a:p>
        </p:txBody>
      </p:sp>
      <p:sp>
        <p:nvSpPr>
          <p:cNvPr id="5" name="Oval 4"/>
          <p:cNvSpPr/>
          <p:nvPr/>
        </p:nvSpPr>
        <p:spPr>
          <a:xfrm>
            <a:off x="2485623" y="405681"/>
            <a:ext cx="6658377" cy="106894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2"/>
                </a:solidFill>
                <a:latin typeface="NikoshBAN" panose="02000000000000000000" pitchFamily="2" charset="0"/>
                <a:cs typeface="NikoshBAN" panose="02000000000000000000" pitchFamily="2" charset="0"/>
              </a:rPr>
              <a:t>অভিস্রবণ প্রক্রিয়া </a:t>
            </a:r>
            <a:endParaRPr lang="en-US" sz="6000" dirty="0">
              <a:solidFill>
                <a:schemeClr val="bg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8478786"/>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788</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132</cp:revision>
  <dcterms:created xsi:type="dcterms:W3CDTF">2020-11-10T15:43:20Z</dcterms:created>
  <dcterms:modified xsi:type="dcterms:W3CDTF">2020-11-17T17:16:56Z</dcterms:modified>
</cp:coreProperties>
</file>