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DF15E-5276-488A-B9A4-A4D3CA9C9A8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6E22-5294-4262-8106-64A955881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6E22-5294-4262-8106-64A955881D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6E22-5294-4262-8106-64A955881D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AC741E-A265-49B8-BF4E-CB65FECBE4B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48F206-58C2-4495-9ACC-2F9F6C97EF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irajulmrgc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62488" y="973942"/>
            <a:ext cx="61623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সবাইকে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স্বাগতম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7620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430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b="1" dirty="0" smtClean="0">
                <a:solidFill>
                  <a:srgbClr val="C00000"/>
                </a:solidFill>
              </a:rPr>
              <a:t>৩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r>
              <a:rPr lang="as-IN" b="1" dirty="0" smtClean="0">
                <a:solidFill>
                  <a:srgbClr val="C00000"/>
                </a:solidFill>
              </a:rPr>
              <a:t> বাঙালিদের মধ্যে একাত্মতার সংকট সৃষ্টিঃ</a:t>
            </a:r>
            <a:r>
              <a:rPr lang="as-IN" dirty="0" smtClean="0"/>
              <a:t> তৎকালীন পূর্ব পাকিস্তানের জনগণ শেখ মুজিব ও আওয়ামী লীগের প্রতি প্রবল সমর্থন ব্যক্ত করার মধ্য দিয়ে যে একাত্মতার সৃষ্টি হয় তাতে পাকিস্তানি শাসকগ</a:t>
            </a:r>
            <a:r>
              <a:rPr lang="en-US" dirty="0" smtClean="0"/>
              <a:t>ো</a:t>
            </a:r>
            <a:r>
              <a:rPr lang="as-IN" dirty="0" smtClean="0"/>
              <a:t>ষ্ঠী শঙ্কিত হয়ে পড়ে । এই মামলার মধ্য দিয়ে শেখ মুজিব ও আওয়ামী লীগকে অন্ধ করে বাঙ্গালিদের মধ্যে একাত্মতাবে</a:t>
            </a:r>
            <a:r>
              <a:rPr lang="en-US" dirty="0" smtClean="0"/>
              <a:t>া</a:t>
            </a:r>
            <a:r>
              <a:rPr lang="as-IN" dirty="0" smtClean="0"/>
              <a:t>ধের সংকট সৃষ্টির এসি চালানো হয় ।</a:t>
            </a:r>
            <a:endParaRPr lang="en-US" dirty="0" smtClean="0"/>
          </a:p>
          <a:p>
            <a:pPr algn="just"/>
            <a:r>
              <a:rPr lang="as-IN" dirty="0" smtClean="0"/>
              <a:t> </a:t>
            </a:r>
            <a:br>
              <a:rPr lang="as-IN" dirty="0" smtClean="0"/>
            </a:br>
            <a:r>
              <a:rPr lang="as-IN" b="1" dirty="0" smtClean="0">
                <a:solidFill>
                  <a:srgbClr val="C00000"/>
                </a:solidFill>
              </a:rPr>
              <a:t>৪. পাকিস্তানের শাসকগ</a:t>
            </a:r>
            <a:r>
              <a:rPr lang="en-US" b="1" dirty="0" smtClean="0">
                <a:solidFill>
                  <a:srgbClr val="C00000"/>
                </a:solidFill>
              </a:rPr>
              <a:t>ো</a:t>
            </a:r>
            <a:r>
              <a:rPr lang="as-IN" b="1" dirty="0" smtClean="0">
                <a:solidFill>
                  <a:srgbClr val="C00000"/>
                </a:solidFill>
              </a:rPr>
              <a:t>ষ্ঠীর ক্ষমতার ভিত শক্তিশালী করাঃ </a:t>
            </a:r>
            <a:r>
              <a:rPr lang="as-IN" dirty="0" smtClean="0"/>
              <a:t>আগরতলা মামলার একটি অন্যতম কারণ কি পাকিস্তানি শাসকগ</a:t>
            </a:r>
            <a:r>
              <a:rPr lang="en-US" dirty="0" smtClean="0"/>
              <a:t>ো</a:t>
            </a:r>
            <a:r>
              <a:rPr lang="as-IN" dirty="0" smtClean="0"/>
              <a:t>ষ্ঠীর ক্ষমতার ভিত আরও শক্তিশালী করা । এজন্য তারা সৃণ্য আগরতলা মামলার আশ্রয় গ্রহণ করে শেখ মুজিবকে পাকিস্তানের শত্রু এবং ভারতের দালাল বলে প্রচার চালায় ।</a:t>
            </a:r>
            <a:r>
              <a:rPr lang="en-US" dirty="0" smtClean="0"/>
              <a:t> </a:t>
            </a:r>
          </a:p>
          <a:p>
            <a:pPr algn="just"/>
            <a:endParaRPr lang="en-US" dirty="0" smtClean="0"/>
          </a:p>
          <a:p>
            <a:pPr algn="just"/>
            <a:r>
              <a:rPr lang="as-IN" b="1" dirty="0" smtClean="0">
                <a:solidFill>
                  <a:srgbClr val="C00000"/>
                </a:solidFill>
              </a:rPr>
              <a:t>৫. স্বায়ত্তশাসন ও স্বাধিকার আন্দোলন নস্যাৎ করাঃ </a:t>
            </a:r>
            <a:r>
              <a:rPr lang="as-IN" dirty="0" smtClean="0"/>
              <a:t>আগরতলা মামলার একটি কারণ ছিল পূর্ব পাকিস্তানের জনগণের দীর্ঘদিনের স্বাধিকার ও স্বায়ত্তশাসনের আন্দোলন নস্যাৎ বা বানচাল করা । পাকিস্তান সৃষ্টির পর থেকেই শাসকগ</a:t>
            </a:r>
            <a:r>
              <a:rPr lang="en-US" dirty="0" smtClean="0"/>
              <a:t>ো</a:t>
            </a:r>
            <a:r>
              <a:rPr lang="as-IN" dirty="0" smtClean="0"/>
              <a:t>ষ্ঠী পূর্ব পাকিস্তানের জনগণকে স্বায়ত্তশাসন প্রদানে গড়িমসি করে আসছিল । 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143001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 smtClean="0">
                <a:solidFill>
                  <a:srgbClr val="C00000"/>
                </a:solidFill>
              </a:rPr>
              <a:t>৬. শাসন ও </a:t>
            </a:r>
            <a:r>
              <a:rPr lang="en-US" b="1" dirty="0" err="1" smtClean="0">
                <a:solidFill>
                  <a:srgbClr val="C00000"/>
                </a:solidFill>
              </a:rPr>
              <a:t>শোষ</a:t>
            </a:r>
            <a:r>
              <a:rPr lang="as-IN" b="1" dirty="0" smtClean="0">
                <a:solidFill>
                  <a:srgbClr val="C00000"/>
                </a:solidFill>
              </a:rPr>
              <a:t>ণ অব্যাহত রাখাঃ </a:t>
            </a:r>
            <a:r>
              <a:rPr lang="as-IN" dirty="0" smtClean="0"/>
              <a:t>পাকিস্তান সৃষ্টির পর থেকেই শাসক গে</a:t>
            </a:r>
            <a:r>
              <a:rPr lang="en-US" dirty="0" smtClean="0"/>
              <a:t>া</a:t>
            </a:r>
            <a:r>
              <a:rPr lang="as-IN" dirty="0" smtClean="0"/>
              <a:t>ষ্ঠী পূর্ব পাকিস্তানের জনগণের ওপর শাসন । ও শে</a:t>
            </a:r>
            <a:r>
              <a:rPr lang="en-US" dirty="0" smtClean="0"/>
              <a:t>া</a:t>
            </a:r>
            <a:r>
              <a:rPr lang="as-IN" dirty="0" smtClean="0"/>
              <a:t>ষণের যে স্টিম রে</a:t>
            </a:r>
            <a:r>
              <a:rPr lang="en-US" dirty="0" smtClean="0"/>
              <a:t>া</a:t>
            </a:r>
            <a:r>
              <a:rPr lang="as-IN" dirty="0" smtClean="0"/>
              <a:t>লার চালিয়ে আসছিল তা অব্যাহত রাখাও এ মামলার অন্যতম কারণ বলে অনেক</a:t>
            </a:r>
            <a:br>
              <a:rPr lang="as-IN" dirty="0" smtClean="0"/>
            </a:br>
            <a:r>
              <a:rPr lang="as-IN" b="1" dirty="0" smtClean="0">
                <a:solidFill>
                  <a:srgbClr val="C00000"/>
                </a:solidFill>
              </a:rPr>
              <a:t>৭ 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r>
              <a:rPr lang="as-IN" b="1" dirty="0" smtClean="0">
                <a:solidFill>
                  <a:srgbClr val="C00000"/>
                </a:solidFill>
              </a:rPr>
              <a:t> গণতান্ত্রিক প্রক্রিয়া বন্ধ করাঃ </a:t>
            </a:r>
            <a:r>
              <a:rPr lang="as-IN" dirty="0" smtClean="0"/>
              <a:t>পাকিস্তান সৃষ্টির পর থেকেই শাসকগে</a:t>
            </a:r>
            <a:r>
              <a:rPr lang="en-US" dirty="0" smtClean="0"/>
              <a:t>া</a:t>
            </a:r>
            <a:r>
              <a:rPr lang="as-IN" dirty="0" smtClean="0"/>
              <a:t>ষ্ঠী পাকিস্তানে অবাধ , সুষ্ঠু , সাধারণ নির্বাচনে অনীহা প্রকাশ করে আসছিল । কারণ সুষ্ঠু নির্বাচন হলে তকালীন ক্ষমতাসীনরা পরাজিত হবে বলে তাদের মনে শঙ্কা ছিল । এই মামলার এটি অন্যতম কারণ ।</a:t>
            </a:r>
            <a:endParaRPr lang="en-US" dirty="0" smtClean="0"/>
          </a:p>
          <a:p>
            <a:r>
              <a:rPr lang="as-IN" dirty="0" smtClean="0"/>
              <a:t/>
            </a:r>
            <a:br>
              <a:rPr lang="as-IN" dirty="0" smtClean="0"/>
            </a:br>
            <a:r>
              <a:rPr lang="as-IN" b="1" dirty="0" smtClean="0">
                <a:solidFill>
                  <a:srgbClr val="C00000"/>
                </a:solidFill>
              </a:rPr>
              <a:t>৮. বাঙালিদের দাবিয়ে রাখাঃ </a:t>
            </a:r>
            <a:r>
              <a:rPr lang="as-IN" dirty="0" smtClean="0"/>
              <a:t>বাঙালিরা তাদের ন্যায্য অধিকারে সব সময় সে</a:t>
            </a:r>
            <a:r>
              <a:rPr lang="en-US" dirty="0" smtClean="0"/>
              <a:t>া</a:t>
            </a:r>
            <a:r>
              <a:rPr lang="as-IN" dirty="0" smtClean="0"/>
              <a:t>চ্চার ছিল । ভাষা আন্দোলন থেকে শুরু করে যনি পাকিস্তানি শাসকরা বাঙালিদের ওপর জুলুম করেছে তথনই বাঙালিরা রুখে দাঁড়িয়েছে । ছয় দফা দাবিকে কেন্দ্র করে যে জনস্রোত সৃষ্টি হয়েছিল তা থামিয়ে দেওয়া এবং ভবিষ্যতের জন্য বাঙালিদের দাবিয়ে রাখার জন্যই নেতৃস্থানীয় লে</a:t>
            </a:r>
            <a:r>
              <a:rPr lang="en-US" dirty="0" smtClean="0"/>
              <a:t>া</a:t>
            </a:r>
            <a:r>
              <a:rPr lang="as-IN" dirty="0" smtClean="0"/>
              <a:t>কদের বিরুদ্ধে আগরতলা মামলা দায়ের করা হয় বলে অনেকে মনে করেন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627888"/>
          </a:xfrm>
        </p:spPr>
        <p:txBody>
          <a:bodyPr>
            <a:normAutofit/>
          </a:bodyPr>
          <a:lstStyle/>
          <a:p>
            <a:pPr algn="ctr"/>
            <a:r>
              <a:rPr lang="as-IN" sz="2800" dirty="0" smtClean="0"/>
              <a:t>৩ জানুয়ারি ১৪ মামলার আসামিদের নামের তালিকা</a:t>
            </a:r>
            <a:endParaRPr lang="en-US" sz="2800" dirty="0"/>
          </a:p>
        </p:txBody>
      </p:sp>
      <p:sp>
        <p:nvSpPr>
          <p:cNvPr id="1026" name="AutoShape 2" descr="Displaying Photo no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443841"/>
            <a:ext cx="754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 smtClean="0"/>
              <a:t>১। বঙ্গবন্ধু শেখ মুজিবুর রহমান ( গে</a:t>
            </a:r>
            <a:r>
              <a:rPr lang="en-US" b="1" dirty="0" smtClean="0"/>
              <a:t>া</a:t>
            </a:r>
            <a:r>
              <a:rPr lang="as-IN" b="1" dirty="0" smtClean="0"/>
              <a:t>পালগঞ্জ ) </a:t>
            </a:r>
            <a:br>
              <a:rPr lang="as-IN" b="1" dirty="0" smtClean="0"/>
            </a:br>
            <a:r>
              <a:rPr lang="as-IN" b="1" dirty="0" smtClean="0"/>
              <a:t>২। লে . কর্নেল মে</a:t>
            </a:r>
            <a:r>
              <a:rPr lang="en-US" b="1" dirty="0" smtClean="0"/>
              <a:t>া</a:t>
            </a:r>
            <a:r>
              <a:rPr lang="as-IN" b="1" dirty="0" smtClean="0"/>
              <a:t>য়াজ্জেম হে</a:t>
            </a:r>
            <a:r>
              <a:rPr lang="en-US" b="1" dirty="0" smtClean="0"/>
              <a:t>া</a:t>
            </a:r>
            <a:r>
              <a:rPr lang="as-IN" b="1" dirty="0" smtClean="0"/>
              <a:t>সেন ( পিরে</a:t>
            </a:r>
            <a:r>
              <a:rPr lang="en-US" b="1" dirty="0" smtClean="0"/>
              <a:t>া</a:t>
            </a:r>
            <a:r>
              <a:rPr lang="as-IN" b="1" dirty="0" smtClean="0"/>
              <a:t>জপুর , বরিশাল ) </a:t>
            </a:r>
            <a:br>
              <a:rPr lang="as-IN" b="1" dirty="0" smtClean="0"/>
            </a:br>
            <a:r>
              <a:rPr lang="as-IN" b="1" dirty="0" smtClean="0"/>
              <a:t>৩। স্টুয়ার্ড মজিবর রহমান ( মাদারীপুর )</a:t>
            </a:r>
            <a:br>
              <a:rPr lang="as-IN" b="1" dirty="0" smtClean="0"/>
            </a:br>
            <a:r>
              <a:rPr lang="as-IN" b="1" dirty="0" smtClean="0"/>
              <a:t>৪। এল . এস , সুলতান উদ্দিন আহমদ ( </a:t>
            </a:r>
            <a:r>
              <a:rPr lang="as-IN" b="1" dirty="0" smtClean="0"/>
              <a:t>ন</a:t>
            </a:r>
            <a:r>
              <a:rPr lang="en-US" b="1" dirty="0" smtClean="0"/>
              <a:t>ো</a:t>
            </a:r>
            <a:r>
              <a:rPr lang="as-IN" b="1" dirty="0" smtClean="0"/>
              <a:t>য়াখালী </a:t>
            </a:r>
            <a:r>
              <a:rPr lang="as-IN" b="1" dirty="0" smtClean="0"/>
              <a:t>) </a:t>
            </a:r>
            <a:br>
              <a:rPr lang="as-IN" b="1" dirty="0" smtClean="0"/>
            </a:br>
            <a:r>
              <a:rPr lang="as-IN" b="1" dirty="0" smtClean="0"/>
              <a:t>৫। এল , এস , নূর মে</a:t>
            </a:r>
            <a:r>
              <a:rPr lang="en-US" b="1" dirty="0" smtClean="0"/>
              <a:t>া</a:t>
            </a:r>
            <a:r>
              <a:rPr lang="as-IN" b="1" dirty="0" smtClean="0"/>
              <a:t>হাম্মদ ( ঢাকা ) </a:t>
            </a:r>
            <a:br>
              <a:rPr lang="as-IN" b="1" dirty="0" smtClean="0"/>
            </a:br>
            <a:r>
              <a:rPr lang="as-IN" b="1" dirty="0" smtClean="0"/>
              <a:t>৬। জনাব আহমেদ ফজলুর রহমান সি . এস . পি . ( ঢাকা )</a:t>
            </a:r>
            <a:br>
              <a:rPr lang="as-IN" b="1" dirty="0" smtClean="0"/>
            </a:br>
            <a:r>
              <a:rPr lang="as-IN" b="1" dirty="0" smtClean="0"/>
              <a:t>৭। ফ্লাইট সার্জেন্ট মফিজুল্লাহ </a:t>
            </a:r>
            <a:r>
              <a:rPr lang="en-US" b="1" dirty="0" smtClean="0"/>
              <a:t>।</a:t>
            </a:r>
            <a:r>
              <a:rPr lang="as-IN" b="1" dirty="0" smtClean="0"/>
              <a:t> ( নে</a:t>
            </a:r>
            <a:r>
              <a:rPr lang="en-US" b="1" dirty="0" smtClean="0"/>
              <a:t>া</a:t>
            </a:r>
            <a:r>
              <a:rPr lang="as-IN" b="1" dirty="0" smtClean="0"/>
              <a:t>য়াখালী ) </a:t>
            </a:r>
            <a:br>
              <a:rPr lang="as-IN" b="1" dirty="0" smtClean="0"/>
            </a:br>
            <a:r>
              <a:rPr lang="as-IN" b="1" dirty="0" smtClean="0"/>
              <a:t>৮। প্রাক্তন কর্পোরাল এ , এস , আবদুল সামাল </a:t>
            </a:r>
            <a:r>
              <a:rPr lang="en-US" b="1" dirty="0" smtClean="0"/>
              <a:t>।</a:t>
            </a:r>
            <a:r>
              <a:rPr lang="as-IN" b="1" dirty="0" smtClean="0"/>
              <a:t> ( বরিশাল ) </a:t>
            </a:r>
            <a:br>
              <a:rPr lang="as-IN" b="1" dirty="0" smtClean="0"/>
            </a:br>
            <a:r>
              <a:rPr lang="as-IN" b="1" dirty="0" smtClean="0"/>
              <a:t>৯। প্রাক্তন হাবিলদার দলিল উদ্দিন । ( বরিশাল , বাকেরগঞ্জ ) </a:t>
            </a:r>
            <a:br>
              <a:rPr lang="as-IN" b="1" dirty="0" smtClean="0"/>
            </a:br>
            <a:r>
              <a:rPr lang="as-IN" b="1" dirty="0" smtClean="0"/>
              <a:t>১০</a:t>
            </a:r>
            <a:r>
              <a:rPr lang="en-US" b="1" dirty="0" smtClean="0"/>
              <a:t>।</a:t>
            </a:r>
            <a:r>
              <a:rPr lang="as-IN" b="1" dirty="0" smtClean="0"/>
              <a:t> জনাব রুহুল কুদ্দুস সি , এস , পি , </a:t>
            </a:r>
            <a:r>
              <a:rPr lang="en-US" b="1" dirty="0" smtClean="0"/>
              <a:t>।</a:t>
            </a:r>
            <a:r>
              <a:rPr lang="as-IN" b="1" dirty="0" smtClean="0"/>
              <a:t> ( খুলনা )</a:t>
            </a:r>
            <a:endParaRPr lang="en-US" b="1" dirty="0" smtClean="0"/>
          </a:p>
          <a:p>
            <a:r>
              <a:rPr lang="as-IN" b="1" dirty="0" smtClean="0"/>
              <a:t>১১। ফ্লাইট সার্জেন্ট ফজলুল </a:t>
            </a:r>
            <a:r>
              <a:rPr lang="as-IN" b="1" smtClean="0"/>
              <a:t>হক </a:t>
            </a:r>
            <a:r>
              <a:rPr lang="as-IN" b="1" smtClean="0"/>
              <a:t>( </a:t>
            </a:r>
            <a:r>
              <a:rPr lang="as-IN" b="1" dirty="0" smtClean="0"/>
              <a:t>বরিশাল সদর ) । </a:t>
            </a:r>
            <a:endParaRPr lang="en-US" b="1" dirty="0" smtClean="0"/>
          </a:p>
          <a:p>
            <a:r>
              <a:rPr lang="as-IN" b="1" dirty="0" smtClean="0"/>
              <a:t>১২। ভূপতিভূষণ চৌধুরী - আনিক চৌধুরী । ( চট্টগ্রাম ) </a:t>
            </a:r>
            <a:br>
              <a:rPr lang="as-IN" b="1" dirty="0" smtClean="0"/>
            </a:br>
            <a:r>
              <a:rPr lang="as-IN" b="1" dirty="0" smtClean="0"/>
              <a:t>১৩। বিধান কৃষ্ণ সেন ( চট্টগ্রাম ) </a:t>
            </a:r>
            <a:br>
              <a:rPr lang="as-IN" b="1" dirty="0" smtClean="0"/>
            </a:br>
            <a:r>
              <a:rPr lang="as-IN" b="1" dirty="0" smtClean="0"/>
              <a:t>১৪। সুবেদার আবদুর রাজ্জাক । ( কুমিল্লা )</a:t>
            </a:r>
            <a:endParaRPr lang="en-US" b="1" dirty="0" smtClean="0"/>
          </a:p>
          <a:p>
            <a:r>
              <a:rPr lang="as-IN" b="1" dirty="0" smtClean="0"/>
              <a:t> ১৫। হাবিলদার মুজিবুর রহমান ই . পি . আর . টি . সি . ক্লার্ক ( কুমিল্লা ) ।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671691"/>
            <a:ext cx="7239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 smtClean="0"/>
              <a:t>১৬। ফ্লাইট সার্জেন্ট আবদুর রাজ্জাক ( কুমিল্লা ) </a:t>
            </a:r>
            <a:br>
              <a:rPr lang="as-IN" b="1" dirty="0" smtClean="0"/>
            </a:br>
            <a:r>
              <a:rPr lang="as-IN" b="1" dirty="0" smtClean="0"/>
              <a:t>১৭। সার্জেন্ট জহিরুল হক ( ন</a:t>
            </a:r>
            <a:r>
              <a:rPr lang="en-US" b="1" dirty="0" err="1" smtClean="0"/>
              <a:t>োয়া</a:t>
            </a:r>
            <a:r>
              <a:rPr lang="as-IN" b="1" dirty="0" smtClean="0"/>
              <a:t>খালী ) </a:t>
            </a:r>
            <a:endParaRPr lang="en-US" b="1" dirty="0" smtClean="0"/>
          </a:p>
          <a:p>
            <a:r>
              <a:rPr lang="as-IN" b="1" dirty="0" smtClean="0"/>
              <a:t>১৮</a:t>
            </a:r>
            <a:r>
              <a:rPr lang="en-US" b="1" dirty="0" smtClean="0"/>
              <a:t>। </a:t>
            </a:r>
            <a:r>
              <a:rPr lang="en-US" b="1" dirty="0" err="1" smtClean="0"/>
              <a:t>মো</a:t>
            </a:r>
            <a:r>
              <a:rPr lang="as-IN" b="1" dirty="0" smtClean="0"/>
              <a:t>হাম্মদ খুরশীদ ( ফরিদপুর ) </a:t>
            </a:r>
            <a:br>
              <a:rPr lang="as-IN" b="1" dirty="0" smtClean="0"/>
            </a:br>
            <a:r>
              <a:rPr lang="as-IN" b="1" dirty="0" smtClean="0"/>
              <a:t>১৯। কে , এম , শামসুর রহমান সি , এস , পি , ( ঢাকা ) </a:t>
            </a:r>
            <a:br>
              <a:rPr lang="as-IN" b="1" dirty="0" smtClean="0"/>
            </a:br>
            <a:r>
              <a:rPr lang="as-IN" b="1" dirty="0" smtClean="0"/>
              <a:t>২০। রিসালদার এ . কে . এম . শামসুল হক ( ঢাকা ) </a:t>
            </a:r>
            <a:br>
              <a:rPr lang="as-IN" b="1" dirty="0" smtClean="0"/>
            </a:br>
            <a:r>
              <a:rPr lang="as-IN" b="1" dirty="0" smtClean="0"/>
              <a:t>২১। হাবিলদার আজিজুল হক ( বরিশাল , ভ</a:t>
            </a:r>
            <a:r>
              <a:rPr lang="en-US" b="1" dirty="0" smtClean="0"/>
              <a:t>ো</a:t>
            </a:r>
            <a:r>
              <a:rPr lang="as-IN" b="1" dirty="0" smtClean="0"/>
              <a:t>লা ) </a:t>
            </a:r>
            <a:br>
              <a:rPr lang="as-IN" b="1" dirty="0" smtClean="0"/>
            </a:br>
            <a:r>
              <a:rPr lang="as-IN" b="1" dirty="0" smtClean="0"/>
              <a:t>২২। মাহফুজুল বারী ( ন</a:t>
            </a:r>
            <a:r>
              <a:rPr lang="en-US" b="1" dirty="0" smtClean="0"/>
              <a:t>ো</a:t>
            </a:r>
            <a:r>
              <a:rPr lang="as-IN" b="1" dirty="0" smtClean="0"/>
              <a:t>য়াখালী ) </a:t>
            </a:r>
            <a:br>
              <a:rPr lang="as-IN" b="1" dirty="0" smtClean="0"/>
            </a:br>
            <a:r>
              <a:rPr lang="as-IN" b="1" dirty="0" smtClean="0"/>
              <a:t>২৩। সার্জেন্ট শামসুল হক (ন</a:t>
            </a:r>
            <a:r>
              <a:rPr lang="en-US" b="1" dirty="0" smtClean="0"/>
              <a:t>ো</a:t>
            </a:r>
            <a:r>
              <a:rPr lang="as-IN" b="1" dirty="0" smtClean="0"/>
              <a:t>য়াখালী ) </a:t>
            </a:r>
            <a:br>
              <a:rPr lang="as-IN" b="1" dirty="0" smtClean="0"/>
            </a:br>
            <a:r>
              <a:rPr lang="as-IN" b="1" dirty="0" smtClean="0"/>
              <a:t>২৪। মেজর ডা . শামসুল আলম । ( ঢাকা ) । </a:t>
            </a:r>
            <a:endParaRPr lang="en-US" b="1" dirty="0" smtClean="0"/>
          </a:p>
          <a:p>
            <a:r>
              <a:rPr lang="as-IN" b="1" dirty="0" smtClean="0"/>
              <a:t>২৫। ক্যাপ্টেন ম</a:t>
            </a:r>
            <a:r>
              <a:rPr lang="en-US" b="1" dirty="0" err="1" smtClean="0"/>
              <a:t>োঃ</a:t>
            </a:r>
            <a:r>
              <a:rPr lang="as-IN" b="1" dirty="0" smtClean="0"/>
              <a:t> আবদুল মুত্তালিব ( ময়মনসিংহ ) </a:t>
            </a:r>
            <a:br>
              <a:rPr lang="as-IN" b="1" dirty="0" smtClean="0"/>
            </a:br>
            <a:r>
              <a:rPr lang="as-IN" b="1" dirty="0" smtClean="0"/>
              <a:t>২৬। ক্যাপ্টেন শওকত আলী ( ফরিদপুর ) </a:t>
            </a:r>
            <a:endParaRPr lang="en-US" b="1" dirty="0" smtClean="0"/>
          </a:p>
          <a:p>
            <a:r>
              <a:rPr lang="as-IN" b="1" dirty="0" smtClean="0"/>
              <a:t>২৭। ক্যাপ্টেন খন্দকার নাজমুল হুদা । ( বরিশাল সদর ) </a:t>
            </a:r>
            <a:br>
              <a:rPr lang="as-IN" b="1" dirty="0" smtClean="0"/>
            </a:br>
            <a:r>
              <a:rPr lang="as-IN" b="1" dirty="0" smtClean="0"/>
              <a:t>২৮। ক্যাপ্টেন এ . এস , এম নুরুজ্জামান । ( বরিশাল ) </a:t>
            </a:r>
            <a:br>
              <a:rPr lang="as-IN" b="1" dirty="0" smtClean="0"/>
            </a:br>
            <a:r>
              <a:rPr lang="as-IN" b="1" dirty="0" smtClean="0"/>
              <a:t>২৯। ফ্লাইট সার্জেন্ট আবদুল জলিল ( ঢাকা ) </a:t>
            </a:r>
            <a:endParaRPr lang="en-US" b="1" dirty="0" smtClean="0"/>
          </a:p>
          <a:p>
            <a:r>
              <a:rPr lang="as-IN" b="1" dirty="0" smtClean="0"/>
              <a:t>৩০। মাহবুব উদ্দিন চৌধুরী ( সিলেট ) </a:t>
            </a:r>
            <a:br>
              <a:rPr lang="as-IN" b="1" dirty="0" smtClean="0"/>
            </a:br>
            <a:r>
              <a:rPr lang="as-IN" b="1" dirty="0" smtClean="0"/>
              <a:t>৩১। লে , এম , এস , এম , রহমান ( যশে</a:t>
            </a:r>
            <a:r>
              <a:rPr lang="en-US" b="1" dirty="0" smtClean="0"/>
              <a:t>া</a:t>
            </a:r>
            <a:r>
              <a:rPr lang="as-IN" b="1" dirty="0" smtClean="0"/>
              <a:t>র ) </a:t>
            </a:r>
            <a:r>
              <a:rPr lang="en-US" b="1" dirty="0" smtClean="0"/>
              <a:t> </a:t>
            </a:r>
          </a:p>
          <a:p>
            <a:r>
              <a:rPr lang="as-IN" b="1" dirty="0" smtClean="0"/>
              <a:t>৩২। সুবেদার এ . কে . এম , তাজুল ইসলাম । ( বরিশাল , ভান্ডারিয়া ) </a:t>
            </a:r>
            <a:br>
              <a:rPr lang="as-IN" b="1" dirty="0" smtClean="0"/>
            </a:br>
            <a:r>
              <a:rPr lang="as-IN" b="1" dirty="0" smtClean="0"/>
              <a:t>৩৩। মে</a:t>
            </a:r>
            <a:r>
              <a:rPr lang="en-US" b="1" dirty="0" smtClean="0"/>
              <a:t>া</a:t>
            </a:r>
            <a:r>
              <a:rPr lang="as-IN" b="1" dirty="0" smtClean="0"/>
              <a:t>হাম্মদ আলী রেজা ( কুষ্টিয়া ) </a:t>
            </a:r>
            <a:br>
              <a:rPr lang="as-IN" b="1" dirty="0" smtClean="0"/>
            </a:br>
            <a:r>
              <a:rPr lang="as-IN" b="1" dirty="0" smtClean="0"/>
              <a:t>৩৪। ক্যাপ্টেন ডা , খুরশিদ উদ্দিন আহমেদ ( ময়মনসিংহ ) </a:t>
            </a:r>
            <a:br>
              <a:rPr lang="as-IN" b="1" dirty="0" smtClean="0"/>
            </a:br>
            <a:r>
              <a:rPr lang="as-IN" b="1" dirty="0" smtClean="0"/>
              <a:t>৩৫। লে , আবদুর রউফ ( ময়মনসিংহ )</a:t>
            </a:r>
            <a:br>
              <a:rPr lang="as-IN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0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b="1" dirty="0" smtClean="0"/>
              <a:t>ঐতিহাসিক আগরতলা মামলার বিচার প্রক্রিয়া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143000" y="1371600"/>
            <a:ext cx="7467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 smtClean="0">
                <a:solidFill>
                  <a:srgbClr val="FF0000"/>
                </a:solidFill>
              </a:rPr>
              <a:t>ক. আইনের সংশে</a:t>
            </a:r>
            <a:r>
              <a:rPr lang="en-US" b="1" dirty="0" smtClean="0">
                <a:solidFill>
                  <a:srgbClr val="FF0000"/>
                </a:solidFill>
              </a:rPr>
              <a:t>া</a:t>
            </a:r>
            <a:r>
              <a:rPr lang="as-IN" b="1" dirty="0" smtClean="0">
                <a:solidFill>
                  <a:srgbClr val="FF0000"/>
                </a:solidFill>
              </a:rPr>
              <a:t>ধন </a:t>
            </a:r>
            <a:r>
              <a:rPr lang="as-IN" dirty="0" smtClean="0"/>
              <a:t>: রাজনৈতিক নেতৃবৃন্দের গ্রেফতারের পর তাদের প্রকাশ্যে বিচারের দাবি ওঠে পূর্ব পাকিস্তানের পক্ষ থেকে । সরকার ১৯৬৮ খ্রিষ্টাব্দের ১২ এপ্রিল ঐতিহাসিক আগরতলা মামলার বিচার পরিচালনার জন্য আইন ও বিচার পদ্ধতি সংক্রান্ত এক ফৌজদারি অধ্যাদেশ জারি করে এতে বলা হয়..</a:t>
            </a:r>
            <a:br>
              <a:rPr lang="as-IN" dirty="0" smtClean="0"/>
            </a:br>
            <a:r>
              <a:rPr lang="as-IN" dirty="0" smtClean="0"/>
              <a:t>১. মামলার বিচার সাধারণ আদালতের পরিবর্তে বিশেষ ট্রাইব্যুনালের মাধ্যমে সম্পাদিত হবে । </a:t>
            </a:r>
            <a:br>
              <a:rPr lang="as-IN" dirty="0" smtClean="0"/>
            </a:br>
            <a:r>
              <a:rPr lang="as-IN" dirty="0" smtClean="0"/>
              <a:t>২. সুপ্রিম কোর্টের একজন জজ ( চেয়ারম্যান ) এবং হাইকোর্টের দুই জন জজের ( সদস্য ) সমন্বয়ে বিশেষ ট্রাইব্যুনাল গঠিত হবে । </a:t>
            </a:r>
            <a:br>
              <a:rPr lang="as-IN" dirty="0" smtClean="0"/>
            </a:br>
            <a:r>
              <a:rPr lang="as-IN" dirty="0" smtClean="0"/>
              <a:t>৩. পুলিশের কাছে প্রদত্ত স্বীকারে</a:t>
            </a:r>
            <a:r>
              <a:rPr lang="en-US" dirty="0" smtClean="0"/>
              <a:t>া</a:t>
            </a:r>
            <a:r>
              <a:rPr lang="as-IN" dirty="0" smtClean="0"/>
              <a:t>ক্তি আইন সাবুদ হবে । </a:t>
            </a:r>
            <a:br>
              <a:rPr lang="as-IN" dirty="0" smtClean="0"/>
            </a:br>
            <a:r>
              <a:rPr lang="as-IN" dirty="0" smtClean="0"/>
              <a:t>৪. আসামিদের কোনে</a:t>
            </a:r>
            <a:r>
              <a:rPr lang="en-US" dirty="0" smtClean="0"/>
              <a:t>া</a:t>
            </a:r>
            <a:r>
              <a:rPr lang="as-IN" dirty="0" smtClean="0"/>
              <a:t> জামিন দেওয়া যাবে না এবং তাদেরকে সামরিক হেফাজতে রাখা হবে । </a:t>
            </a:r>
            <a:br>
              <a:rPr lang="as-IN" dirty="0" smtClean="0"/>
            </a:br>
            <a:r>
              <a:rPr lang="as-IN" dirty="0" smtClean="0"/>
              <a:t>৫. বিশেষ আদালতের এখতিয়ার নিয়ে কোনে</a:t>
            </a:r>
            <a:r>
              <a:rPr lang="en-US" dirty="0" smtClean="0"/>
              <a:t>া</a:t>
            </a:r>
            <a:r>
              <a:rPr lang="as-IN" dirty="0" smtClean="0"/>
              <a:t> প্রশ্ন করা চলবে না ।</a:t>
            </a:r>
            <a:endParaRPr lang="en-US" dirty="0" smtClean="0"/>
          </a:p>
          <a:p>
            <a:r>
              <a:rPr lang="as-IN" dirty="0" smtClean="0"/>
              <a:t> </a:t>
            </a:r>
            <a:br>
              <a:rPr lang="as-IN" dirty="0" smtClean="0"/>
            </a:br>
            <a:r>
              <a:rPr lang="as-IN" b="1" dirty="0" smtClean="0">
                <a:solidFill>
                  <a:srgbClr val="FF0000"/>
                </a:solidFill>
              </a:rPr>
              <a:t>খ. বিশেষ ট্রাইব্যুনাল গঠন ও মামলার অভিযে</a:t>
            </a:r>
            <a:r>
              <a:rPr lang="en-US" b="1" dirty="0" smtClean="0">
                <a:solidFill>
                  <a:srgbClr val="FF0000"/>
                </a:solidFill>
              </a:rPr>
              <a:t>া</a:t>
            </a:r>
            <a:r>
              <a:rPr lang="as-IN" b="1" dirty="0" smtClean="0">
                <a:solidFill>
                  <a:srgbClr val="FF0000"/>
                </a:solidFill>
              </a:rPr>
              <a:t>গ </a:t>
            </a:r>
            <a:r>
              <a:rPr lang="as-IN" b="1" dirty="0" smtClean="0"/>
              <a:t>: </a:t>
            </a:r>
            <a:r>
              <a:rPr lang="as-IN" dirty="0" smtClean="0"/>
              <a:t>১৯৬৮ খ্রিষ্টাব্দের ২২ এপ্রিল আইয়ুব খান কর্তৃক জারিকৃত অর্ডিন্যান্স অনুযায়ী ঢাকা ক্যান্টনমেন্ট মামলার বিচারের স্থান নির্ধারিত হয় এবং ১৯ জুন বিপুলসংখ্যক দেশি - বিদেশি সাংবাদিক ও টেলিভিশন প্রতিনিধিদের উপস্থিতিতে কুর্মিটোলা সেনানিবাসে মামলার শুনানি শুরু হয়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676400"/>
            <a:ext cx="762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১. আগরতলা ষড়যন্ত্র মামলার ফলে পূর্ব বাংলার রাজনৈতিক পরিস্থিতি উত্তপ্ত হয়ে উঠে এবং ছয়দফা</a:t>
            </a:r>
            <a:r>
              <a:rPr lang="en-US" dirty="0" smtClean="0"/>
              <a:t> </a:t>
            </a:r>
            <a:r>
              <a:rPr lang="en-US" dirty="0" err="1" smtClean="0"/>
              <a:t>জনগণের</a:t>
            </a:r>
            <a:r>
              <a:rPr lang="en-US" dirty="0" smtClean="0"/>
              <a:t> </a:t>
            </a:r>
            <a:r>
              <a:rPr lang="en-US" dirty="0" err="1" smtClean="0"/>
              <a:t>নিকট</a:t>
            </a:r>
            <a:r>
              <a:rPr lang="en-US" dirty="0" smtClean="0"/>
              <a:t> </a:t>
            </a:r>
            <a:r>
              <a:rPr lang="en-US" dirty="0" err="1" smtClean="0"/>
              <a:t>জনপ্রিয়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উঠে</a:t>
            </a:r>
            <a:r>
              <a:rPr lang="as-IN" dirty="0" smtClean="0"/>
              <a:t> । </a:t>
            </a:r>
            <a:br>
              <a:rPr lang="as-IN" dirty="0" smtClean="0"/>
            </a:br>
            <a:r>
              <a:rPr lang="as-IN" dirty="0" smtClean="0"/>
              <a:t>২. উক্ত মামলাকে বাঙালি জনতা তাদের স্বাধিকার আন্দোলনের পথে বাধা বলে মনে করে এবং এর বিক প্রতিবাদ জানায় । </a:t>
            </a:r>
            <a:br>
              <a:rPr lang="as-IN" dirty="0" smtClean="0"/>
            </a:br>
            <a:r>
              <a:rPr lang="as-IN" dirty="0" smtClean="0"/>
              <a:t>৩. এ মামলার ফলে শেখ মুজিবুর রহমান বাংলার অবিসংবাদিত নেতায় পরিণত হন এবং পরবর্তীতে গণসংবর্ধনা তাকে বঙ্গবন্ধু উপাধি দেওয়া হয় । </a:t>
            </a:r>
            <a:br>
              <a:rPr lang="as-IN" dirty="0" smtClean="0"/>
            </a:br>
            <a:r>
              <a:rPr lang="as-IN" dirty="0" smtClean="0"/>
              <a:t>৪. এ মামলার ফলে পূর্ব বাংলার গণমাধ্যমগুল</a:t>
            </a:r>
            <a:r>
              <a:rPr lang="en-US" dirty="0" smtClean="0"/>
              <a:t>ো</a:t>
            </a:r>
            <a:r>
              <a:rPr lang="as-IN" dirty="0" smtClean="0"/>
              <a:t> পাকিস্তানি শাসকগ</a:t>
            </a:r>
            <a:r>
              <a:rPr lang="en-US" dirty="0" err="1" smtClean="0"/>
              <a:t>োষ্ঠী</a:t>
            </a:r>
            <a:r>
              <a:rPr lang="as-IN" dirty="0" smtClean="0"/>
              <a:t>র বৈষম্য , ঘৃণা ও অত্যাচার সময় জনসমক্ষে চিত্র তুলে ধরার সুয</a:t>
            </a:r>
            <a:r>
              <a:rPr lang="en-US" dirty="0" err="1" smtClean="0"/>
              <a:t>োগ</a:t>
            </a:r>
            <a:r>
              <a:rPr lang="as-IN" dirty="0" smtClean="0"/>
              <a:t> পায় ।</a:t>
            </a:r>
            <a:br>
              <a:rPr lang="as-IN" dirty="0" smtClean="0"/>
            </a:br>
            <a:r>
              <a:rPr lang="as-IN" dirty="0" smtClean="0"/>
              <a:t>৫. ১৯৬৯ সালের গণঅভ্যুত্থান হল</a:t>
            </a:r>
            <a:r>
              <a:rPr lang="en-US" dirty="0" smtClean="0"/>
              <a:t>ো</a:t>
            </a:r>
            <a:r>
              <a:rPr lang="as-IN" dirty="0" smtClean="0"/>
              <a:t> আগরতলা ষড়যন্ত্র মামলার প্রত্যক্ষ ফল । এর ফলে বাঙালি জাতি ঐক্যবদ্ধ</a:t>
            </a:r>
            <a:r>
              <a:rPr lang="en-US" dirty="0" err="1" smtClean="0"/>
              <a:t>তা</a:t>
            </a:r>
            <a:r>
              <a:rPr lang="as-IN" dirty="0" smtClean="0"/>
              <a:t> এবং জাতীয়তাবাদী আন্দোলন দানা বাঁধতে থাকে।</a:t>
            </a:r>
            <a:br>
              <a:rPr lang="as-IN" dirty="0" smtClean="0"/>
            </a:br>
            <a:r>
              <a:rPr lang="as-IN" dirty="0" smtClean="0"/>
              <a:t>৬. ১১ দফা এবং ৮ দফা এ মামলারই </a:t>
            </a:r>
            <a:r>
              <a:rPr lang="en-US" dirty="0" smtClean="0"/>
              <a:t>By Product . </a:t>
            </a:r>
            <a:br>
              <a:rPr lang="en-US" dirty="0" smtClean="0"/>
            </a:br>
            <a:r>
              <a:rPr lang="as-IN" dirty="0" smtClean="0"/>
              <a:t>সবশেষে বলা যায় , বাঙালি জাতীয়তাবাদ বিকাশে এবং স্বাধীন বাঙালি জাতির অভ্যুদয়ে আগরতলা ষড়যন্ত্র মামলা অবদান চিরস্মরণীয় ।</a:t>
            </a:r>
            <a:br>
              <a:rPr lang="as-IN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762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ফলাফল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মূল্যায়ন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895601"/>
            <a:ext cx="57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👉</a:t>
            </a:r>
            <a:r>
              <a:rPr lang="en-US" b="1" dirty="0" err="1" smtClean="0">
                <a:solidFill>
                  <a:srgbClr val="00B0F0"/>
                </a:solidFill>
              </a:rPr>
              <a:t>আগরতলা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মামলা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কখন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দায়ের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করা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হয়</a:t>
            </a:r>
            <a:r>
              <a:rPr lang="as-IN" b="1" dirty="0" smtClean="0">
                <a:solidFill>
                  <a:srgbClr val="00B0F0"/>
                </a:solidFill>
              </a:rPr>
              <a:t>?</a:t>
            </a:r>
            <a:r>
              <a:rPr lang="as-IN" b="1" dirty="0" smtClean="0"/>
              <a:t/>
            </a:r>
            <a:br>
              <a:rPr lang="as-IN" b="1" dirty="0" smtClean="0"/>
            </a:br>
            <a:r>
              <a:rPr lang="en-US" b="1" dirty="0" smtClean="0"/>
              <a:t>👉 </a:t>
            </a:r>
            <a:r>
              <a:rPr lang="en-US" b="1" dirty="0" err="1" smtClean="0"/>
              <a:t>আগরতলা</a:t>
            </a:r>
            <a:r>
              <a:rPr lang="en-US" b="1" dirty="0" smtClean="0"/>
              <a:t> </a:t>
            </a:r>
            <a:r>
              <a:rPr lang="en-US" b="1" dirty="0" err="1" smtClean="0"/>
              <a:t>মামলা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 ? </a:t>
            </a:r>
            <a:r>
              <a:rPr lang="en-US" b="1" dirty="0" err="1" smtClean="0"/>
              <a:t>ব্যাখ্যা</a:t>
            </a:r>
            <a:r>
              <a:rPr lang="en-US" b="1" dirty="0" smtClean="0"/>
              <a:t> </a:t>
            </a:r>
            <a:r>
              <a:rPr lang="en-US" b="1" dirty="0" err="1" smtClean="0"/>
              <a:t>কর</a:t>
            </a:r>
            <a:r>
              <a:rPr lang="as-IN" b="1" dirty="0" smtClean="0"/>
              <a:t>?</a:t>
            </a:r>
            <a:br>
              <a:rPr lang="as-IN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>👉 </a:t>
            </a:r>
            <a:r>
              <a:rPr lang="en-US" b="1" dirty="0" err="1" smtClean="0">
                <a:solidFill>
                  <a:srgbClr val="00B0F0"/>
                </a:solidFill>
              </a:rPr>
              <a:t>আগরতলা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মামলার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প্রেক্ষাপট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আলোচনা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কর</a:t>
            </a:r>
            <a:r>
              <a:rPr lang="as-IN" b="1" dirty="0" smtClean="0">
                <a:solidFill>
                  <a:srgbClr val="00B0F0"/>
                </a:solidFill>
              </a:rPr>
              <a:t>?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b="1" dirty="0" smtClean="0"/>
              <a:t>👉 </a:t>
            </a:r>
            <a:r>
              <a:rPr lang="en-US" b="1" dirty="0" err="1" smtClean="0"/>
              <a:t>আগরতলা</a:t>
            </a:r>
            <a:r>
              <a:rPr lang="en-US" b="1" dirty="0" smtClean="0"/>
              <a:t> </a:t>
            </a:r>
            <a:r>
              <a:rPr lang="en-US" b="1" dirty="0" err="1" smtClean="0"/>
              <a:t>মামলার</a:t>
            </a:r>
            <a:r>
              <a:rPr lang="en-US" b="1" dirty="0" smtClean="0"/>
              <a:t> </a:t>
            </a:r>
            <a:r>
              <a:rPr lang="en-US" b="1" dirty="0" err="1" smtClean="0"/>
              <a:t>ফলাফল</a:t>
            </a:r>
            <a:r>
              <a:rPr lang="en-US" b="1" dirty="0" smtClean="0"/>
              <a:t> </a:t>
            </a:r>
            <a:r>
              <a:rPr lang="en-US" b="1" dirty="0" err="1" smtClean="0"/>
              <a:t>আলোচনা</a:t>
            </a:r>
            <a:r>
              <a:rPr lang="en-US" b="1" dirty="0" smtClean="0"/>
              <a:t> </a:t>
            </a:r>
            <a:r>
              <a:rPr lang="en-US" b="1" dirty="0" err="1" smtClean="0"/>
              <a:t>কর</a:t>
            </a:r>
            <a:r>
              <a:rPr lang="en-US" b="1" dirty="0" smtClean="0"/>
              <a:t>।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2667000"/>
            <a:ext cx="44043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0830" y="1958340"/>
            <a:ext cx="2807970" cy="26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81200" y="4876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b="1" dirty="0" smtClean="0">
                <a:solidFill>
                  <a:srgbClr val="0070C0"/>
                </a:solidFill>
              </a:rPr>
              <a:t>সিরাজুল ইসলাম </a:t>
            </a:r>
            <a:br>
              <a:rPr lang="as-IN" b="1" dirty="0" smtClean="0">
                <a:solidFill>
                  <a:srgbClr val="0070C0"/>
                </a:solidFill>
              </a:rPr>
            </a:br>
            <a:r>
              <a:rPr lang="as-IN" b="1" dirty="0" smtClean="0">
                <a:solidFill>
                  <a:srgbClr val="0070C0"/>
                </a:solidFill>
              </a:rPr>
              <a:t>প্রভাষক, ইতিহাস বিভাগ </a:t>
            </a:r>
            <a:br>
              <a:rPr lang="as-IN" b="1" dirty="0" smtClean="0">
                <a:solidFill>
                  <a:srgbClr val="0070C0"/>
                </a:solidFill>
              </a:rPr>
            </a:br>
            <a:r>
              <a:rPr lang="as-IN" b="1" dirty="0" smtClean="0">
                <a:solidFill>
                  <a:srgbClr val="0070C0"/>
                </a:solidFill>
              </a:rPr>
              <a:t>শ্রীপুর মুক্তিযোদ্ধা রহমত আলী সরকারি কলেজ, শ্রীপুর, গাজীপুর। </a:t>
            </a:r>
            <a:br>
              <a:rPr lang="as-IN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Email: 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sirajulmrgc@gmail.com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495800" cy="856488"/>
          </a:xfrm>
        </p:spPr>
        <p:txBody>
          <a:bodyPr/>
          <a:lstStyle/>
          <a:p>
            <a:pPr algn="ctr"/>
            <a:r>
              <a:rPr lang="as-IN" dirty="0" smtClean="0"/>
              <a:t>পাঠ পরিচিতি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362200"/>
            <a:ext cx="8839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 smtClean="0">
                <a:solidFill>
                  <a:srgbClr val="00B0F0"/>
                </a:solidFill>
              </a:rPr>
              <a:t>শ্রেণিঃ একাদশ শ্রেণি</a:t>
            </a:r>
            <a:br>
              <a:rPr lang="as-IN" sz="3200" b="1" dirty="0" smtClean="0">
                <a:solidFill>
                  <a:srgbClr val="00B0F0"/>
                </a:solidFill>
              </a:rPr>
            </a:br>
            <a:r>
              <a:rPr lang="as-IN" sz="3200" b="1" dirty="0" smtClean="0">
                <a:solidFill>
                  <a:srgbClr val="00B0F0"/>
                </a:solidFill>
              </a:rPr>
              <a:t>অধ্যায়ঃ পঞ্চম </a:t>
            </a:r>
            <a:endParaRPr lang="en-US" sz="3200" b="1" dirty="0" smtClean="0">
              <a:solidFill>
                <a:srgbClr val="00B0F0"/>
              </a:solidFill>
            </a:endParaRPr>
          </a:p>
          <a:p>
            <a:pPr algn="ctr"/>
            <a:r>
              <a:rPr lang="as-IN" sz="3200" b="1" dirty="0" smtClean="0">
                <a:solidFill>
                  <a:srgbClr val="00B0F0"/>
                </a:solidFill>
              </a:rPr>
              <a:t>পূর্ব বাংলার স্বায়ত্তশাসন ও স্বাধিকার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as-IN" sz="3200" b="1" dirty="0" smtClean="0">
                <a:solidFill>
                  <a:srgbClr val="00B0F0"/>
                </a:solidFill>
              </a:rPr>
              <a:t>আন্দোলন </a:t>
            </a:r>
            <a:br>
              <a:rPr lang="as-IN" sz="3200" b="1" dirty="0" smtClean="0">
                <a:solidFill>
                  <a:srgbClr val="00B0F0"/>
                </a:solidFill>
              </a:rPr>
            </a:br>
            <a:r>
              <a:rPr lang="as-IN" sz="3200" b="1" dirty="0" smtClean="0">
                <a:solidFill>
                  <a:srgbClr val="00B0F0"/>
                </a:solidFill>
              </a:rPr>
              <a:t>তারিখঃ </a:t>
            </a:r>
            <a:r>
              <a:rPr lang="en-US" sz="3200" b="1" dirty="0" smtClean="0">
                <a:solidFill>
                  <a:srgbClr val="00B0F0"/>
                </a:solidFill>
              </a:rPr>
              <a:t>১৮</a:t>
            </a:r>
            <a:r>
              <a:rPr lang="as-IN" sz="3200" b="1" dirty="0" smtClean="0">
                <a:solidFill>
                  <a:srgbClr val="00B0F0"/>
                </a:solidFill>
              </a:rPr>
              <a:t>/১১/২০২০ ইং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আজ ঐতিহাসিক ৬ দফা দিব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আজ ঐতিহাসিক ৬ দফা দিব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আজ ঐতিহাসিক ৬ দফা দিব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আজ ঐতিহাসিক ৬ দফা দিব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আজ ঐতিহাসিক ৬ দফা দিব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4191000" cy="5638799"/>
          </a:xfrm>
          <a:prstGeom prst="rect">
            <a:avLst/>
          </a:prstGeom>
        </p:spPr>
      </p:pic>
      <p:pic>
        <p:nvPicPr>
          <p:cNvPr id="11" name="Picture 10" descr="003.agortola_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838200"/>
            <a:ext cx="4572000" cy="5638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305800" cy="1219200"/>
          </a:xfrm>
        </p:spPr>
        <p:txBody>
          <a:bodyPr>
            <a:noAutofit/>
          </a:bodyPr>
          <a:lstStyle/>
          <a:p>
            <a:pPr algn="ctr"/>
            <a:r>
              <a:rPr lang="as-IN" sz="3200" b="1" dirty="0" smtClean="0">
                <a:solidFill>
                  <a:srgbClr val="002060"/>
                </a:solidFill>
              </a:rPr>
              <a:t>ঐতিহাসিক আগরতলা মামলা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as-IN" sz="3200" b="1" dirty="0" smtClean="0">
                <a:solidFill>
                  <a:srgbClr val="002060"/>
                </a:solidFill>
              </a:rPr>
              <a:t>( রাষ্ট্র বনাম শেখ ১৯৬৮ </a:t>
            </a:r>
            <a:r>
              <a:rPr lang="en-US" sz="3200" b="1" dirty="0" smtClean="0">
                <a:solidFill>
                  <a:srgbClr val="002060"/>
                </a:solidFill>
              </a:rPr>
              <a:t>and others ) - 1968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762000"/>
            <a:ext cx="426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/>
              <a:t>আলোচ্য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বিষয়</a:t>
            </a:r>
            <a:endParaRPr lang="en-US" sz="4400" b="1" dirty="0"/>
          </a:p>
        </p:txBody>
      </p:sp>
    </p:spTree>
  </p:cSld>
  <p:clrMapOvr>
    <a:masterClrMapping/>
  </p:clrMapOvr>
  <p:transition spd="med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b="1" dirty="0" smtClean="0"/>
              <a:t>শিখনফল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2209800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>
                <a:solidFill>
                  <a:srgbClr val="002060"/>
                </a:solidFill>
              </a:rPr>
              <a:t>👉</a:t>
            </a:r>
            <a:r>
              <a:rPr lang="en-US" b="1" dirty="0" smtClean="0"/>
              <a:t> </a:t>
            </a:r>
            <a:r>
              <a:rPr lang="en-US" b="1" dirty="0" err="1" smtClean="0"/>
              <a:t>আগরতলা</a:t>
            </a:r>
            <a:r>
              <a:rPr lang="en-US" b="1" dirty="0" smtClean="0"/>
              <a:t> </a:t>
            </a:r>
            <a:r>
              <a:rPr lang="en-US" b="1" dirty="0" err="1" smtClean="0"/>
              <a:t>মামলা</a:t>
            </a:r>
            <a:r>
              <a:rPr lang="as-IN" b="1" dirty="0" smtClean="0">
                <a:solidFill>
                  <a:srgbClr val="002060"/>
                </a:solidFill>
              </a:rPr>
              <a:t> কি জানতে পারবে।</a:t>
            </a:r>
            <a:br>
              <a:rPr lang="as-IN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👉</a:t>
            </a:r>
            <a:r>
              <a:rPr lang="en-US" b="1" dirty="0" smtClean="0"/>
              <a:t> </a:t>
            </a:r>
            <a:r>
              <a:rPr lang="en-US" b="1" dirty="0" err="1" smtClean="0"/>
              <a:t>আগরতলা</a:t>
            </a:r>
            <a:r>
              <a:rPr lang="en-US" b="1" dirty="0" smtClean="0"/>
              <a:t> </a:t>
            </a:r>
            <a:r>
              <a:rPr lang="en-US" b="1" dirty="0" err="1" smtClean="0"/>
              <a:t>মামলার</a:t>
            </a:r>
            <a:r>
              <a:rPr lang="as-IN" b="1" dirty="0" smtClean="0">
                <a:solidFill>
                  <a:srgbClr val="002060"/>
                </a:solidFill>
              </a:rPr>
              <a:t> প্রেক্ষাপট বর্ণনা করতে পারবে।</a:t>
            </a:r>
            <a:br>
              <a:rPr lang="as-IN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👉</a:t>
            </a:r>
            <a:r>
              <a:rPr lang="en-US" b="1" dirty="0" smtClean="0"/>
              <a:t> </a:t>
            </a:r>
            <a:r>
              <a:rPr lang="en-US" b="1" dirty="0" err="1" smtClean="0"/>
              <a:t>আগরতলা</a:t>
            </a:r>
            <a:r>
              <a:rPr lang="en-US" b="1" dirty="0" smtClean="0"/>
              <a:t> </a:t>
            </a:r>
            <a:r>
              <a:rPr lang="en-US" b="1" dirty="0" err="1" smtClean="0"/>
              <a:t>মামলার</a:t>
            </a:r>
            <a:r>
              <a:rPr lang="en-US" b="1" dirty="0" smtClean="0"/>
              <a:t> </a:t>
            </a:r>
            <a:r>
              <a:rPr lang="en-US" b="1" dirty="0" err="1" smtClean="0"/>
              <a:t>আসামীদের</a:t>
            </a:r>
            <a:r>
              <a:rPr lang="en-US" b="1" dirty="0" smtClean="0"/>
              <a:t> </a:t>
            </a:r>
            <a:r>
              <a:rPr lang="en-US" b="1" dirty="0" err="1" smtClean="0"/>
              <a:t>নাম</a:t>
            </a:r>
            <a:r>
              <a:rPr lang="en-US" b="1" dirty="0" smtClean="0"/>
              <a:t> </a:t>
            </a:r>
            <a:r>
              <a:rPr lang="as-IN" b="1" dirty="0" smtClean="0">
                <a:solidFill>
                  <a:srgbClr val="002060"/>
                </a:solidFill>
              </a:rPr>
              <a:t>বলতে পারবে।</a:t>
            </a:r>
            <a:br>
              <a:rPr lang="as-IN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👉</a:t>
            </a:r>
            <a:r>
              <a:rPr lang="en-US" b="1" dirty="0" smtClean="0"/>
              <a:t> </a:t>
            </a:r>
            <a:r>
              <a:rPr lang="en-US" b="1" dirty="0" err="1" smtClean="0"/>
              <a:t>আগরতলা</a:t>
            </a:r>
            <a:r>
              <a:rPr lang="en-US" b="1" dirty="0" smtClean="0"/>
              <a:t> </a:t>
            </a:r>
            <a:r>
              <a:rPr lang="en-US" b="1" dirty="0" err="1" smtClean="0"/>
              <a:t>মামলার</a:t>
            </a:r>
            <a:r>
              <a:rPr lang="en-US" b="1" dirty="0" smtClean="0"/>
              <a:t> </a:t>
            </a:r>
            <a:r>
              <a:rPr lang="as-IN" b="1" dirty="0" smtClean="0">
                <a:solidFill>
                  <a:srgbClr val="002060"/>
                </a:solidFill>
              </a:rPr>
              <a:t>গুরুত্ব বলতে পারবে।</a:t>
            </a:r>
            <a:r>
              <a:rPr lang="as-IN" dirty="0" smtClean="0"/>
              <a:t/>
            </a:r>
            <a:br>
              <a:rPr lang="as-IN" dirty="0" smtClean="0"/>
            </a:b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4343400" cy="914400"/>
          </a:xfrm>
        </p:spPr>
        <p:txBody>
          <a:bodyPr/>
          <a:lstStyle/>
          <a:p>
            <a:pPr algn="ctr"/>
            <a:r>
              <a:rPr lang="en-US" dirty="0" err="1" smtClean="0"/>
              <a:t>প্রেক্ষাপট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as-IN" sz="3200" dirty="0" smtClean="0"/>
              <a:t>বঙ্গবন্ধুর ছয় দফা দাবি আইয়ুব খানের পক্ষে মেনে নেওয়া কখনো সম্ভব ছিল না । তাই ছয় দফাকে কেন্দ্র করে গড়ে ও পূর্ব পাকিস্তানের রাজনৈতিক চেতনা , স্বাধিকার আন্দোলন । এ গণতান্ত্রিক প্রক্রিয়া বন্ধ করার জন্য আইয়ুব খান - ম</a:t>
            </a:r>
            <a:r>
              <a:rPr lang="en-US" sz="3200" dirty="0" smtClean="0"/>
              <a:t>ো</a:t>
            </a:r>
            <a:r>
              <a:rPr lang="as-IN" sz="3200" dirty="0" smtClean="0"/>
              <a:t>নে</a:t>
            </a:r>
            <a:r>
              <a:rPr lang="en-US" sz="3200" dirty="0" smtClean="0"/>
              <a:t>ম</a:t>
            </a:r>
            <a:r>
              <a:rPr lang="as-IN" sz="3200" dirty="0" smtClean="0"/>
              <a:t> খান নির্যাতন - নিপীড়ন শুরু করে । এরই অংশ হিসেবে রাষ্ট্রপক্ষ ১৯৬৮ খ্রিষ্টাব্দের জানুয়ারি মাসে শেখ মুজিবুর রহমানকে প্রধান আসামি করে ৩৫ জনের বিরুদ্ধে রাষ্ট্রদ্রোহীতার অভিযে</a:t>
            </a:r>
            <a:r>
              <a:rPr lang="en-US" sz="3200" dirty="0" smtClean="0"/>
              <a:t>া</a:t>
            </a:r>
            <a:r>
              <a:rPr lang="as-IN" sz="3200" dirty="0" smtClean="0"/>
              <a:t>গ এনে এক মামলা দায়ের করে । শাসকগে</a:t>
            </a:r>
            <a:r>
              <a:rPr lang="en-US" sz="3200" dirty="0" smtClean="0"/>
              <a:t>া</a:t>
            </a:r>
            <a:r>
              <a:rPr lang="as-IN" sz="3200" dirty="0" smtClean="0"/>
              <a:t>ষ্ঠীর অভিযে</a:t>
            </a:r>
            <a:r>
              <a:rPr lang="en-US" sz="3200" dirty="0" err="1" smtClean="0"/>
              <a:t>াগ</a:t>
            </a:r>
            <a:r>
              <a:rPr lang="as-IN" sz="3200" dirty="0" smtClean="0"/>
              <a:t> ছিল , শেখ মুজিবুর রহমানের নেতৃত্বে ভারতের সহায়তায় সশস্ত্র বিপ্লবের মাধ্যমে পূর্ব পাকিস্তানকে পাকিস্তান থেকে বিচ্ছি করার উদ্দেশ্যে ত্রিপুরা রাজ্যের রাজধানী আগরতলায় এক ষড়যন্ত্র করেছে । আগরতলা স্থানটির নাম অনুযায়ী , এই মামলা নাম দেওয়া হয় আগরতলা মামলা । সরকারি নথিতে দায়েরকৃত এ মামলাকে রাষ্ট্র বনাম শেখ মুজিবুর রহমান এবং অন্যান</a:t>
            </a:r>
            <a:r>
              <a:rPr lang="en-US" sz="3200" dirty="0" err="1" smtClean="0"/>
              <a:t>্য</a:t>
            </a:r>
            <a:r>
              <a:rPr lang="as-IN" sz="3200" dirty="0" smtClean="0"/>
              <a:t> মামলা নামে অভিহিত করা হয় । ১৯৬৮ সালের ১৯ জুন হাইকোর্টের বিচারপতিকে নিয়ে একটি ট্রাইব্যুনা</a:t>
            </a:r>
            <a:r>
              <a:rPr lang="en-US" sz="3200" dirty="0" smtClean="0"/>
              <a:t>ল</a:t>
            </a:r>
            <a:r>
              <a:rPr lang="as-IN" sz="3200" dirty="0" smtClean="0"/>
              <a:t> গঠিত হয় । ছাত্র - জনতা এই মামলাকে পিণ্ডি ষড়যন্ত্র বলে আখ্যায়িত করে । প্রকৃতপক্ষে শেখ মুজিবুর রহমানসহ আরও অনেক </a:t>
            </a:r>
            <a:r>
              <a:rPr lang="en-US" sz="3200" dirty="0" err="1" smtClean="0"/>
              <a:t>জন</a:t>
            </a:r>
            <a:r>
              <a:rPr lang="as-IN" sz="3200" dirty="0" smtClean="0"/>
              <a:t> </a:t>
            </a:r>
            <a:r>
              <a:rPr lang="en-US" sz="3200" dirty="0" err="1" smtClean="0"/>
              <a:t>সৎসাহসী</a:t>
            </a:r>
            <a:r>
              <a:rPr lang="as-IN" sz="3200" dirty="0" smtClean="0"/>
              <a:t> বাঙালি অফিসারকে দেশের শত্রু বলে চিহ্নিত করে তাদেরকে দৃষ্টান্তমূলক শাস্তি প্রদান করে পূর্ব পাকিস্তানের স্বা</a:t>
            </a:r>
            <a:r>
              <a:rPr lang="en-US" sz="3200" dirty="0" err="1" smtClean="0"/>
              <a:t>র্থ</a:t>
            </a:r>
            <a:r>
              <a:rPr lang="as-IN" sz="3200" dirty="0" smtClean="0"/>
              <a:t> ও প্রতিবাদী আন্দোলনকে চিরতরে স্তব্ধ করে দেওয়াই ছিল এ মামলার মুখ্য উদ্দেশ্য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as-IN" sz="3600" dirty="0" smtClean="0"/>
              <a:t>আগরতলা ষড়যন্ত্র মামলার মূল উদ্দেশ্য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6177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as-IN" dirty="0" smtClean="0"/>
              <a:t>১. ছয় দফায় উল্লিখিত স্বায়ত্তশাসনের দাবিকে অস্বীকার করা ; </a:t>
            </a:r>
            <a:br>
              <a:rPr lang="as-IN" dirty="0" smtClean="0"/>
            </a:br>
            <a:r>
              <a:rPr lang="as-IN" dirty="0" smtClean="0"/>
              <a:t>২. বাঙালি জাতীয়তাবাদী আন্দোলনকে স্তব্ধ করে দেওয়া ; </a:t>
            </a:r>
            <a:br>
              <a:rPr lang="as-IN" dirty="0" smtClean="0"/>
            </a:br>
            <a:r>
              <a:rPr lang="as-IN" dirty="0" smtClean="0"/>
              <a:t>৩. বিশ্ব বিবেককে জানিয়ে দেওয়া যে , বাঙালিরা ষড়যন্ত্রকারী , অবিশ্বস্ত এবং বিশৃঙ্খলা সৃষ্টিকারী ; </a:t>
            </a:r>
            <a:br>
              <a:rPr lang="as-IN" dirty="0" smtClean="0"/>
            </a:br>
            <a:r>
              <a:rPr lang="as-IN" dirty="0" smtClean="0"/>
              <a:t>৪. বঙ্গবন্ধু শেখ মুজিবুর রহমানকে বাঙালি জাতীয়তাবাদী আন্দোলন থেকে দূরে সরিয়ে রাখা ; </a:t>
            </a:r>
            <a:br>
              <a:rPr lang="as-IN" dirty="0" smtClean="0"/>
            </a:br>
            <a:r>
              <a:rPr lang="as-IN" dirty="0" smtClean="0"/>
              <a:t>৫. পূর্ব পাকিস্তান এবং পশ্চিম পাকিস্তানের মধ্যে বিভেদ এবং বৈষম্য বাড়িয়ে শেষণকে অব্যহত রাখা ; </a:t>
            </a:r>
            <a:br>
              <a:rPr lang="as-IN" dirty="0" smtClean="0"/>
            </a:br>
            <a:r>
              <a:rPr lang="as-IN" dirty="0" smtClean="0"/>
              <a:t>৬ , শেখ মুজিবুর রহমানকে ফাসিতে ঝুলিয়ে স্বাধিকার আন্দোলনের গতিকে থামিয়ে দেওয়া ; </a:t>
            </a:r>
            <a:br>
              <a:rPr lang="as-IN" dirty="0" smtClean="0"/>
            </a:br>
            <a:r>
              <a:rPr lang="as-IN" dirty="0" smtClean="0"/>
              <a:t>৭. পরবর্তী নির্বাচনে মুসলিম লীগের বিজয় নিশ্চিত করা এবং পশ্চিম পাকিস্তানের প্রভাবকে জোরদার করা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কারণ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2057400"/>
            <a:ext cx="784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as-IN" b="1" dirty="0" smtClean="0">
                <a:solidFill>
                  <a:srgbClr val="C00000"/>
                </a:solidFill>
              </a:rPr>
              <a:t>১.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s-IN" b="1" dirty="0" smtClean="0">
                <a:solidFill>
                  <a:srgbClr val="C00000"/>
                </a:solidFill>
              </a:rPr>
              <a:t> ৬ দফা দাবি নস্যাৎঃ</a:t>
            </a:r>
            <a:r>
              <a:rPr lang="as-IN" dirty="0" smtClean="0"/>
              <a:t> ১৯৬৬ সালে শেখ মুজিবুর রহমান কর্তৃক উত্থাপিত ৬ দফা দাবি নস্যাৎ করাই ছিল আগরতলা মামলার মুখ্য উদ্দেশ্য । ৬ দফার আন্দোলন আইয়ুব বিরে</a:t>
            </a:r>
            <a:r>
              <a:rPr lang="en-US" dirty="0" smtClean="0"/>
              <a:t>া</a:t>
            </a:r>
            <a:r>
              <a:rPr lang="as-IN" dirty="0" smtClean="0"/>
              <a:t>ধী আন্দোলনে পরিণত হলে স্বৈরাচারী আইয়ুব - মে</a:t>
            </a:r>
            <a:r>
              <a:rPr lang="en-US" dirty="0" smtClean="0"/>
              <a:t>া</a:t>
            </a:r>
            <a:r>
              <a:rPr lang="as-IN" dirty="0" smtClean="0"/>
              <a:t>নায়েম সরকার শেখ মুজিবুর রহমান এবং আওয়ামী লীগকে জনবিচ্ছিন্ন করার জন্য আগরতলা মামলার নীলনকশা</a:t>
            </a:r>
            <a:endParaRPr lang="en-US" dirty="0" smtClean="0"/>
          </a:p>
          <a:p>
            <a:pPr marL="342900" indent="-342900" algn="just"/>
            <a:r>
              <a:rPr lang="as-IN" b="1" dirty="0" smtClean="0">
                <a:solidFill>
                  <a:srgbClr val="C00000"/>
                </a:solidFill>
              </a:rPr>
              <a:t>২. শেখ মুজিবসহ কতিপয় দেশ প্রেমিককে রাষ্ট্রদ্রোহী হিসেবে চিহ্নিত করাঃ </a:t>
            </a:r>
            <a:r>
              <a:rPr lang="as-IN" dirty="0" smtClean="0"/>
              <a:t>১৯৬৭ সালের ডিসেম্বর মাসে আইয়ুব সরকার পূর্ব পাকিস্তানের কয়েকজন রাজনৈতিক ও সামরিক ব্যক্তির বিরুদ্ধে পাকিস্তানের স্বার্থবিরোধী যড়যন্ত্রে লিপ্ত । থাকার অভিযে</a:t>
            </a:r>
            <a:r>
              <a:rPr lang="en-US" dirty="0" smtClean="0"/>
              <a:t>া</a:t>
            </a:r>
            <a:r>
              <a:rPr lang="as-IN" dirty="0" smtClean="0"/>
              <a:t>গ আনয়ন করে । ১৯৬৮ সালের জানুয়ারি মাসে শেখ মুজিবুর রহমানকে প্রধান আসামি করে আরও ৩৪ জন সামরিক ও বেসামরিক ব্যক্তির বিরুদ্ধে রাষ্ট্রদ্রোহিতার অভিযে</a:t>
            </a:r>
            <a:r>
              <a:rPr lang="en-US" dirty="0" smtClean="0"/>
              <a:t>া</a:t>
            </a:r>
            <a:r>
              <a:rPr lang="as-IN" dirty="0" smtClean="0"/>
              <a:t>গ এনে মামলা দায়ের করা হয় । এর উদ্দেশ্য ছিল শেখ মুজিবসহ কতিপয় সৎসাহসী দেশ প্রেমিককে রাষ্ট্রদ্রোহী হিসেবে চিহ্নিত করা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</TotalTime>
  <Words>589</Words>
  <Application>Microsoft Office PowerPoint</Application>
  <PresentationFormat>On-screen Show (4:3)</PresentationFormat>
  <Paragraphs>46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শিক্ষক পরিচিতি</vt:lpstr>
      <vt:lpstr>পাঠ পরিচিতি</vt:lpstr>
      <vt:lpstr>Slide 4</vt:lpstr>
      <vt:lpstr>ঐতিহাসিক আগরতলা মামলা ( রাষ্ট্র বনাম শেখ ১৯৬৮ and others ) - 1968</vt:lpstr>
      <vt:lpstr>শিখনফল</vt:lpstr>
      <vt:lpstr>প্রেক্ষাপট</vt:lpstr>
      <vt:lpstr>আগরতলা ষড়যন্ত্র মামলার মূল উদ্দেশ্য :</vt:lpstr>
      <vt:lpstr>কারণ</vt:lpstr>
      <vt:lpstr>Slide 10</vt:lpstr>
      <vt:lpstr>Slide 11</vt:lpstr>
      <vt:lpstr>৩ জানুয়ারি ১৪ মামলার আসামিদের নামের তালিকা</vt:lpstr>
      <vt:lpstr>Slide 13</vt:lpstr>
      <vt:lpstr>Slide 14</vt:lpstr>
      <vt:lpstr>Slide 15</vt:lpstr>
      <vt:lpstr>মূল্যায়ন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ছয় দফা-১৯৬৬</dc:title>
  <dc:creator>USER</dc:creator>
  <cp:lastModifiedBy>USER</cp:lastModifiedBy>
  <cp:revision>58</cp:revision>
  <dcterms:created xsi:type="dcterms:W3CDTF">2020-11-05T13:27:23Z</dcterms:created>
  <dcterms:modified xsi:type="dcterms:W3CDTF">2020-11-18T09:27:12Z</dcterms:modified>
</cp:coreProperties>
</file>