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465" r:id="rId1"/>
  </p:sldMasterIdLst>
  <p:notesMasterIdLst>
    <p:notesMasterId r:id="rId22"/>
  </p:notesMasterIdLst>
  <p:sldIdLst>
    <p:sldId id="257" r:id="rId2"/>
    <p:sldId id="258" r:id="rId3"/>
    <p:sldId id="293" r:id="rId4"/>
    <p:sldId id="295" r:id="rId5"/>
    <p:sldId id="299" r:id="rId6"/>
    <p:sldId id="311" r:id="rId7"/>
    <p:sldId id="300" r:id="rId8"/>
    <p:sldId id="322" r:id="rId9"/>
    <p:sldId id="330" r:id="rId10"/>
    <p:sldId id="323" r:id="rId11"/>
    <p:sldId id="324" r:id="rId12"/>
    <p:sldId id="325" r:id="rId13"/>
    <p:sldId id="327" r:id="rId14"/>
    <p:sldId id="331" r:id="rId15"/>
    <p:sldId id="326" r:id="rId16"/>
    <p:sldId id="328" r:id="rId17"/>
    <p:sldId id="329" r:id="rId18"/>
    <p:sldId id="308" r:id="rId19"/>
    <p:sldId id="310" r:id="rId20"/>
    <p:sldId id="30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D311B7"/>
    <a:srgbClr val="452B6B"/>
    <a:srgbClr val="5B375F"/>
    <a:srgbClr val="DF0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41" autoAdjust="0"/>
  </p:normalViewPr>
  <p:slideViewPr>
    <p:cSldViewPr snapToGrid="0">
      <p:cViewPr varScale="1">
        <p:scale>
          <a:sx n="67" d="100"/>
          <a:sy n="67" d="100"/>
        </p:scale>
        <p:origin x="-91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78E36-A511-4C50-B65F-DCBEDE584A0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90DA6-8DD1-4A31-AE90-902429612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34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90DA6-8DD1-4A31-AE90-9024296120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22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3594E49-5DF1-4273-9C0E-A03F8C63513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583D00D-CB85-4FAE-B9E0-60D9126E1FA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4E49-5DF1-4273-9C0E-A03F8C63513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D00D-CB85-4FAE-B9E0-60D9126E1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4E49-5DF1-4273-9C0E-A03F8C63513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D00D-CB85-4FAE-B9E0-60D9126E1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4E49-5DF1-4273-9C0E-A03F8C63513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D00D-CB85-4FAE-B9E0-60D9126E1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4E49-5DF1-4273-9C0E-A03F8C63513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D00D-CB85-4FAE-B9E0-60D9126E1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4E49-5DF1-4273-9C0E-A03F8C63513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D00D-CB85-4FAE-B9E0-60D9126E1F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4E49-5DF1-4273-9C0E-A03F8C63513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D00D-CB85-4FAE-B9E0-60D9126E1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4E49-5DF1-4273-9C0E-A03F8C63513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D00D-CB85-4FAE-B9E0-60D9126E1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4E49-5DF1-4273-9C0E-A03F8C63513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D00D-CB85-4FAE-B9E0-60D9126E1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4E49-5DF1-4273-9C0E-A03F8C63513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D00D-CB85-4FAE-B9E0-60D9126E1FA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4E49-5DF1-4273-9C0E-A03F8C63513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D00D-CB85-4FAE-B9E0-60D9126E1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3594E49-5DF1-4273-9C0E-A03F8C63513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583D00D-CB85-4FAE-B9E0-60D9126E1F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66" r:id="rId1"/>
    <p:sldLayoutId id="2147485467" r:id="rId2"/>
    <p:sldLayoutId id="2147485468" r:id="rId3"/>
    <p:sldLayoutId id="2147485469" r:id="rId4"/>
    <p:sldLayoutId id="2147485470" r:id="rId5"/>
    <p:sldLayoutId id="2147485471" r:id="rId6"/>
    <p:sldLayoutId id="2147485472" r:id="rId7"/>
    <p:sldLayoutId id="2147485473" r:id="rId8"/>
    <p:sldLayoutId id="2147485474" r:id="rId9"/>
    <p:sldLayoutId id="2147485475" r:id="rId10"/>
    <p:sldLayoutId id="214748547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শীতের চাদরে মুড়িয়ে গাঁদা ফুলের সমাহার | Barcik News Port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1" y="339725"/>
            <a:ext cx="8259763" cy="618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387456" y="5657851"/>
            <a:ext cx="2396071" cy="8715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191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952651"/>
              </p:ext>
            </p:extLst>
          </p:nvPr>
        </p:nvGraphicFramePr>
        <p:xfrm>
          <a:off x="914398" y="1139816"/>
          <a:ext cx="7386639" cy="427736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800477"/>
                <a:gridCol w="3586162"/>
              </a:tblGrid>
              <a:tr h="510085">
                <a:tc gridSpan="2">
                  <a:txBody>
                    <a:bodyPr/>
                    <a:lstStyle/>
                    <a:p>
                      <a:pPr algn="ctr"/>
                      <a:r>
                        <a:rPr lang="as-IN" sz="32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নদীপথ গড়ে ওঠার অনুকূল অব</a:t>
                      </a:r>
                      <a:r>
                        <a:rPr lang="en-US" sz="32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স্থা</a:t>
                      </a:r>
                      <a:endParaRPr lang="en-US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6392"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latin typeface="NikoshBAN" pitchFamily="2" charset="0"/>
                          <a:cs typeface="NikoshBAN" pitchFamily="2" charset="0"/>
                        </a:rPr>
                        <a:t>নি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ম্ন</a:t>
                      </a:r>
                      <a:r>
                        <a:rPr lang="as-IN" sz="2800" dirty="0" smtClean="0">
                          <a:latin typeface="NikoshBAN" pitchFamily="2" charset="0"/>
                          <a:cs typeface="NikoshBAN" pitchFamily="2" charset="0"/>
                        </a:rPr>
                        <a:t>ভূমি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latin typeface="NikoshBAN" pitchFamily="2" charset="0"/>
                          <a:cs typeface="NikoshBAN" pitchFamily="2" charset="0"/>
                        </a:rPr>
                        <a:t> নদীবহুল অঞ্চল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180082">
                <a:tc>
                  <a:txBody>
                    <a:bodyPr/>
                    <a:lstStyle/>
                    <a:p>
                      <a:r>
                        <a:rPr lang="as-IN" sz="2800" dirty="0" smtClean="0">
                          <a:latin typeface="NikoshBAN" pitchFamily="2" charset="0"/>
                          <a:cs typeface="NikoshBAN" pitchFamily="2" charset="0"/>
                        </a:rPr>
                        <a:t>নি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ম্ন</a:t>
                      </a:r>
                      <a:r>
                        <a:rPr lang="as-IN" sz="2800" dirty="0" smtClean="0">
                          <a:latin typeface="NikoshBAN" pitchFamily="2" charset="0"/>
                          <a:cs typeface="NikoshBAN" pitchFamily="2" charset="0"/>
                        </a:rPr>
                        <a:t>ভূমি সহজে বন্যা কবলিত হয়, ফলে সড়ক ও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2800" dirty="0" smtClean="0">
                          <a:latin typeface="NikoshBAN" pitchFamily="2" charset="0"/>
                          <a:cs typeface="NikoshBAN" pitchFamily="2" charset="0"/>
                        </a:rPr>
                        <a:t>রেলপথ গড়ে উঠতে পারে না। এজন্য সিলেট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2800" dirty="0" smtClean="0">
                          <a:latin typeface="NikoshBAN" pitchFamily="2" charset="0"/>
                          <a:cs typeface="NikoshBAN" pitchFamily="2" charset="0"/>
                        </a:rPr>
                        <a:t>অঞ্চলের হাওর ও দক্ষিণাঞ্চলের ফরিদপুর,</a:t>
                      </a:r>
                    </a:p>
                    <a:p>
                      <a:r>
                        <a:rPr lang="as-IN" sz="2800" dirty="0" smtClean="0">
                          <a:latin typeface="NikoshBAN" pitchFamily="2" charset="0"/>
                          <a:cs typeface="NikoshBAN" pitchFamily="2" charset="0"/>
                        </a:rPr>
                        <a:t>মাদারিপুর, ভোলা, বরিশাল অঞ্চলে নদীপথ প্রধান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2800" dirty="0" smtClean="0">
                          <a:latin typeface="NikoshBAN" pitchFamily="2" charset="0"/>
                          <a:cs typeface="NikoshBAN" pitchFamily="2" charset="0"/>
                        </a:rPr>
                        <a:t>যোগাযোগ ব্য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বস্থা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s-IN" sz="2800" dirty="0" smtClean="0">
                          <a:latin typeface="NikoshBAN" pitchFamily="2" charset="0"/>
                          <a:cs typeface="NikoshBAN" pitchFamily="2" charset="0"/>
                        </a:rPr>
                        <a:t>স্বাভাবিকভাবেই নদীবহুল অঞ্চলে সড়ক ও রেল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2800" dirty="0" smtClean="0">
                          <a:latin typeface="NikoshBAN" pitchFamily="2" charset="0"/>
                          <a:cs typeface="NikoshBAN" pitchFamily="2" charset="0"/>
                        </a:rPr>
                        <a:t>যোগাযোগ সহজে গড়ে ওঠে না। ফলে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2800" dirty="0" smtClean="0">
                          <a:latin typeface="NikoshBAN" pitchFamily="2" charset="0"/>
                          <a:cs typeface="NikoshBAN" pitchFamily="2" charset="0"/>
                        </a:rPr>
                        <a:t>বাংলাদেশের দক্ষিণাঞ্চলে নদীপথই বেশি ব্যবহৃত</a:t>
                      </a:r>
                    </a:p>
                    <a:p>
                      <a:r>
                        <a:rPr lang="as-IN" sz="2800" dirty="0" smtClean="0">
                          <a:latin typeface="NikoshBAN" pitchFamily="2" charset="0"/>
                          <a:cs typeface="NikoshBAN" pitchFamily="2" charset="0"/>
                        </a:rPr>
                        <a:t>হয়।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5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57275" y="971550"/>
            <a:ext cx="7043738" cy="48148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প্রায় ৮,৪০০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কিলোমিটার দীর্ঘ অভ্যন্তরীণ নাব্য জলপথ আছে। </a:t>
            </a:r>
            <a:endParaRPr lang="en-US" sz="3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as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as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মধ্যে প্রায় ৫,৪০০ কিলোমিটার সারাবছর নৌ-চলাচলের উপযুক্ত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থাকে। অবশিষ্ট ৩,০০০ কিলোমিটার শুধু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বর্ষাকালে ব্যবহার করা যায়</a:t>
            </a:r>
            <a:r>
              <a:rPr lang="as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as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দেশের </a:t>
            </a:r>
            <a:r>
              <a:rPr lang="as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দক্ষিণ ও পূর্বাঞ্চলের নদীগুলো নৌ-চলাচলের জন্য বেশি উপযোগী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08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2999" y="1320790"/>
            <a:ext cx="71294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বাংলাদেশের </a:t>
            </a:r>
            <a:r>
              <a:rPr lang="as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নৌ পরিবহণের সামগ্রিক </a:t>
            </a:r>
            <a:r>
              <a:rPr lang="as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অব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স্থা</a:t>
            </a:r>
            <a:r>
              <a:rPr lang="as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নি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ম্ন</a:t>
            </a:r>
            <a:r>
              <a:rPr lang="as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রূপ: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758415"/>
              </p:ext>
            </p:extLst>
          </p:nvPr>
        </p:nvGraphicFramePr>
        <p:xfrm>
          <a:off x="1142998" y="2211954"/>
          <a:ext cx="2571752" cy="1737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41461"/>
                <a:gridCol w="1230291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rgbClr val="990099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সামগ্রিক</a:t>
                      </a:r>
                      <a:r>
                        <a:rPr lang="en-US" sz="3200" baseline="0" dirty="0" smtClean="0">
                          <a:solidFill>
                            <a:srgbClr val="990099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990099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অবস্থা</a:t>
                      </a:r>
                      <a:endParaRPr lang="en-US" sz="3200" dirty="0">
                        <a:solidFill>
                          <a:srgbClr val="990099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990099"/>
                          </a:solidFill>
                          <a:latin typeface="NikoshBAN" pitchFamily="2" charset="0"/>
                          <a:cs typeface="NikoshBAN" pitchFamily="2" charset="0"/>
                        </a:rPr>
                        <a:t>লঞ্চঘাট</a:t>
                      </a:r>
                      <a:endParaRPr lang="en-US" sz="3200" dirty="0" smtClean="0">
                        <a:solidFill>
                          <a:srgbClr val="990099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990099"/>
                          </a:solidFill>
                          <a:latin typeface="NikoshBAN" pitchFamily="2" charset="0"/>
                          <a:cs typeface="NikoshBAN" pitchFamily="2" charset="0"/>
                        </a:rPr>
                        <a:t>৩৮০টি</a:t>
                      </a:r>
                      <a:endParaRPr lang="en-US" sz="3200" dirty="0">
                        <a:solidFill>
                          <a:srgbClr val="990099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990099"/>
                          </a:solidFill>
                          <a:latin typeface="NikoshBAN" pitchFamily="2" charset="0"/>
                          <a:cs typeface="NikoshBAN" pitchFamily="2" charset="0"/>
                        </a:rPr>
                        <a:t>ফেরিঘাট</a:t>
                      </a:r>
                      <a:endParaRPr lang="en-US" sz="3200" dirty="0" smtClean="0">
                        <a:solidFill>
                          <a:srgbClr val="990099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990099"/>
                          </a:solidFill>
                          <a:latin typeface="NikoshBAN" pitchFamily="2" charset="0"/>
                          <a:cs typeface="NikoshBAN" pitchFamily="2" charset="0"/>
                        </a:rPr>
                        <a:t>৫৩টি</a:t>
                      </a:r>
                      <a:endParaRPr lang="en-US" sz="3200" dirty="0">
                        <a:solidFill>
                          <a:srgbClr val="990099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799611"/>
              </p:ext>
            </p:extLst>
          </p:nvPr>
        </p:nvGraphicFramePr>
        <p:xfrm>
          <a:off x="4057650" y="2277053"/>
          <a:ext cx="4214816" cy="35356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257300"/>
                <a:gridCol w="2957516"/>
              </a:tblGrid>
              <a:tr h="6661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সাল</a:t>
                      </a:r>
                      <a:endParaRPr lang="en-US" sz="2800" dirty="0" smtClean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8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অভ্যন্তরীন</a:t>
                      </a:r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নৌ</a:t>
                      </a:r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পরিবহনের</a:t>
                      </a:r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400" baseline="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কোটি</a:t>
                      </a:r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4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9280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২০১৩-১৪</a:t>
                      </a:r>
                      <a:endParaRPr lang="en-US" sz="28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৩২০.০৪</a:t>
                      </a:r>
                      <a:endParaRPr lang="en-US" sz="28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২০১৪-১৫</a:t>
                      </a:r>
                      <a:endParaRPr lang="en-US" sz="28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৩৫৪.৫৮</a:t>
                      </a:r>
                      <a:endParaRPr lang="en-US" sz="28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২০১৫-১৬</a:t>
                      </a:r>
                      <a:endParaRPr lang="en-US" sz="28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৫০৬.৬৪</a:t>
                      </a:r>
                      <a:endParaRPr lang="en-US" sz="28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২০১৬-১৭</a:t>
                      </a:r>
                      <a:endParaRPr lang="en-US" sz="28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৬০৩.৪০</a:t>
                      </a:r>
                      <a:endParaRPr lang="en-US" sz="28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২০১৭-১৮</a:t>
                      </a:r>
                      <a:endParaRPr lang="en-US" sz="28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৪৭৭.৫০</a:t>
                      </a:r>
                      <a:endParaRPr lang="en-US" sz="28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16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57275" y="1357312"/>
            <a:ext cx="7043738" cy="35147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as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ঢাকা, নারায়ণগঞ্জ, মুন্সিগঞ্জ, গোয়ালন্দ, বরিশাল, খুলনা, ভৈরববাজার, আশুগঞ্জ, চাঁদপুর, ঝালকাঠি,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আরিচা, আজমিরীগঞ্জ, মোহনগঞ্জ, মাদারিপুর উ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ল্লে</a:t>
            </a:r>
            <a:r>
              <a:rPr lang="as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খযোগ্য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নদীবন্দর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60395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জাহাজের ক্যাপ্টেন হতে চান? | জার্মানিতে উচ্চশিক্ষা | DW | 13.02.20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80" y="785813"/>
            <a:ext cx="7942335" cy="5386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05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057275" y="1985962"/>
            <a:ext cx="7043738" cy="35147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as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সমুদ্রপথ </a:t>
            </a:r>
            <a:r>
              <a:rPr lang="as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গড়ে ওঠার জন্য দেশের পার্শ্বে অবশ্যই সমুদ্রের </a:t>
            </a:r>
            <a:r>
              <a:rPr lang="as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অব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স্থা</a:t>
            </a:r>
            <a:r>
              <a:rPr lang="as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 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as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ভৌগোলিক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কিছু বৈশিষ্ট্য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থাকা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দরকার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as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as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বন্দর </a:t>
            </a:r>
            <a:r>
              <a:rPr lang="as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গড়ে উঠলে তবেই সমুদ্রপথ </a:t>
            </a:r>
            <a:r>
              <a:rPr lang="as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ন্ন</a:t>
            </a:r>
            <a:r>
              <a:rPr lang="as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তি </a:t>
            </a:r>
            <a:r>
              <a:rPr lang="as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লাভ করবে।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9524" y="1009650"/>
            <a:ext cx="1519239" cy="6762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সমুদ্রপথ</a:t>
            </a:r>
            <a:endParaRPr lang="as-IN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47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919540" y="695314"/>
            <a:ext cx="1519239" cy="6762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সমুদ্রপথ</a:t>
            </a:r>
            <a:endParaRPr lang="as-IN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466319"/>
              </p:ext>
            </p:extLst>
          </p:nvPr>
        </p:nvGraphicFramePr>
        <p:xfrm>
          <a:off x="800100" y="1571608"/>
          <a:ext cx="7643815" cy="3992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7338"/>
                <a:gridCol w="2057401"/>
                <a:gridCol w="1643061"/>
                <a:gridCol w="2386015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latin typeface="NikoshBAN" pitchFamily="2" charset="0"/>
                          <a:cs typeface="NikoshBAN" pitchFamily="2" charset="0"/>
                        </a:rPr>
                        <a:t>সমুদ্রপথ গড়ে ওঠার ভৌগোলিক কারণ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s-IN" sz="2400" smtClean="0">
                          <a:latin typeface="NikoshBAN" pitchFamily="2" charset="0"/>
                          <a:cs typeface="NikoshBAN" pitchFamily="2" charset="0"/>
                        </a:rPr>
                        <a:t>পোতাশ্রয়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latin typeface="NikoshBAN" pitchFamily="2" charset="0"/>
                          <a:cs typeface="NikoshBAN" pitchFamily="2" charset="0"/>
                        </a:rPr>
                        <a:t>উপকূলের গভীরতা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latin typeface="NikoshBAN" pitchFamily="2" charset="0"/>
                          <a:cs typeface="NikoshBAN" pitchFamily="2" charset="0"/>
                        </a:rPr>
                        <a:t>সুবিস্তৃত সমভূমি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latin typeface="NikoshBAN" pitchFamily="2" charset="0"/>
                          <a:cs typeface="NikoshBAN" pitchFamily="2" charset="0"/>
                        </a:rPr>
                        <a:t>জলবায়ু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latin typeface="NikoshBAN" pitchFamily="2" charset="0"/>
                          <a:cs typeface="NikoshBAN" pitchFamily="2" charset="0"/>
                        </a:rPr>
                        <a:t>পোতাশ্রয়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2400" dirty="0" smtClean="0">
                          <a:latin typeface="NikoshBAN" pitchFamily="2" charset="0"/>
                          <a:cs typeface="NikoshBAN" pitchFamily="2" charset="0"/>
                        </a:rPr>
                        <a:t>থাকলে ঝড়-</a:t>
                      </a:r>
                    </a:p>
                    <a:p>
                      <a:r>
                        <a:rPr lang="as-IN" sz="2400" dirty="0" smtClean="0">
                          <a:latin typeface="NikoshBAN" pitchFamily="2" charset="0"/>
                          <a:cs typeface="NikoshBAN" pitchFamily="2" charset="0"/>
                        </a:rPr>
                        <a:t>ঝাপটা,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2400" dirty="0" smtClean="0">
                          <a:latin typeface="NikoshBAN" pitchFamily="2" charset="0"/>
                          <a:cs typeface="NikoshBAN" pitchFamily="2" charset="0"/>
                        </a:rPr>
                        <a:t>সমুদ্রের ঢেউ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2400" dirty="0" smtClean="0">
                          <a:latin typeface="NikoshBAN" pitchFamily="2" charset="0"/>
                          <a:cs typeface="NikoshBAN" pitchFamily="2" charset="0"/>
                        </a:rPr>
                        <a:t>প্রভৃতির কবল থেকে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2400" dirty="0" smtClean="0">
                          <a:latin typeface="NikoshBAN" pitchFamily="2" charset="0"/>
                          <a:cs typeface="NikoshBAN" pitchFamily="2" charset="0"/>
                        </a:rPr>
                        <a:t>জাহাজ রক্ষা পায়।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latin typeface="NikoshBAN" pitchFamily="2" charset="0"/>
                          <a:cs typeface="NikoshBAN" pitchFamily="2" charset="0"/>
                        </a:rPr>
                        <a:t>বন্দরের উপকূল সমুদ্র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2400" dirty="0" smtClean="0">
                          <a:latin typeface="NikoshBAN" pitchFamily="2" charset="0"/>
                          <a:cs typeface="NikoshBAN" pitchFamily="2" charset="0"/>
                        </a:rPr>
                        <a:t>বেশ গভীর হওয়া বাঞ্ছনীয়।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2400" dirty="0" smtClean="0">
                          <a:latin typeface="NikoshBAN" pitchFamily="2" charset="0"/>
                          <a:cs typeface="NikoshBAN" pitchFamily="2" charset="0"/>
                        </a:rPr>
                        <a:t>এতে সব ধরনের আধুনিক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latin typeface="NikoshBAN" pitchFamily="2" charset="0"/>
                          <a:cs typeface="NikoshBAN" pitchFamily="2" charset="0"/>
                        </a:rPr>
                        <a:t>জাহাজ বন্দরে যাতায়াত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2400" dirty="0" smtClean="0">
                          <a:latin typeface="NikoshBAN" pitchFamily="2" charset="0"/>
                          <a:cs typeface="NikoshBAN" pitchFamily="2" charset="0"/>
                        </a:rPr>
                        <a:t>করতে পারে।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latin typeface="NikoshBAN" pitchFamily="2" charset="0"/>
                          <a:cs typeface="NikoshBAN" pitchFamily="2" charset="0"/>
                        </a:rPr>
                        <a:t>বন্দরের জাহাজ মেরামত ও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latin typeface="NikoshBAN" pitchFamily="2" charset="0"/>
                          <a:cs typeface="NikoshBAN" pitchFamily="2" charset="0"/>
                        </a:rPr>
                        <a:t>জেটি নির্মাণের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latin typeface="NikoshBAN" pitchFamily="2" charset="0"/>
                          <a:cs typeface="NikoshBAN" pitchFamily="2" charset="0"/>
                        </a:rPr>
                        <a:t>জন্য সুবিস্তৃত সমভূমি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2400" dirty="0" smtClean="0">
                          <a:latin typeface="NikoshBAN" pitchFamily="2" charset="0"/>
                          <a:cs typeface="NikoshBAN" pitchFamily="2" charset="0"/>
                        </a:rPr>
                        <a:t>থাকা প্রয়োজন।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latin typeface="NikoshBAN" pitchFamily="2" charset="0"/>
                          <a:cs typeface="NikoshBAN" pitchFamily="2" charset="0"/>
                        </a:rPr>
                        <a:t>বরফ, কুয়াশা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2400" dirty="0" smtClean="0">
                          <a:latin typeface="NikoshBAN" pitchFamily="2" charset="0"/>
                          <a:cs typeface="NikoshBAN" pitchFamily="2" charset="0"/>
                        </a:rPr>
                        <a:t>প্রভৃতি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latin typeface="NikoshBAN" pitchFamily="2" charset="0"/>
                          <a:cs typeface="NikoshBAN" pitchFamily="2" charset="0"/>
                        </a:rPr>
                        <a:t>সমুদ্র যোগাযোগের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latin typeface="NikoshBAN" pitchFamily="2" charset="0"/>
                          <a:cs typeface="NikoshBAN" pitchFamily="2" charset="0"/>
                        </a:rPr>
                        <a:t>বাধাস্বরূপ, যা বাংলাদেশের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latin typeface="NikoshBAN" pitchFamily="2" charset="0"/>
                          <a:cs typeface="NikoshBAN" pitchFamily="2" charset="0"/>
                        </a:rPr>
                        <a:t>উপকূলে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2400" dirty="0" smtClean="0">
                          <a:latin typeface="NikoshBAN" pitchFamily="2" charset="0"/>
                          <a:cs typeface="NikoshBAN" pitchFamily="2" charset="0"/>
                        </a:rPr>
                        <a:t>অনুপ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স্থিত</a:t>
                      </a:r>
                      <a:r>
                        <a:rPr lang="as-IN" sz="2400" dirty="0" smtClean="0">
                          <a:latin typeface="NikoshBAN" pitchFamily="2" charset="0"/>
                          <a:cs typeface="NikoshBAN" pitchFamily="2" charset="0"/>
                        </a:rPr>
                        <a:t>। আর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2400" dirty="0" smtClean="0">
                          <a:latin typeface="NikoshBAN" pitchFamily="2" charset="0"/>
                          <a:cs typeface="NikoshBAN" pitchFamily="2" charset="0"/>
                        </a:rPr>
                        <a:t>এ কারণে সমুদ্র যোগাযোগ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2400" dirty="0" smtClean="0">
                          <a:latin typeface="NikoshBAN" pitchFamily="2" charset="0"/>
                          <a:cs typeface="NikoshBAN" pitchFamily="2" charset="0"/>
                        </a:rPr>
                        <a:t>প্রসার লাভ করেছে।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23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243013" y="1214438"/>
            <a:ext cx="6757987" cy="40576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as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as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টি </a:t>
            </a:r>
            <a:r>
              <a:rPr lang="as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সমুদ্রবন্দর আছে- </a:t>
            </a:r>
            <a:r>
              <a:rPr lang="as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চট্টগ্রাম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as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মংলা 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পায়রা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বন্দর</a:t>
            </a:r>
            <a:r>
              <a:rPr lang="as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as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চট্টগ্রাম </a:t>
            </a:r>
            <a:r>
              <a:rPr lang="as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বন্দর দিয়ে দেশের মোট আমদানির প্রায় ৮৫ শতাংশ </a:t>
            </a:r>
            <a:r>
              <a:rPr lang="as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রপ্তানির </a:t>
            </a:r>
            <a:r>
              <a:rPr lang="as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৮০ শতাংশ বাণিজ্য </a:t>
            </a:r>
            <a:r>
              <a:rPr lang="as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সম্প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ন্ন</a:t>
            </a:r>
            <a:r>
              <a:rPr lang="as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হয়। </a:t>
            </a:r>
            <a:endParaRPr lang="en-US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as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মংলা </a:t>
            </a:r>
            <a:r>
              <a:rPr lang="as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বন্দর দিয়ে মোট রপ্তানির প্রায় ১৩ শতাংশ এবং আমদানির প্রায় ৮ </a:t>
            </a:r>
            <a:r>
              <a:rPr lang="as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শতাংশ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বাণিজ্য সম্প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ন্ন</a:t>
            </a:r>
            <a:r>
              <a:rPr lang="as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as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as-IN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1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86284" y="1539383"/>
            <a:ext cx="2372751" cy="712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দলীয় </a:t>
            </a:r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939" y="581316"/>
            <a:ext cx="2143125" cy="2143125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1500188" y="3152001"/>
            <a:ext cx="63865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বাংলাদেশের </a:t>
            </a:r>
            <a:r>
              <a:rPr lang="as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প্রধান নদীবন্দরগুলো মানচিত্রে চিহ্নিত </a:t>
            </a:r>
            <a:r>
              <a:rPr lang="as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কর।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55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289558" y="3607106"/>
            <a:ext cx="6555350" cy="1722132"/>
          </a:xfrm>
          <a:prstGeom prst="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জলপথ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নৌযান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চলাচলের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উপযোগী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উদ্যোগ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নেওয়া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দরকার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642" y="812008"/>
            <a:ext cx="3428951" cy="2519179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047979" y="1736133"/>
            <a:ext cx="2563432" cy="712766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কাজ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1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821213" y="2807101"/>
            <a:ext cx="4536975" cy="20282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গোলাম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মোস্তফা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মৌদাম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সেসিপ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মডেল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পূর্বধলা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নেত্রকোনা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950813" y="2386021"/>
            <a:ext cx="2870400" cy="2870400"/>
          </a:xfrm>
          <a:prstGeom prst="ellipse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6000" b="-6000"/>
            </a:stretch>
          </a:blip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Horizontal Scroll 7"/>
          <p:cNvSpPr/>
          <p:nvPr/>
        </p:nvSpPr>
        <p:spPr>
          <a:xfrm>
            <a:off x="3657601" y="914401"/>
            <a:ext cx="3686175" cy="1592657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endParaRPr lang="en-US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19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ফুল যেমন সুন্দর, মেয়ে তুমিও তেমন সুন্দর... - ফুল যেমন সুন্দর, মেয়ে তুমিও  তেমন সুন্দর ।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4" name="Picture 2" descr="কাগজের ডালিয়া ফুল বানানো শিখুন | How To Make Paper Flower. Crafts BD. - 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614353"/>
            <a:ext cx="7958137" cy="535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543175" y="5753338"/>
            <a:ext cx="3671887" cy="82624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8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4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21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400542" y="2467440"/>
            <a:ext cx="3700472" cy="17166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ভূগোল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endParaRPr lang="en-US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en-US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602" y="1334417"/>
            <a:ext cx="3191914" cy="3922308"/>
          </a:xfrm>
          <a:prstGeom prst="rect">
            <a:avLst/>
          </a:prstGeom>
          <a:ln w="28575"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val="13794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স্বাভাবিক হচ্ছে রেলপথ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স্বাভাবিক হচ্ছে রেলপথ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চালু হতে চলেছে বাংলাদেশ-ভারত জলপথ পরিষেবাঃ ২৯শে মার্চ কলকাতার উদ্দেশ্যে  পাড়ি দেবে 'মধুমতি' জাহা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12738"/>
            <a:ext cx="8232418" cy="620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60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ame Side Corner Rectangle 2"/>
          <p:cNvSpPr/>
          <p:nvPr/>
        </p:nvSpPr>
        <p:spPr>
          <a:xfrm>
            <a:off x="2486026" y="2243139"/>
            <a:ext cx="4100512" cy="1714500"/>
          </a:xfrm>
          <a:prstGeom prst="round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rgbClr val="452B6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6000" dirty="0">
                <a:solidFill>
                  <a:srgbClr val="452B6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6000" dirty="0" err="1">
                <a:solidFill>
                  <a:srgbClr val="452B6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জলপথ</a:t>
            </a:r>
            <a:endParaRPr lang="en-US" sz="6000" dirty="0">
              <a:solidFill>
                <a:srgbClr val="452B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21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584" y="2225659"/>
            <a:ext cx="7352737" cy="3844812"/>
          </a:xfrm>
          <a:noFill/>
          <a:ln>
            <a:noFill/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জলপথ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পাবে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জলপথের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জলপথ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ওঠার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ভৌগোলিক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অভ্যন্তরীন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জলপথগুলো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3624950" y="681457"/>
            <a:ext cx="17475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63150" y="1421373"/>
            <a:ext cx="36711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34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7291" y="1925636"/>
            <a:ext cx="6643687" cy="3746502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" indent="0" algn="just">
              <a:buNone/>
            </a:pPr>
            <a:r>
              <a:rPr lang="as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নদীপথ বাংলাদেশের সুলভ পরিবহণ ও যাতায়াত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ব্যব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স্থা</a:t>
            </a:r>
            <a:r>
              <a:rPr lang="as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বাণিজ্য, পণ্য ও যাত্রী পরিবহণ করে বাংলাদেশ নদীপথ বাংলাদেশের অর্থনীতিতে যথেষ্ট ভূমিকা রাখে</a:t>
            </a:r>
            <a:r>
              <a:rPr lang="as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45720" indent="0" algn="just">
              <a:buNone/>
            </a:pPr>
            <a:r>
              <a:rPr lang="as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নদীমাতৃক </a:t>
            </a:r>
            <a:r>
              <a:rPr lang="as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বাংলাদেশের সর্বত্র নদীপথ জালের মতো ছড়িয়ে আছে। </a:t>
            </a:r>
            <a:endParaRPr lang="en-US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45720" indent="0" algn="just">
              <a:buNone/>
            </a:pPr>
            <a:r>
              <a:rPr lang="as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বাংলাদেশের </a:t>
            </a:r>
            <a:r>
              <a:rPr lang="as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ভৌগোলিক গঠন নদীপথের অনুকূলে</a:t>
            </a:r>
            <a:r>
              <a:rPr lang="as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629023" y="1114424"/>
            <a:ext cx="1800225" cy="6429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</a:t>
            </a:r>
            <a:r>
              <a:rPr lang="as-IN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লপথ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75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Callout 5"/>
          <p:cNvSpPr/>
          <p:nvPr/>
        </p:nvSpPr>
        <p:spPr>
          <a:xfrm>
            <a:off x="3107531" y="1185872"/>
            <a:ext cx="3757613" cy="1771650"/>
          </a:xfrm>
          <a:prstGeom prst="wedgeEllipse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" indent="0" algn="ctr">
              <a:buNone/>
            </a:pPr>
            <a:r>
              <a:rPr lang="as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জলপথকে প্রধানত দুটি ভাগে ভাগ করা যায়।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042987" y="3443290"/>
            <a:ext cx="2600325" cy="108585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নৌপথ</a:t>
            </a:r>
            <a:endParaRPr lang="en-US" sz="4400" dirty="0"/>
          </a:p>
        </p:txBody>
      </p:sp>
      <p:sp>
        <p:nvSpPr>
          <p:cNvPr id="10" name="Oval 9"/>
          <p:cNvSpPr/>
          <p:nvPr/>
        </p:nvSpPr>
        <p:spPr>
          <a:xfrm>
            <a:off x="5243513" y="3557590"/>
            <a:ext cx="2643186" cy="108585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সমুদ্রপথ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1147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মধ্যরাত থেকে নৌযান শ্রমিকদের ধর্মঘট – Asian Mail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96963"/>
            <a:ext cx="8058528" cy="460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811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844</TotalTime>
  <Words>485</Words>
  <Application>Microsoft Office PowerPoint</Application>
  <PresentationFormat>On-screen Show (4:3)</PresentationFormat>
  <Paragraphs>82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Austin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দলীয় কাজ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Moudam SESIP Model High School</cp:lastModifiedBy>
  <cp:revision>113</cp:revision>
  <dcterms:created xsi:type="dcterms:W3CDTF">2020-11-05T17:03:19Z</dcterms:created>
  <dcterms:modified xsi:type="dcterms:W3CDTF">2020-11-17T19:09:01Z</dcterms:modified>
</cp:coreProperties>
</file>