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7" r:id="rId2"/>
    <p:sldId id="259" r:id="rId3"/>
    <p:sldId id="260" r:id="rId4"/>
    <p:sldId id="261" r:id="rId5"/>
    <p:sldId id="278" r:id="rId6"/>
    <p:sldId id="263" r:id="rId7"/>
    <p:sldId id="267" r:id="rId8"/>
    <p:sldId id="264" r:id="rId9"/>
    <p:sldId id="265" r:id="rId10"/>
    <p:sldId id="266" r:id="rId11"/>
    <p:sldId id="268" r:id="rId12"/>
    <p:sldId id="283" r:id="rId13"/>
    <p:sldId id="284" r:id="rId14"/>
    <p:sldId id="289" r:id="rId15"/>
    <p:sldId id="290" r:id="rId16"/>
    <p:sldId id="288" r:id="rId17"/>
    <p:sldId id="286" r:id="rId18"/>
    <p:sldId id="287" r:id="rId19"/>
    <p:sldId id="285" r:id="rId20"/>
    <p:sldId id="277" r:id="rId21"/>
    <p:sldId id="269" r:id="rId22"/>
    <p:sldId id="276" r:id="rId23"/>
    <p:sldId id="272" r:id="rId24"/>
    <p:sldId id="27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51F037-2110-49B2-BB6A-0D0D9C1AB757}">
          <p14:sldIdLst>
            <p14:sldId id="257"/>
            <p14:sldId id="259"/>
            <p14:sldId id="260"/>
            <p14:sldId id="261"/>
            <p14:sldId id="278"/>
            <p14:sldId id="263"/>
            <p14:sldId id="267"/>
            <p14:sldId id="264"/>
            <p14:sldId id="265"/>
            <p14:sldId id="266"/>
            <p14:sldId id="268"/>
            <p14:sldId id="283"/>
            <p14:sldId id="284"/>
            <p14:sldId id="289"/>
            <p14:sldId id="290"/>
            <p14:sldId id="288"/>
            <p14:sldId id="286"/>
            <p14:sldId id="287"/>
            <p14:sldId id="285"/>
            <p14:sldId id="277"/>
          </p14:sldIdLst>
        </p14:section>
        <p14:section name="Untitled Section" id="{669D8895-376A-4EF0-ADA1-4A155E078467}">
          <p14:sldIdLst>
            <p14:sldId id="269"/>
            <p14:sldId id="276"/>
            <p14:sldId id="272"/>
            <p14:sldId id="27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90" y="72"/>
      </p:cViewPr>
      <p:guideLst>
        <p:guide orient="horz" pos="22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9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9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9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8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3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9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1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6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44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86F62C-F044-41D7-A410-1D8311606D2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8F5CFD-1321-43F2-B5B9-0445D26B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6">
              <a:srgbClr val="F8F048"/>
            </a:gs>
            <a:gs pos="0">
              <a:srgbClr val="FFFF00"/>
            </a:gs>
            <a:gs pos="18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5400000">
            <a:off x="8030980" y="2819400"/>
            <a:ext cx="5029200" cy="1066800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D903B-2544-4832-A545-15A28D014C9C}"/>
              </a:ext>
            </a:extLst>
          </p:cNvPr>
          <p:cNvSpPr txBox="1"/>
          <p:nvPr/>
        </p:nvSpPr>
        <p:spPr>
          <a:xfrm>
            <a:off x="3352800" y="609600"/>
            <a:ext cx="4648200" cy="1723549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D8A61-16B1-4DB8-8DEB-88D905CCC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454563"/>
            <a:ext cx="5143500" cy="379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7030A0"/>
            </a:gs>
            <a:gs pos="27000">
              <a:schemeClr val="accent1">
                <a:lumMod val="45000"/>
                <a:lumOff val="55000"/>
              </a:schemeClr>
            </a:gs>
            <a:gs pos="37000">
              <a:srgbClr val="92D050"/>
            </a:gs>
            <a:gs pos="76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কাজী-নজরুল-ইসলাম-1.jpg"/>
          <p:cNvPicPr>
            <a:picLocks noChangeAspect="1" noChangeArrowheads="1"/>
          </p:cNvPicPr>
          <p:nvPr/>
        </p:nvPicPr>
        <p:blipFill rotWithShape="1">
          <a:blip r:embed="rId3"/>
          <a:srcRect r="44292" b="29221"/>
          <a:stretch/>
        </p:blipFill>
        <p:spPr bwMode="auto">
          <a:xfrm>
            <a:off x="2286000" y="948501"/>
            <a:ext cx="6796600" cy="49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7030A0"/>
            </a:gs>
            <a:gs pos="27000">
              <a:schemeClr val="accent1">
                <a:lumMod val="45000"/>
                <a:lumOff val="55000"/>
              </a:schemeClr>
            </a:gs>
            <a:gs pos="37000">
              <a:srgbClr val="92D050"/>
            </a:gs>
            <a:gs pos="76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76200"/>
            <a:ext cx="2286000" cy="838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আদর্শ</a:t>
            </a:r>
            <a:r>
              <a:rPr lang="en-US" sz="3200" b="1" dirty="0"/>
              <a:t> </a:t>
            </a:r>
            <a:r>
              <a:rPr lang="en-US" sz="3200" b="1" dirty="0" err="1"/>
              <a:t>পাঠ</a:t>
            </a:r>
            <a:endParaRPr lang="en-US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89D4B-ED1C-41B0-B0A5-B6730F33A11B}"/>
              </a:ext>
            </a:extLst>
          </p:cNvPr>
          <p:cNvSpPr/>
          <p:nvPr/>
        </p:nvSpPr>
        <p:spPr>
          <a:xfrm>
            <a:off x="1066800" y="914400"/>
            <a:ext cx="9525000" cy="3970318"/>
          </a:xfrm>
          <a:prstGeom prst="rect">
            <a:avLst/>
          </a:prstGeom>
          <a:ln w="762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‘পূজারী, দুয়ার খোল,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ক্ষুদার ঠাকুর দাঁড়ায়ে দুয়ারে পূজার সময় হলো!’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স্বপ্ন দেখিয়া আকুল পূজারী খুলিল ভজনালয়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দেবতার বরে আজ রাজা-টাজা হ’য়ে যাবে নিশ্চয়!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জীর্ণ-বস্ত্র শীর্ণ-গাত্র, ক্ষুদায় কন্ঠ ক্ষীণ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ডাকিল পান্থ, ‘দ্বার খোল বাবা, খাইনি তো সাত দিন!’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সহসা বন্ধ হ’ল মন্দির, ভুখারী ফিরিয়া চলে,</a:t>
            </a:r>
            <a:br>
              <a:rPr lang="as-IN" sz="2800" b="1" dirty="0">
                <a:solidFill>
                  <a:srgbClr val="00B0F0"/>
                </a:solidFill>
              </a:rPr>
            </a:br>
            <a:r>
              <a:rPr lang="as-IN" sz="2800" b="1" dirty="0">
                <a:solidFill>
                  <a:srgbClr val="00B0F0"/>
                </a:solidFill>
                <a:latin typeface="PT Serif"/>
              </a:rPr>
              <a:t>তিমির রাত্রি, পথ জুড়ে তার ক্ষুদার মানিক জ্বলে!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33CC"/>
            </a:gs>
            <a:gs pos="27000">
              <a:schemeClr val="accent1">
                <a:lumMod val="45000"/>
                <a:lumOff val="55000"/>
              </a:schemeClr>
            </a:gs>
            <a:gs pos="37000">
              <a:srgbClr val="92D050"/>
            </a:gs>
            <a:gs pos="76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F8BD90-E94C-45B5-8189-BFD934565E75}"/>
              </a:ext>
            </a:extLst>
          </p:cNvPr>
          <p:cNvSpPr/>
          <p:nvPr/>
        </p:nvSpPr>
        <p:spPr>
          <a:xfrm>
            <a:off x="1752600" y="1066800"/>
            <a:ext cx="8001000" cy="4524315"/>
          </a:xfrm>
          <a:prstGeom prst="rect">
            <a:avLst/>
          </a:prstGeom>
          <a:ln w="762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মসজিদে কাল শিরনী আছিল, অঢেল গোস্ত রুটি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বাঁচিয়া গিয়াছে, মোল্লা সাহেব হেসে তাই কুটিকুটি!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এমন সময় এলো মুসাফির গায়ে-আজারির চিন্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বলে ‘বাবা, আমি ভুকা ফাকা আছি আজ নিয়ে সাত দিন!’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তেরিয়াঁ হইয়া হাঁকিল মোল্লা – “ভ্যালা হ’ল দেখি লেঠা,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ভুখা আছ মর গো-ভাগাড়ে গিয়ে! নামাজ পড়িস বেটা?”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ভুখারী কহিল, ‘না বাবা!’ মোল্লা হাঁকিল – তা’ হলে শালা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সোজা পথ দেখ!’ গোস্ত-রুটি নিয়া মসজিদে দিল তালা!</a:t>
            </a:r>
            <a:endParaRPr lang="bn-IN" sz="2400" dirty="0">
              <a:solidFill>
                <a:schemeClr val="tx1"/>
              </a:solidFill>
              <a:latin typeface="PT Serif"/>
            </a:endParaRPr>
          </a:p>
          <a:p>
            <a:pPr algn="ctr"/>
            <a:r>
              <a:rPr lang="as-IN" sz="2400" dirty="0">
                <a:solidFill>
                  <a:schemeClr val="tx1"/>
                </a:solidFill>
                <a:latin typeface="PT Serif"/>
              </a:rPr>
              <a:t>ভুখারী ফুকারি’ কয়,</a:t>
            </a:r>
            <a:br>
              <a:rPr lang="as-IN" sz="2400" dirty="0">
                <a:solidFill>
                  <a:schemeClr val="tx1"/>
                </a:solidFill>
              </a:rPr>
            </a:br>
            <a:r>
              <a:rPr lang="as-IN" sz="2400" dirty="0">
                <a:solidFill>
                  <a:schemeClr val="tx1"/>
                </a:solidFill>
                <a:latin typeface="PT Serif"/>
              </a:rPr>
              <a:t>‘ঐ মন্দির পূজারীর, হায় দেবতা, তোমার নয়!’</a:t>
            </a:r>
            <a:br>
              <a:rPr lang="as-IN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2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2060"/>
            </a:gs>
            <a:gs pos="27000">
              <a:schemeClr val="accent1">
                <a:lumMod val="45000"/>
                <a:lumOff val="55000"/>
              </a:schemeClr>
            </a:gs>
            <a:gs pos="37000">
              <a:srgbClr val="92D050"/>
            </a:gs>
            <a:gs pos="76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BF3AE5-3ECD-4B20-8FC6-32C525E41B09}"/>
              </a:ext>
            </a:extLst>
          </p:cNvPr>
          <p:cNvSpPr/>
          <p:nvPr/>
        </p:nvSpPr>
        <p:spPr>
          <a:xfrm>
            <a:off x="1905000" y="1752600"/>
            <a:ext cx="8077200" cy="2677656"/>
          </a:xfrm>
          <a:prstGeom prst="rect">
            <a:avLst/>
          </a:prstGeom>
          <a:gradFill>
            <a:gsLst>
              <a:gs pos="8000">
                <a:srgbClr val="002060"/>
              </a:gs>
              <a:gs pos="27000">
                <a:schemeClr val="accent1">
                  <a:lumMod val="45000"/>
                  <a:lumOff val="55000"/>
                </a:schemeClr>
              </a:gs>
              <a:gs pos="91000">
                <a:srgbClr val="92D050"/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  <a:ln w="762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rgbClr val="FF0000"/>
                </a:solidFill>
                <a:latin typeface="PT Serif"/>
              </a:rPr>
              <a:t>ভুখারী ফিরিয়া চলে,</a:t>
            </a:r>
            <a:br>
              <a:rPr lang="as-IN" sz="2800" dirty="0">
                <a:solidFill>
                  <a:srgbClr val="FF0000"/>
                </a:solidFill>
              </a:rPr>
            </a:br>
            <a:r>
              <a:rPr lang="as-IN" sz="2800" dirty="0">
                <a:solidFill>
                  <a:srgbClr val="FF0000"/>
                </a:solidFill>
                <a:latin typeface="PT Serif"/>
              </a:rPr>
              <a:t>চলিতে চলিতে বলে-</a:t>
            </a:r>
            <a:br>
              <a:rPr lang="as-IN" sz="2800" dirty="0">
                <a:solidFill>
                  <a:srgbClr val="FF0000"/>
                </a:solidFill>
              </a:rPr>
            </a:br>
            <a:r>
              <a:rPr lang="as-IN" sz="2800" dirty="0">
                <a:solidFill>
                  <a:srgbClr val="FF0000"/>
                </a:solidFill>
                <a:latin typeface="PT Serif"/>
              </a:rPr>
              <a:t>“আশিটা বছর কেটে গেল, আমি ডাকিনি তোমায় কভু,</a:t>
            </a:r>
            <a:br>
              <a:rPr lang="as-IN" sz="2800" dirty="0">
                <a:solidFill>
                  <a:srgbClr val="FF0000"/>
                </a:solidFill>
              </a:rPr>
            </a:br>
            <a:r>
              <a:rPr lang="as-IN" sz="2800" dirty="0">
                <a:solidFill>
                  <a:srgbClr val="FF0000"/>
                </a:solidFill>
                <a:latin typeface="PT Serif"/>
              </a:rPr>
              <a:t>আমার ক্ষুদার অন্ন তা’বলে বন্ধ করোনি প্রভু</a:t>
            </a:r>
            <a:br>
              <a:rPr lang="as-IN" sz="2800" dirty="0">
                <a:solidFill>
                  <a:srgbClr val="FF0000"/>
                </a:solidFill>
              </a:rPr>
            </a:br>
            <a:r>
              <a:rPr lang="as-IN" sz="2800" dirty="0">
                <a:solidFill>
                  <a:srgbClr val="FF0000"/>
                </a:solidFill>
                <a:latin typeface="PT Serif"/>
              </a:rPr>
              <a:t>তব মসজিদ মন্দিরে প্রভু নাই মানুষের দাবী,</a:t>
            </a:r>
            <a:br>
              <a:rPr lang="as-IN" sz="2800" dirty="0">
                <a:solidFill>
                  <a:srgbClr val="FF0000"/>
                </a:solidFill>
              </a:rPr>
            </a:br>
            <a:r>
              <a:rPr lang="as-IN" sz="2800" dirty="0">
                <a:solidFill>
                  <a:srgbClr val="FF0000"/>
                </a:solidFill>
                <a:latin typeface="PT Serif"/>
              </a:rPr>
              <a:t>মোল্লা-পুরুত লাগায়েছে তার সকল দুয়ারে চাবী!”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7030A0"/>
            </a:gs>
            <a:gs pos="30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6F4AD-F45E-4C43-A814-54A4EA322B06}"/>
              </a:ext>
            </a:extLst>
          </p:cNvPr>
          <p:cNvSpPr/>
          <p:nvPr/>
        </p:nvSpPr>
        <p:spPr>
          <a:xfrm>
            <a:off x="4648200" y="612844"/>
            <a:ext cx="6019800" cy="5632311"/>
          </a:xfrm>
          <a:prstGeom prst="rect">
            <a:avLst/>
          </a:prstGeom>
          <a:ln w="762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ইসলামের অসাম্প্রদায়িকতার এক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উজ্জ্বল দৃষ্টান্ত তাঁর সাম্যবাদী কবিতা।মানবাতার এমন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উচ্চারণ খুব কম কবির কবিতায় দেখা যায়।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 কবিতাটি সংকলন করা হয়েছে আব্দুল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কাদির সম্পাদিত, বাংলা একাডেমী থেকে প্রকাশিত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‘নজরুল রচনাবলী’ থেকে। একটি বৈষম্যহীন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 মানব সমাজ গঠনের গভীর প্রত্যয়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ঘোষিত হয়েছে এ-কবিতায়।কবি সাম্যের গান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গেয়ে গোটা মানব সমাজ কে এক পতাকাতলে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আনতে চান। কবি বিশ্বস করেন- কোনো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 পরিচয়ে পরিচিত না হয়ে মানুষ হিসেবে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 পেয়ে পরিচিত হয়ে ওঠাই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গৌরবের। কবি নজরুলের জীবন ধারার এ-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আজও প্রত্যেকটি সত্যিকার মানুষের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জীবন-পথের পাথেয়।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এখনও মানুষ সাম্প্রদায়িক রাজনীতি নিয়ে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মাতামাতি করছে। শোষন করছে একজন</a:t>
            </a:r>
            <a:b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আরেকজনকে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ECDE1D76-28B8-474E-9C5F-0617B5325C7D}"/>
              </a:ext>
            </a:extLst>
          </p:cNvPr>
          <p:cNvSpPr/>
          <p:nvPr/>
        </p:nvSpPr>
        <p:spPr>
          <a:xfrm>
            <a:off x="685800" y="838200"/>
            <a:ext cx="3429000" cy="2819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সারাং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0B050"/>
            </a:gs>
            <a:gs pos="30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DC909-166A-45FD-A71D-F01C9FD2C0FB}"/>
              </a:ext>
            </a:extLst>
          </p:cNvPr>
          <p:cNvSpPr/>
          <p:nvPr/>
        </p:nvSpPr>
        <p:spPr>
          <a:xfrm>
            <a:off x="4495800" y="152400"/>
            <a:ext cx="6705600" cy="6247864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একজনের বিরুদ্ধে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আরেকজনকে উস্কে দেয়া হচ্ছে।ধর্ম,বর্ণ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গোষ্ঠির আজুহাতে মানুষ মানবতাকে পদদলিত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করছে। একজন আরকেজনের কাছ থেকে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যোজন যোজন দূরে সরে যাচ্ছে।নজরুল এ-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সস্পষ্টভাবে স্মরণ করিয়ে দিয়েছেন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:সবার উপরে মানুষ সত্য তাহার উপরে নাই’।বাইরের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নয় অন্তর ধর্মেকে তাই তিনি প্রাধান্য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দিয়েছেন। ধর্মগ্রন্থ লব্ধ জ্ঞান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যথোপযুক্তভাবে উপলব্ধি করতে হলে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প্রগাঢ় মানবিকতাবোধ।মান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হৃদয়ের চেয়ে শ্রেষ্ঠ কোনো তীর্থ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নেই-এ বিশ্বাস কবির স্বোপর্জিত অনুভব।এ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 কবি মানবিক মেলবন্ধনের এক অপূর্ব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 পরিবেশন করতে বেশি আগ্রহী ।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এ-গানে মানুষে মানুষে সব ব্যবধান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ঘূচে যাবে। মানবাতার সুবাস ছড়ানোর আত্মার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উদ্বোধনের মধ্য দিয়ে এ-জীবনকে পবিত্র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তোলা সম্ভব-সাম্যবাদ কবিতায় এ-মর্মবাণী</a:t>
            </a:r>
            <a:b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 হয়েছে।</a:t>
            </a:r>
            <a:endParaRPr lang="en-US" sz="2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CB28EA3-AAD3-4319-8D9B-240992006724}"/>
              </a:ext>
            </a:extLst>
          </p:cNvPr>
          <p:cNvSpPr/>
          <p:nvPr/>
        </p:nvSpPr>
        <p:spPr>
          <a:xfrm>
            <a:off x="685800" y="838200"/>
            <a:ext cx="3429000" cy="2819400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সারাং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>
              <a:snd r:embed="rId2" name="bomb.wav"/>
            </a:hlinkClick>
            <a:extLst>
              <a:ext uri="{FF2B5EF4-FFF2-40B4-BE49-F238E27FC236}">
                <a16:creationId xmlns:a16="http://schemas.microsoft.com/office/drawing/2014/main" id="{449A5BBD-EAB8-4769-9ABF-782EE3EFBA10}"/>
              </a:ext>
            </a:extLst>
          </p:cNvPr>
          <p:cNvSpPr/>
          <p:nvPr/>
        </p:nvSpPr>
        <p:spPr>
          <a:xfrm>
            <a:off x="2589231" y="685800"/>
            <a:ext cx="6630969" cy="3657600"/>
          </a:xfrm>
          <a:prstGeom prst="actionButtonHelp">
            <a:avLst/>
          </a:prstGeom>
          <a:solidFill>
            <a:schemeClr val="accent2">
              <a:alpha val="68000"/>
            </a:schemeClr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91088EA0-099F-4A77-8E20-85F502233D35}"/>
              </a:ext>
            </a:extLst>
          </p:cNvPr>
          <p:cNvSpPr/>
          <p:nvPr/>
        </p:nvSpPr>
        <p:spPr>
          <a:xfrm>
            <a:off x="4700751" y="4910958"/>
            <a:ext cx="2790497" cy="1261242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প্রশ্নোত্তর</a:t>
            </a:r>
            <a:r>
              <a:rPr lang="en-US" sz="3200" dirty="0"/>
              <a:t> </a:t>
            </a:r>
            <a:r>
              <a:rPr lang="en-US" sz="3200" dirty="0" err="1"/>
              <a:t>পর্ব</a:t>
            </a:r>
            <a:r>
              <a:rPr lang="en-US" sz="3200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0B050"/>
            </a:gs>
            <a:gs pos="87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9AF423-7DFB-4018-9395-0B7453A216B6}"/>
              </a:ext>
            </a:extLst>
          </p:cNvPr>
          <p:cNvSpPr/>
          <p:nvPr/>
        </p:nvSpPr>
        <p:spPr>
          <a:xfrm>
            <a:off x="838200" y="797510"/>
            <a:ext cx="373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‘রাজবন্দীর জবানবন্দি’ হলো কাজী নজরুল ইসলাম রচিত -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কাব্যগ্রন্থ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গল্পগ্রন্থ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প্রবন্ধগ্রন্থ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উপন্যাস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(গ)</a:t>
            </a:r>
          </a:p>
          <a:p>
            <a:pPr algn="just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কাকে দুয়ার খোলার কথা বলা হচ্ছে?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ক্ষুধার ঠাকুরকে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পূজারিকে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মোল্লাকে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চেঙ্গিসকে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(খ)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05EAC-FB72-4B55-9554-CAB0F1286FE9}"/>
              </a:ext>
            </a:extLst>
          </p:cNvPr>
          <p:cNvSpPr/>
          <p:nvPr/>
        </p:nvSpPr>
        <p:spPr>
          <a:xfrm>
            <a:off x="6629400" y="797509"/>
            <a:ext cx="4038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‘দেখিয়া’ শব্দের চলিত রূপ কোনটি?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দেখে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দেখেছিল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দেখেছে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দেখবে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(ক)</a:t>
            </a:r>
          </a:p>
          <a:p>
            <a:pPr algn="just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‘বড়’ শব্দের বিপরীত শব্দ কোনটি?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মহৎ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মহান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শ্রেষ্ঠ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ছোট</a:t>
            </a:r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(ঘ)</a:t>
            </a:r>
          </a:p>
          <a:p>
            <a:pPr algn="just"/>
            <a:b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9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tx2"/>
            </a:gs>
            <a:gs pos="87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BEC03-E7CD-4CF3-8902-E07670DAC05F}"/>
              </a:ext>
            </a:extLst>
          </p:cNvPr>
          <p:cNvSpPr/>
          <p:nvPr/>
        </p:nvSpPr>
        <p:spPr>
          <a:xfrm>
            <a:off x="685800" y="1340822"/>
            <a:ext cx="472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‘গাহি’ শব্দের চলিত রূপ কোনটি?</a:t>
            </a:r>
            <a:b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গাইব</a:t>
            </a:r>
            <a:b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গেয়েছি</a:t>
            </a:r>
            <a:b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গাই</a:t>
            </a:r>
            <a:b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গাইতেছি</a:t>
            </a:r>
            <a:b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(গ)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5E1CC-7FE1-4A62-BCBC-DEA9B7F64A4B}"/>
              </a:ext>
            </a:extLst>
          </p:cNvPr>
          <p:cNvSpPr/>
          <p:nvPr/>
        </p:nvSpPr>
        <p:spPr>
          <a:xfrm>
            <a:off x="6591886" y="1105287"/>
            <a:ext cx="4191000" cy="4647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কাজী নজরুল তাঁর কবিতায় বিশিষ্টতার সাক্ষ্য রেখেছেন যে ধরনের শব্দ ব্যবহারের মাধ্যমে -</a:t>
            </a:r>
            <a:b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b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b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b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b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b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b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b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br>
              <a:rPr lang="en-US" sz="2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(খ)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0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00"/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5147ED9C-540C-402F-98AC-93B792E81C0D}"/>
              </a:ext>
            </a:extLst>
          </p:cNvPr>
          <p:cNvSpPr/>
          <p:nvPr/>
        </p:nvSpPr>
        <p:spPr>
          <a:xfrm>
            <a:off x="6248400" y="855200"/>
            <a:ext cx="4423703" cy="23621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/>
              <a:t> </a:t>
            </a:r>
            <a:r>
              <a:rPr lang="en-US" sz="2800" dirty="0" err="1"/>
              <a:t>কবিতাটি</a:t>
            </a:r>
            <a:r>
              <a:rPr lang="en-US" sz="2800" dirty="0"/>
              <a:t> </a:t>
            </a:r>
            <a:r>
              <a:rPr lang="en-US" sz="2800" dirty="0" err="1"/>
              <a:t>কাজী</a:t>
            </a:r>
            <a:r>
              <a:rPr lang="en-US" sz="2800" dirty="0"/>
              <a:t> </a:t>
            </a:r>
            <a:r>
              <a:rPr lang="en-US" sz="2800" dirty="0" err="1"/>
              <a:t>নজরুল</a:t>
            </a:r>
            <a:r>
              <a:rPr lang="en-US" sz="2800" dirty="0"/>
              <a:t> </a:t>
            </a:r>
            <a:r>
              <a:rPr lang="en-US" sz="2800" dirty="0" err="1"/>
              <a:t>ইসলামের</a:t>
            </a:r>
            <a:r>
              <a:rPr lang="en-US" sz="2800" dirty="0"/>
              <a:t> </a:t>
            </a:r>
            <a:r>
              <a:rPr lang="en-US" sz="2800" dirty="0" err="1"/>
              <a:t>সাম্যবাদী</a:t>
            </a:r>
            <a:r>
              <a:rPr lang="en-US" sz="2800" dirty="0"/>
              <a:t> </a:t>
            </a:r>
            <a:r>
              <a:rPr lang="en-US" sz="2800" dirty="0" err="1"/>
              <a:t>কাব্যগ্রন্থ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নেয়া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  </a:t>
            </a:r>
            <a:r>
              <a:rPr lang="en-US" dirty="0"/>
              <a:t>।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C48FB8E6-13B1-458B-821B-435F1FA921E4}"/>
              </a:ext>
            </a:extLst>
          </p:cNvPr>
          <p:cNvSpPr/>
          <p:nvPr/>
        </p:nvSpPr>
        <p:spPr>
          <a:xfrm>
            <a:off x="6248400" y="3619499"/>
            <a:ext cx="4423703" cy="23621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সাম্যবাদীঃ</a:t>
            </a:r>
            <a:r>
              <a:rPr lang="en-US" sz="2800" dirty="0"/>
              <a:t> </a:t>
            </a:r>
            <a:r>
              <a:rPr lang="en-US" sz="2800" dirty="0" err="1"/>
              <a:t>পৃথিবীতে</a:t>
            </a:r>
            <a:r>
              <a:rPr lang="en-US" sz="2800" dirty="0"/>
              <a:t> </a:t>
            </a:r>
            <a:r>
              <a:rPr lang="en-US" sz="2800" dirty="0" err="1"/>
              <a:t>নানাহ</a:t>
            </a:r>
            <a:r>
              <a:rPr lang="en-US" sz="2800" dirty="0"/>
              <a:t> </a:t>
            </a:r>
            <a:r>
              <a:rPr lang="en-US" sz="2800" dirty="0" err="1"/>
              <a:t>ধর্ম</a:t>
            </a:r>
            <a:r>
              <a:rPr lang="en-US" sz="2800" dirty="0"/>
              <a:t> </a:t>
            </a:r>
            <a:r>
              <a:rPr lang="en-US" sz="2800" dirty="0" err="1"/>
              <a:t>বর্ন</a:t>
            </a:r>
            <a:r>
              <a:rPr lang="en-US" sz="2800" dirty="0"/>
              <a:t>  </a:t>
            </a:r>
            <a:r>
              <a:rPr lang="en-US" sz="2800" dirty="0" err="1"/>
              <a:t>গোত্র</a:t>
            </a:r>
            <a:r>
              <a:rPr lang="en-US" sz="2800" dirty="0"/>
              <a:t> </a:t>
            </a:r>
            <a:r>
              <a:rPr lang="en-US" sz="2800" dirty="0" err="1"/>
              <a:t>আছে</a:t>
            </a:r>
            <a:r>
              <a:rPr lang="en-US" sz="2800" dirty="0"/>
              <a:t>, </a:t>
            </a:r>
            <a:r>
              <a:rPr lang="en-US" sz="2800" dirty="0" err="1"/>
              <a:t>ধর্ম</a:t>
            </a:r>
            <a:r>
              <a:rPr lang="en-US" sz="2800" dirty="0"/>
              <a:t> </a:t>
            </a:r>
            <a:r>
              <a:rPr lang="en-US" sz="2800" dirty="0" err="1"/>
              <a:t>যার</a:t>
            </a:r>
            <a:r>
              <a:rPr lang="en-US" sz="2800" dirty="0"/>
              <a:t> </a:t>
            </a:r>
            <a:r>
              <a:rPr lang="en-US" sz="2800" dirty="0" err="1"/>
              <a:t>যার,সমাজ</a:t>
            </a:r>
            <a:r>
              <a:rPr lang="en-US" sz="2800" dirty="0"/>
              <a:t> </a:t>
            </a:r>
            <a:r>
              <a:rPr lang="en-US" sz="2800" dirty="0" err="1"/>
              <a:t>সভ্যতা</a:t>
            </a:r>
            <a:r>
              <a:rPr lang="en-US" sz="2800" dirty="0"/>
              <a:t> </a:t>
            </a:r>
            <a:r>
              <a:rPr lang="en-US" sz="2800" dirty="0" err="1"/>
              <a:t>পরষ্পরের</a:t>
            </a:r>
            <a:r>
              <a:rPr lang="en-US" sz="2800" dirty="0"/>
              <a:t> </a:t>
            </a:r>
            <a:r>
              <a:rPr lang="en-US" sz="2800" dirty="0" err="1"/>
              <a:t>সহযোগিতায়</a:t>
            </a:r>
            <a:r>
              <a:rPr lang="en-US" sz="2800" dirty="0"/>
              <a:t> </a:t>
            </a:r>
            <a:r>
              <a:rPr lang="en-US" sz="2800" dirty="0" err="1"/>
              <a:t>এগিয়ে</a:t>
            </a:r>
            <a:r>
              <a:rPr lang="en-US" sz="2800" dirty="0"/>
              <a:t> </a:t>
            </a:r>
            <a:r>
              <a:rPr lang="en-US" sz="2800" dirty="0" err="1"/>
              <a:t>যাব</a:t>
            </a:r>
            <a:r>
              <a:rPr lang="en-US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1586C-F1BF-44BE-B06F-22795BDC3E49}"/>
              </a:ext>
            </a:extLst>
          </p:cNvPr>
          <p:cNvSpPr txBox="1"/>
          <p:nvPr/>
        </p:nvSpPr>
        <p:spPr>
          <a:xfrm>
            <a:off x="1828800" y="3157834"/>
            <a:ext cx="273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2743200" y="566278"/>
            <a:ext cx="6705600" cy="1143000"/>
          </a:xfrm>
          <a:prstGeom prst="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FB314-B085-4A81-9EB7-6E1D74AB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9278"/>
            <a:ext cx="4831233" cy="4198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41439-C83D-4C77-A8BB-FEF49A360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7" y="1568987"/>
            <a:ext cx="3657600" cy="4474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7000">
              <a:schemeClr val="accent3">
                <a:tint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819400"/>
            <a:ext cx="273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630702"/>
            <a:ext cx="3684857" cy="228600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2400" dirty="0"/>
              <a:t> </a:t>
            </a:r>
            <a:r>
              <a:rPr lang="en-US" sz="2400" dirty="0" err="1"/>
              <a:t>পুরোহিত</a:t>
            </a:r>
            <a:r>
              <a:rPr lang="en-US" sz="2400" dirty="0"/>
              <a:t> ও </a:t>
            </a:r>
            <a:r>
              <a:rPr lang="en-US" sz="2400" dirty="0" err="1"/>
              <a:t>মসজিদের</a:t>
            </a:r>
            <a:r>
              <a:rPr lang="en-US" sz="2400" dirty="0"/>
              <a:t> </a:t>
            </a:r>
            <a:r>
              <a:rPr lang="en-US" sz="2400" dirty="0" err="1"/>
              <a:t>মোল্লারাও</a:t>
            </a:r>
            <a:r>
              <a:rPr lang="en-US" sz="2400" dirty="0"/>
              <a:t> </a:t>
            </a:r>
            <a:r>
              <a:rPr lang="en-US" sz="2400" dirty="0" err="1"/>
              <a:t>অনেক</a:t>
            </a:r>
            <a:r>
              <a:rPr lang="en-US" sz="2400" dirty="0"/>
              <a:t> </a:t>
            </a:r>
            <a:r>
              <a:rPr lang="en-US" sz="2400" dirty="0" err="1"/>
              <a:t>সময়</a:t>
            </a:r>
            <a:r>
              <a:rPr lang="en-US" sz="2400" dirty="0"/>
              <a:t> </a:t>
            </a:r>
            <a:r>
              <a:rPr lang="en-US" sz="2400" dirty="0" err="1"/>
              <a:t>অনৈতিক</a:t>
            </a:r>
            <a:r>
              <a:rPr lang="en-US" sz="2400" dirty="0"/>
              <a:t> </a:t>
            </a:r>
            <a:r>
              <a:rPr lang="en-US" sz="2400" dirty="0" err="1"/>
              <a:t>কর্মকান্ডে</a:t>
            </a:r>
            <a:r>
              <a:rPr lang="en-US" sz="2400" dirty="0"/>
              <a:t> </a:t>
            </a:r>
            <a:r>
              <a:rPr lang="en-US" sz="2400" dirty="0" err="1"/>
              <a:t>জড়িয়ে</a:t>
            </a:r>
            <a:r>
              <a:rPr lang="en-US" sz="2400" dirty="0"/>
              <a:t> </a:t>
            </a:r>
            <a:r>
              <a:rPr lang="bn-IN" sz="2400" dirty="0"/>
              <a:t>যান</a:t>
            </a:r>
          </a:p>
          <a:p>
            <a:pPr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324600" y="3581400"/>
            <a:ext cx="3684857" cy="2286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মানুষের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চেয়ে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বড়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কিছু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যে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হতে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পারে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না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সেই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কথা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বলে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816254"/>
            <a:ext cx="46482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সময়</a:t>
            </a:r>
            <a:r>
              <a:rPr lang="en-US" dirty="0">
                <a:solidFill>
                  <a:schemeClr val="tx1"/>
                </a:solidFill>
              </a:rPr>
              <a:t> ০৫ </a:t>
            </a:r>
            <a:r>
              <a:rPr lang="en-US" dirty="0" err="1">
                <a:solidFill>
                  <a:schemeClr val="tx1"/>
                </a:solidFill>
              </a:rPr>
              <a:t>মিনিট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3429000"/>
            <a:ext cx="91440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F33CC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38500" y="1371600"/>
            <a:ext cx="5943600" cy="13716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</a:rPr>
              <a:t>জোড়ায়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কাজ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সময়</a:t>
            </a:r>
            <a:r>
              <a:rPr lang="en-US" dirty="0">
                <a:solidFill>
                  <a:srgbClr val="7030A0"/>
                </a:solidFill>
              </a:rPr>
              <a:t> ০৫ </a:t>
            </a:r>
            <a:r>
              <a:rPr lang="en-US" dirty="0" err="1">
                <a:solidFill>
                  <a:srgbClr val="7030A0"/>
                </a:solidFill>
              </a:rPr>
              <a:t>মিনিট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4275760"/>
            <a:ext cx="8610600" cy="182880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500575"/>
            <a:ext cx="44958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2057400"/>
            <a:ext cx="81534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পিতার নাম কি?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3276600"/>
            <a:ext cx="81534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নজরুলকে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4495800"/>
            <a:ext cx="81534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সাম্যবাদ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5562600"/>
            <a:ext cx="81534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জয়গান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গেয়েছেন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200" dirty="0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576777"/>
            <a:ext cx="4876800" cy="1295400"/>
          </a:xfrm>
          <a:prstGeom prst="ellipse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2857500"/>
            <a:ext cx="92202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সারর্মম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  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030A0"/>
            </a:gs>
            <a:gs pos="74000">
              <a:schemeClr val="accent1">
                <a:tint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4">
            <a:extLst>
              <a:ext uri="{FF2B5EF4-FFF2-40B4-BE49-F238E27FC236}">
                <a16:creationId xmlns:a16="http://schemas.microsoft.com/office/drawing/2014/main" id="{3A9502B8-AD7D-43E8-8475-3CCB9D6E8EE1}"/>
              </a:ext>
            </a:extLst>
          </p:cNvPr>
          <p:cNvSpPr/>
          <p:nvPr/>
        </p:nvSpPr>
        <p:spPr>
          <a:xfrm>
            <a:off x="3810000" y="533400"/>
            <a:ext cx="4572000" cy="160020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6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772D7960-B876-4B72-8DEE-FE87CFD8678B}"/>
              </a:ext>
            </a:extLst>
          </p:cNvPr>
          <p:cNvSpPr/>
          <p:nvPr/>
        </p:nvSpPr>
        <p:spPr>
          <a:xfrm>
            <a:off x="838200" y="2803114"/>
            <a:ext cx="4281714" cy="3344717"/>
          </a:xfrm>
          <a:prstGeom prst="horizontalScroll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ফেলব না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D11EA-4951-4703-92F5-66FDF86B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2055"/>
            <a:ext cx="4046806" cy="419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65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438400" y="2024575"/>
            <a:ext cx="6400800" cy="4343400"/>
          </a:xfrm>
          <a:prstGeom prst="vertic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ও ১০ম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(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2705100" y="493542"/>
            <a:ext cx="5867400" cy="1143000"/>
          </a:xfrm>
          <a:prstGeom prst="verticalScroll">
            <a:avLst/>
          </a:prstGeom>
          <a:ln w="38100">
            <a:prstDash val="dash"/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922181"/>
            <a:ext cx="5791200" cy="3097618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DAF02E-88A5-4DED-9C4D-E2334E07CE3D}"/>
              </a:ext>
            </a:extLst>
          </p:cNvPr>
          <p:cNvSpPr/>
          <p:nvPr/>
        </p:nvSpPr>
        <p:spPr>
          <a:xfrm>
            <a:off x="2819400" y="833512"/>
            <a:ext cx="4114800" cy="1143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37000">
              <a:srgbClr val="92D050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895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নজরুলকে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ব্যাখ্যা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জয়গান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গেয়েছেন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তা শনাক্ত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সাম্যবাদ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বিশ্লেষণ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881EE9A-CEB9-4EE7-B9A2-06E9A8819755}"/>
              </a:ext>
            </a:extLst>
          </p:cNvPr>
          <p:cNvSpPr/>
          <p:nvPr/>
        </p:nvSpPr>
        <p:spPr>
          <a:xfrm>
            <a:off x="7391400" y="97340"/>
            <a:ext cx="2743200" cy="304698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EA2ED3-1408-4295-9C8E-B9467D28D6BD}"/>
              </a:ext>
            </a:extLst>
          </p:cNvPr>
          <p:cNvSpPr/>
          <p:nvPr/>
        </p:nvSpPr>
        <p:spPr>
          <a:xfrm>
            <a:off x="7505700" y="991229"/>
            <a:ext cx="2514600" cy="10937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126CCEF-D3E1-4D6A-BCC4-F56DE1141D4A}"/>
              </a:ext>
            </a:extLst>
          </p:cNvPr>
          <p:cNvSpPr/>
          <p:nvPr/>
        </p:nvSpPr>
        <p:spPr>
          <a:xfrm>
            <a:off x="1143000" y="658838"/>
            <a:ext cx="4547382" cy="1426154"/>
          </a:xfrm>
          <a:prstGeom prst="flowChartTerminator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শিক্ষার্থীরা----/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70C0"/>
            </a:gs>
            <a:gs pos="27000">
              <a:schemeClr val="accent1">
                <a:lumMod val="45000"/>
                <a:lumOff val="55000"/>
              </a:schemeClr>
            </a:gs>
            <a:gs pos="37000">
              <a:srgbClr val="92D050"/>
            </a:gs>
            <a:gs pos="76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090" y="419100"/>
            <a:ext cx="7716911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aji-Najrul-isl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845" y="2266950"/>
            <a:ext cx="2628500" cy="2683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47654" y="4267200"/>
            <a:ext cx="262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কাজী</a:t>
            </a:r>
            <a:r>
              <a:rPr lang="en-US" b="1" dirty="0"/>
              <a:t> </a:t>
            </a:r>
            <a:r>
              <a:rPr lang="en-US" b="1" dirty="0" err="1"/>
              <a:t>নজরুল</a:t>
            </a:r>
            <a:r>
              <a:rPr lang="en-US" b="1" dirty="0"/>
              <a:t> </a:t>
            </a:r>
            <a:r>
              <a:rPr lang="en-US" b="1" dirty="0" err="1"/>
              <a:t>ইসলাম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266950"/>
            <a:ext cx="3581400" cy="2000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সৈনিক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১৯১৭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পল্টনে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করাচীতে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করেন,অবিচার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পরাধীনতার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58333" y="1975925"/>
            <a:ext cx="3964746" cy="2590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শিক্ষাজীবনঃ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বেতনে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আসোনসোলে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রুটির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চাকুরী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নেয়,করাচীতে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ময়মনসিংহে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ত্রিশালে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শ্রেনীতে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করান,সেখানে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বৎসর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হয়নি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258" y="4383259"/>
            <a:ext cx="3963573" cy="18299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রচনাবলীঃ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অগ্নিবী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গান,প্রলয়শিখা,ছায়ানট,চক্রবাক,ব্যাথার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5300" y="711591"/>
            <a:ext cx="3581399" cy="144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নজরুলঃ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ময়মনসিহে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ত্রিশালে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সৃতি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বিজরিত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84479" y="4742277"/>
            <a:ext cx="4038600" cy="17537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যোগ্যতাঃ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গান,গজল,খেয়াল,রাগপ্রধান,প্রবন্ধ,কবিতা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নাটক,ঔপন্যাস,ছোটগল্প,প্রবন্ধ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প্রতিভায়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রেখেছেন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2409" y="744416"/>
            <a:ext cx="3370769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১৯৭৬ইং২৯ই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পাশ্বে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19990" y="775482"/>
            <a:ext cx="3315286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১৮৯৯ইং২৪ই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মে,পশ্চিমবঙ্গে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8680" y="5190685"/>
            <a:ext cx="304683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লেখক,কবি,গীতিকার,সুরকার,নাট্যকার,শি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ল্পী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flipH="1">
            <a:off x="6172200" y="2209800"/>
            <a:ext cx="5486400" cy="1866900"/>
          </a:xfrm>
          <a:prstGeom prst="homePlate">
            <a:avLst/>
          </a:prstGeom>
          <a:gradFill>
            <a:gsLst>
              <a:gs pos="21000">
                <a:srgbClr val="7030A0"/>
              </a:gs>
              <a:gs pos="27000">
                <a:schemeClr val="accent1">
                  <a:lumMod val="45000"/>
                  <a:lumOff val="55000"/>
                </a:schemeClr>
              </a:gs>
              <a:gs pos="37000">
                <a:srgbClr val="92D050"/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সৈনিক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নজরুল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83E5B-7E95-4BC9-BA85-66C3D4B44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657600" cy="5004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8D18819-1B8D-4563-B71A-C82755C24F33}"/>
              </a:ext>
            </a:extLst>
          </p:cNvPr>
          <p:cNvSpPr/>
          <p:nvPr/>
        </p:nvSpPr>
        <p:spPr>
          <a:xfrm>
            <a:off x="762000" y="2590800"/>
            <a:ext cx="5181600" cy="1524000"/>
          </a:xfrm>
          <a:prstGeom prst="homePlate">
            <a:avLst/>
          </a:prstGeom>
          <a:gradFill flip="none" rotWithShape="1">
            <a:gsLst>
              <a:gs pos="0">
                <a:srgbClr val="7030A0"/>
              </a:gs>
              <a:gs pos="90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ইসলাম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9CE66-8B6B-46C2-B18A-416FB4EAD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r="17830"/>
          <a:stretch/>
        </p:blipFill>
        <p:spPr>
          <a:xfrm>
            <a:off x="6400800" y="1133476"/>
            <a:ext cx="4489025" cy="459104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reez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456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Garamond</vt:lpstr>
      <vt:lpstr>NikoshBAN</vt:lpstr>
      <vt:lpstr>PT Serif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93</cp:revision>
  <dcterms:created xsi:type="dcterms:W3CDTF">2019-07-29T04:24:35Z</dcterms:created>
  <dcterms:modified xsi:type="dcterms:W3CDTF">2019-09-06T04:53:29Z</dcterms:modified>
</cp:coreProperties>
</file>