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7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VGX7ZoK9Pjk8sCDNKaYuQ==" hashData="jgioHWQVw7e2c9d2+butjhv09n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E35"/>
    <a:srgbClr val="2717F5"/>
    <a:srgbClr val="D2E7FA"/>
    <a:srgbClr val="F91365"/>
    <a:srgbClr val="00FF00"/>
    <a:srgbClr val="6699FF"/>
    <a:srgbClr val="D83467"/>
    <a:srgbClr val="23FA1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33"/>
            </a:avLst>
          </a:prstGeom>
          <a:solidFill>
            <a:srgbClr val="F91365"/>
          </a:solidFill>
          <a:ln w="76200">
            <a:solidFill>
              <a:srgbClr val="04BE35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6324600"/>
            <a:ext cx="868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/>
          <a:stretch/>
        </p:blipFill>
        <p:spPr bwMode="auto">
          <a:xfrm>
            <a:off x="4572000" y="6113145"/>
            <a:ext cx="4343400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228600"/>
            <a:ext cx="842010" cy="95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2562"/>
          <a:stretch/>
        </p:blipFill>
        <p:spPr bwMode="auto">
          <a:xfrm>
            <a:off x="228600" y="6113144"/>
            <a:ext cx="4331970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24790" y="6101718"/>
            <a:ext cx="8656320" cy="278126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মোঃ মারুফুল</a:t>
            </a:r>
            <a:r>
              <a:rPr lang="bn-IN" baseline="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হক , সহকারী শিক্ষক, গণিত ০১৯২৯৬৬৮১৪৬ </a:t>
            </a:r>
            <a:r>
              <a:rPr lang="en-US" baseline="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E-marufulhoque</a:t>
            </a:r>
            <a:r>
              <a:rPr lang="en-US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311@gmail.com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mailto:marufulhoque@311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076" y="-685800"/>
            <a:ext cx="8915400" cy="7010400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394600"/>
                <a:gd name="adj2" fmla="val 75438"/>
              </a:avLst>
            </a:prstTxWarp>
            <a:spAutoFit/>
          </a:bodyPr>
          <a:lstStyle/>
          <a:p>
            <a:pPr lvl="0"/>
            <a:r>
              <a:rPr lang="bn-IN" sz="9600" dirty="0" smtClean="0">
                <a:solidFill>
                  <a:srgbClr val="BA0887"/>
                </a:solidFill>
                <a:latin typeface="NikoshBAN" pitchFamily="2" charset="0"/>
                <a:cs typeface="NikoshBAN" pitchFamily="2" charset="0"/>
              </a:rPr>
              <a:t>আজকে ক্লাসে সকলকে স্বাগতম </a:t>
            </a:r>
            <a:endParaRPr lang="en-US" sz="9600" dirty="0">
              <a:solidFill>
                <a:srgbClr val="BA088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45075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UF\Desktop\পিক\l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79" y="569330"/>
            <a:ext cx="3949014" cy="42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064741" y="-339811"/>
            <a:ext cx="5991365" cy="7404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4924565" y="-304800"/>
            <a:ext cx="4793290" cy="7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85831" y="1154238"/>
            <a:ext cx="762000" cy="1469572"/>
            <a:chOff x="762000" y="794657"/>
            <a:chExt cx="762000" cy="14695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24000" y="1524000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62000" y="1534886"/>
              <a:ext cx="762000" cy="21771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0" y="816428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24000" y="794657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952000" y="1176009"/>
            <a:ext cx="1524000" cy="1502229"/>
            <a:chOff x="1981200" y="772886"/>
            <a:chExt cx="1524000" cy="150222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743200" y="1534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981200" y="1513115"/>
              <a:ext cx="762000" cy="21771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81200" y="794657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772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05200" y="1534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43200" y="1513115"/>
              <a:ext cx="762000" cy="21771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43200" y="794657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05200" y="772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93028" y="1197780"/>
            <a:ext cx="2286000" cy="1502229"/>
            <a:chOff x="4082143" y="751115"/>
            <a:chExt cx="2286000" cy="150222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844143" y="1513115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082143" y="1491344"/>
              <a:ext cx="762000" cy="21771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82143" y="772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44143" y="751115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06143" y="1513115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844143" y="1491344"/>
              <a:ext cx="762000" cy="21771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44143" y="772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06143" y="751115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8143" y="1513115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606143" y="1491344"/>
              <a:ext cx="762000" cy="21771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606143" y="772886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68143" y="751115"/>
              <a:ext cx="0" cy="740229"/>
            </a:xfrm>
            <a:prstGeom prst="line">
              <a:avLst/>
            </a:prstGeom>
            <a:ln w="57150">
              <a:solidFill>
                <a:srgbClr val="BA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786" y="3312567"/>
            <a:ext cx="762000" cy="1458684"/>
            <a:chOff x="762000" y="2862942"/>
            <a:chExt cx="762000" cy="145868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762000" y="3581397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62000" y="3581400"/>
              <a:ext cx="762000" cy="2177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2862942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524000" y="3559627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62000" y="4278087"/>
              <a:ext cx="762000" cy="10885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62000" y="2884715"/>
              <a:ext cx="762000" cy="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869474" y="3301682"/>
            <a:ext cx="1572986" cy="1480455"/>
            <a:chOff x="1964871" y="2873829"/>
            <a:chExt cx="1572986" cy="148045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81200" y="3614055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81200" y="3614058"/>
              <a:ext cx="762000" cy="2177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81200" y="2895600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743200" y="3592285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964871" y="4332515"/>
              <a:ext cx="762000" cy="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981200" y="2917372"/>
              <a:ext cx="729343" cy="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743200" y="3592284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743200" y="3592287"/>
              <a:ext cx="762000" cy="2177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743200" y="2873829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505200" y="3570514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726871" y="4321631"/>
              <a:ext cx="794657" cy="10884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743200" y="2917373"/>
              <a:ext cx="794657" cy="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733800" y="3301682"/>
            <a:ext cx="2286000" cy="1458687"/>
            <a:chOff x="4114800" y="2862943"/>
            <a:chExt cx="2286000" cy="145868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114800" y="3581398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114800" y="3581402"/>
              <a:ext cx="762000" cy="10885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114800" y="2862943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876800" y="3559628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114800" y="4278087"/>
              <a:ext cx="751114" cy="1088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114800" y="2884716"/>
              <a:ext cx="7620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876800" y="3559627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876800" y="3570515"/>
              <a:ext cx="762000" cy="1088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76800" y="2873830"/>
              <a:ext cx="0" cy="70757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638800" y="3537857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865914" y="4288971"/>
              <a:ext cx="762000" cy="2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833257" y="2873829"/>
              <a:ext cx="794657" cy="1088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627914" y="3526971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606143" y="3570515"/>
              <a:ext cx="794657" cy="1088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627914" y="2873830"/>
              <a:ext cx="0" cy="674915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400800" y="3581401"/>
              <a:ext cx="0" cy="7402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617028" y="4288970"/>
              <a:ext cx="772886" cy="10888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27914" y="2873830"/>
              <a:ext cx="772886" cy="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789214" y="23622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043498" y="2280585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047132" y="2308123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574672" y="2438399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409935" y="1723348"/>
            <a:ext cx="1066801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34786" y="49530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948395" y="49530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02151" y="4953000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455522" y="4953000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409935" y="3650025"/>
            <a:ext cx="1066801" cy="584775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  <p:bldP spid="145" grpId="0" animBg="1"/>
      <p:bldP spid="146" grpId="0"/>
      <p:bldP spid="147" grpId="0"/>
      <p:bldP spid="148" grpId="0"/>
      <p:bldP spid="149" grpId="0"/>
      <p:bldP spid="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4024" y="1295400"/>
            <a:ext cx="762000" cy="1469574"/>
            <a:chOff x="762000" y="4604655"/>
            <a:chExt cx="762000" cy="1469574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5323113"/>
              <a:ext cx="762000" cy="751116"/>
              <a:chOff x="762000" y="5323113"/>
              <a:chExt cx="762000" cy="75111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762000" y="4604655"/>
              <a:ext cx="762000" cy="751116"/>
              <a:chOff x="762000" y="5323113"/>
              <a:chExt cx="762000" cy="75111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rgbClr val="2717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2514600" y="1340521"/>
            <a:ext cx="1524000" cy="1469574"/>
            <a:chOff x="1948543" y="4626432"/>
            <a:chExt cx="1524000" cy="1469574"/>
          </a:xfrm>
        </p:grpSpPr>
        <p:grpSp>
          <p:nvGrpSpPr>
            <p:cNvPr id="16" name="Group 15"/>
            <p:cNvGrpSpPr/>
            <p:nvPr/>
          </p:nvGrpSpPr>
          <p:grpSpPr>
            <a:xfrm>
              <a:off x="1948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/>
            <p:cNvGrpSpPr/>
            <p:nvPr/>
          </p:nvGrpSpPr>
          <p:grpSpPr>
            <a:xfrm>
              <a:off x="2710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" name="Group 37"/>
          <p:cNvGrpSpPr/>
          <p:nvPr/>
        </p:nvGrpSpPr>
        <p:grpSpPr>
          <a:xfrm>
            <a:off x="4648200" y="1364829"/>
            <a:ext cx="2296886" cy="1480461"/>
            <a:chOff x="4071257" y="4571995"/>
            <a:chExt cx="2296886" cy="1480461"/>
          </a:xfrm>
        </p:grpSpPr>
        <p:grpSp>
          <p:nvGrpSpPr>
            <p:cNvPr id="39" name="Group 38"/>
            <p:cNvGrpSpPr/>
            <p:nvPr/>
          </p:nvGrpSpPr>
          <p:grpSpPr>
            <a:xfrm>
              <a:off x="4071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4833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5595257" y="4571995"/>
              <a:ext cx="772886" cy="1469573"/>
              <a:chOff x="762000" y="4604655"/>
              <a:chExt cx="772886" cy="146957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62000" y="5312227"/>
                <a:ext cx="772886" cy="762001"/>
                <a:chOff x="762000" y="5312227"/>
                <a:chExt cx="772886" cy="76200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513113" y="5312227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72886" y="6063342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762000" y="4604655"/>
                <a:ext cx="762000" cy="740230"/>
                <a:chOff x="762000" y="5323113"/>
                <a:chExt cx="762000" cy="74023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13113" y="5323114"/>
                  <a:ext cx="0" cy="740229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rgbClr val="2717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6" name="Rectangle 105"/>
          <p:cNvSpPr/>
          <p:nvPr/>
        </p:nvSpPr>
        <p:spPr>
          <a:xfrm>
            <a:off x="7239000" y="1665514"/>
            <a:ext cx="1509436" cy="646331"/>
          </a:xfrm>
          <a:prstGeom prst="rect">
            <a:avLst/>
          </a:prstGeom>
          <a:solidFill>
            <a:srgbClr val="D2E7FA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৫ক+২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28715" y="29718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22814" y="29718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07552" y="303987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39000" y="29718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106576" y="4860274"/>
            <a:ext cx="740228" cy="726989"/>
          </a:xfrm>
          <a:prstGeom prst="rect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 rot="10800000" flipV="1">
            <a:off x="6075553" y="4176722"/>
            <a:ext cx="802275" cy="710325"/>
          </a:xfrm>
          <a:prstGeom prst="triangle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514600" y="4783069"/>
            <a:ext cx="740228" cy="726989"/>
          </a:xfrm>
          <a:prstGeom prst="rect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 rot="10800000" flipV="1">
            <a:off x="2483577" y="4099517"/>
            <a:ext cx="802275" cy="710325"/>
          </a:xfrm>
          <a:prstGeom prst="triangle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254828" y="4809842"/>
            <a:ext cx="740228" cy="726989"/>
          </a:xfrm>
          <a:prstGeom prst="rect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0800000" flipV="1">
            <a:off x="3223805" y="4126290"/>
            <a:ext cx="802275" cy="710325"/>
          </a:xfrm>
          <a:prstGeom prst="triangle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34668" y="4830437"/>
            <a:ext cx="740228" cy="726989"/>
          </a:xfrm>
          <a:prstGeom prst="rect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rot="10800000" flipV="1">
            <a:off x="4603645" y="4146885"/>
            <a:ext cx="802275" cy="710325"/>
          </a:xfrm>
          <a:prstGeom prst="triangle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374896" y="4857210"/>
            <a:ext cx="740228" cy="726989"/>
          </a:xfrm>
          <a:prstGeom prst="rect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 rot="10800000" flipV="1">
            <a:off x="5343873" y="4173658"/>
            <a:ext cx="802275" cy="710325"/>
          </a:xfrm>
          <a:prstGeom prst="triangle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59738" y="4756296"/>
            <a:ext cx="740228" cy="726989"/>
          </a:xfrm>
          <a:prstGeom prst="rect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 rot="10800000" flipV="1">
            <a:off x="1128715" y="4072744"/>
            <a:ext cx="802275" cy="710325"/>
          </a:xfrm>
          <a:prstGeom prst="triangle">
            <a:avLst/>
          </a:prstGeom>
          <a:noFill/>
          <a:ln w="57150">
            <a:solidFill>
              <a:srgbClr val="04B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178452" y="558419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70018" y="565011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453758" y="565011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99250" y="5557426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239000" y="4577437"/>
            <a:ext cx="1564600" cy="646331"/>
          </a:xfrm>
          <a:prstGeom prst="rect">
            <a:avLst/>
          </a:prstGeom>
          <a:solidFill>
            <a:srgbClr val="D2E7FA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৫ক+১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2451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/>
      <p:bldP spid="108" grpId="0"/>
      <p:bldP spid="109" grpId="0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25" grpId="0"/>
      <p:bldP spid="126" grpId="0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55657"/>
            <a:ext cx="78051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2717F5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2717F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46112" y="2895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7048" y="2873825"/>
            <a:ext cx="2110522" cy="914400"/>
            <a:chOff x="5337048" y="2884711"/>
            <a:chExt cx="2110522" cy="9144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5867400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337048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6386866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9805" y="2884711"/>
            <a:ext cx="1591056" cy="914400"/>
            <a:chOff x="3219805" y="2884711"/>
            <a:chExt cx="1591056" cy="914400"/>
          </a:xfrm>
        </p:grpSpPr>
        <p:sp>
          <p:nvSpPr>
            <p:cNvPr id="11" name="Isosceles Triangle 10"/>
            <p:cNvSpPr/>
            <p:nvPr/>
          </p:nvSpPr>
          <p:spPr>
            <a:xfrm flipV="1">
              <a:off x="3750157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219805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6476" y="1762780"/>
            <a:ext cx="8109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দিয়াশলাইয়ের কাঠি দিয়ে নিচের ত্রিভুজগুলোর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89" y="4724400"/>
            <a:ext cx="8109914" cy="138499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চতুর্থ প্যাটার্নে দিয়াশলাইয়ের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৩।দশম প্যাটার্ন তৈরি করতে কতগুলো দিশলাইয়ের কাঠির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7749769" cy="646331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05743"/>
            <a:ext cx="914400" cy="9144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99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743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887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31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9971" y="1332642"/>
            <a:ext cx="76821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1981200"/>
            <a:ext cx="6629398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চিত্রগুলোর কাঠির সংখ্যার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9971" y="239485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200" y="34290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8200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9971" y="54864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2601333"/>
            <a:ext cx="66293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কাঠি দিয়ে পরবর্তী প্যাটার্নটি 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2340" y="3200400"/>
            <a:ext cx="5792059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দশম প্যাটার্ন তৈরিতে কতগুলো কাঠি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2340" y="3810000"/>
            <a:ext cx="58083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প্যাটার্নগুলো  তৈরির বীজগণিতীয় রাশিটি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24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768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912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056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399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76798" y="5486400"/>
            <a:ext cx="18288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 ৩১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05600" y="5486400"/>
            <a:ext cx="182879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521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9828" y="609600"/>
            <a:ext cx="71401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8848" y="2579915"/>
            <a:ext cx="1216152" cy="1828800"/>
            <a:chOff x="1905000" y="2601686"/>
            <a:chExt cx="1216152" cy="1828800"/>
          </a:xfrm>
        </p:grpSpPr>
        <p:sp>
          <p:nvSpPr>
            <p:cNvPr id="7" name="Parallelogram 6"/>
            <p:cNvSpPr/>
            <p:nvPr/>
          </p:nvSpPr>
          <p:spPr>
            <a:xfrm>
              <a:off x="1905000" y="26016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 flipV="1">
              <a:off x="1905000" y="35160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9048" y="2601686"/>
            <a:ext cx="2206752" cy="1828800"/>
            <a:chOff x="6172200" y="2634343"/>
            <a:chExt cx="2206752" cy="1828800"/>
          </a:xfrm>
        </p:grpSpPr>
        <p:grpSp>
          <p:nvGrpSpPr>
            <p:cNvPr id="10" name="Group 9"/>
            <p:cNvGrpSpPr/>
            <p:nvPr/>
          </p:nvGrpSpPr>
          <p:grpSpPr>
            <a:xfrm>
              <a:off x="61722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628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2" name="Parallelogram 11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860265" y="2601686"/>
            <a:ext cx="3194304" cy="1828800"/>
            <a:chOff x="4194048" y="2601686"/>
            <a:chExt cx="3194304" cy="1828800"/>
          </a:xfrm>
        </p:grpSpPr>
        <p:grpSp>
          <p:nvGrpSpPr>
            <p:cNvPr id="17" name="Group 16"/>
            <p:cNvGrpSpPr/>
            <p:nvPr/>
          </p:nvGrpSpPr>
          <p:grpSpPr>
            <a:xfrm>
              <a:off x="4194048" y="2601686"/>
              <a:ext cx="1216152" cy="1828800"/>
              <a:chOff x="1905000" y="2601686"/>
              <a:chExt cx="1216152" cy="1828800"/>
            </a:xfrm>
          </p:grpSpPr>
          <p:sp>
            <p:nvSpPr>
              <p:cNvPr id="24" name="Parallelogram 2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84648" y="2601686"/>
              <a:ext cx="1216152" cy="1828800"/>
              <a:chOff x="1905000" y="2601686"/>
              <a:chExt cx="1216152" cy="1828800"/>
            </a:xfrm>
          </p:grpSpPr>
          <p:sp>
            <p:nvSpPr>
              <p:cNvPr id="22" name="Parallelogram 21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22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172200" y="2601686"/>
              <a:ext cx="1216152" cy="1828800"/>
              <a:chOff x="1905000" y="2601686"/>
              <a:chExt cx="1216152" cy="1828800"/>
            </a:xfrm>
          </p:grpSpPr>
          <p:sp>
            <p:nvSpPr>
              <p:cNvPr id="20" name="Parallelogram 19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914400" y="1828800"/>
            <a:ext cx="7140169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জ্যামিতিক চিত্রগুলোর প্রত্যেকটি কাঠির দৈর্ঘ্য সমান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622" y="4694250"/>
            <a:ext cx="7365721" cy="138499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পঞ্চম প্যাটার্নে 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বীজগাণিতিক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326292" y="401595"/>
            <a:ext cx="6308480" cy="5562600"/>
            <a:chOff x="1417760" y="723900"/>
            <a:chExt cx="6308480" cy="5562600"/>
          </a:xfrm>
        </p:grpSpPr>
        <p:sp>
          <p:nvSpPr>
            <p:cNvPr id="53" name="Oval 52"/>
            <p:cNvSpPr/>
            <p:nvPr/>
          </p:nvSpPr>
          <p:spPr>
            <a:xfrm>
              <a:off x="1417760" y="723900"/>
              <a:ext cx="6308480" cy="5562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>
              <a:off x="1417760" y="723900"/>
              <a:ext cx="6308480" cy="5562600"/>
            </a:xfrm>
            <a:prstGeom prst="diamond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 rot="19151429">
            <a:off x="4029323" y="3496191"/>
            <a:ext cx="2759797" cy="1470598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95"/>
              </a:avLst>
            </a:prstTxWarp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400369"/>
            <a:ext cx="4948482" cy="261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2719516" y="1027672"/>
            <a:ext cx="5943600" cy="2514597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মোঃমারুফুল হক</a:t>
            </a:r>
          </a:p>
          <a:p>
            <a:pPr algn="just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বিএস সি (অর্নাস)গণিত,এমএসসি মার্ষ্টাস,গণিত),বি এড   </a:t>
            </a:r>
          </a:p>
          <a:p>
            <a:pPr algn="just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সহকারী শিক্ষক,গণিত </a:t>
            </a:r>
          </a:p>
          <a:p>
            <a:pPr algn="just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 </a:t>
            </a:r>
          </a:p>
          <a:p>
            <a:pPr algn="just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</a:p>
          <a:p>
            <a:pPr algn="just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  <a:hlinkClick r:id="rId4"/>
              </a:rPr>
              <a:t>marufulhoque@311gmail.com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7574" y="1174588"/>
            <a:ext cx="2223225" cy="2401742"/>
            <a:chOff x="163197" y="1026529"/>
            <a:chExt cx="2122803" cy="2595139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5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 descr="C:\Users\MARUF\Desktop\pic contin\my pi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42999"/>
              <a:ext cx="1741803" cy="236219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0" descr="C:\Users\MARUF\Desktop\পিক\বই ৮ম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3810000"/>
            <a:ext cx="2239108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09103" y="3733800"/>
            <a:ext cx="58293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 ----    গণিত    </a:t>
            </a:r>
          </a:p>
          <a:p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শ্রেণিঃ   ----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অধ্যায় -----   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প্রথম অধ্যায় </a:t>
            </a:r>
            <a:endParaRPr lang="as-IN" sz="2400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শিক্ষার্থীর সংখ্যা -৪৫ জন</a:t>
            </a:r>
          </a:p>
          <a:p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      -      </a:t>
            </a:r>
            <a:r>
              <a:rPr lang="as-IN" sz="24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3750"/>
          <a:stretch/>
        </p:blipFill>
        <p:spPr bwMode="auto">
          <a:xfrm>
            <a:off x="533400" y="2622667"/>
            <a:ext cx="3871141" cy="317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UF\Desktop\পিক\doo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12054"/>
            <a:ext cx="3784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114" y="1371600"/>
            <a:ext cx="8103286" cy="677108"/>
          </a:xfrm>
          <a:prstGeom prst="rect">
            <a:avLst/>
          </a:prstGeom>
          <a:solidFill>
            <a:srgbClr val="D2E7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জ্যামিতিক চিত্রগুলো একটি বিশেষ নিয়মে সাজানো হয়েছে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05800" y="228600"/>
            <a:ext cx="609600" cy="7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4126992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4657344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3607526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116106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657344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96640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flipV="1">
            <a:off x="5876544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0689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46192" y="5181600"/>
            <a:ext cx="1060704" cy="914400"/>
          </a:xfrm>
          <a:prstGeom prst="triangle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876544" y="4267200"/>
            <a:ext cx="1060704" cy="914400"/>
          </a:xfrm>
          <a:prstGeom prst="triangl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6406896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5346192" y="4267200"/>
            <a:ext cx="1060704" cy="9144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077174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5187696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3055402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4126992" y="4038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187696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126992" y="12954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63941" y="4267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822704" y="51816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2352" y="51816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292352" y="4267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235305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1822704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flipV="1">
            <a:off x="2894293" y="42672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762000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0" y="1872335"/>
            <a:ext cx="2227609" cy="2133610"/>
            <a:chOff x="751113" y="2819404"/>
            <a:chExt cx="2227609" cy="2133610"/>
          </a:xfrm>
        </p:grpSpPr>
        <p:grpSp>
          <p:nvGrpSpPr>
            <p:cNvPr id="31" name="Group 30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5400000">
              <a:off x="805413" y="3846509"/>
              <a:ext cx="1066804" cy="1146206"/>
              <a:chOff x="1600200" y="5181600"/>
              <a:chExt cx="1160806" cy="106680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705600" y="2177138"/>
            <a:ext cx="1808770" cy="1828800"/>
            <a:chOff x="6881078" y="957935"/>
            <a:chExt cx="1808770" cy="1828800"/>
          </a:xfrm>
        </p:grpSpPr>
        <p:sp>
          <p:nvSpPr>
            <p:cNvPr id="44" name="Rectangle 43"/>
            <p:cNvSpPr/>
            <p:nvPr/>
          </p:nvSpPr>
          <p:spPr>
            <a:xfrm>
              <a:off x="6881078" y="968821"/>
              <a:ext cx="914400" cy="914400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75448" y="957935"/>
              <a:ext cx="914400" cy="914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75448" y="1872335"/>
              <a:ext cx="914400" cy="9144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81078" y="1872335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35518" y="391013"/>
            <a:ext cx="7017882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জ্যামিতিক প্যাটার্ন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292" y="1143000"/>
            <a:ext cx="87161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জ্যামিতিক </a:t>
            </a:r>
            <a:r>
              <a:rPr lang="bn-IN" sz="3600" dirty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প্যাটার্ন কী তা বলতে পারবে।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জ্যামিতিক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প্যাটার্ন লিখতে পারবে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 smtClean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জ্যামিতিক </a:t>
            </a:r>
            <a:r>
              <a:rPr lang="bn-IN" sz="3600" dirty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প্যাটার্ন বর্ণনা করতে পারবে।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solidFill>
                  <a:srgbClr val="2717F5"/>
                </a:solidFill>
                <a:latin typeface="NikoshBAN" pitchFamily="2" charset="0"/>
                <a:cs typeface="NikoshBAN" pitchFamily="2" charset="0"/>
              </a:rPr>
              <a:t>রেখা </a:t>
            </a:r>
            <a:r>
              <a:rPr lang="bn-IN" sz="3600" dirty="0">
                <a:solidFill>
                  <a:srgbClr val="2717F5"/>
                </a:solidFill>
                <a:latin typeface="NikoshBAN" pitchFamily="2" charset="0"/>
                <a:cs typeface="NikoshBAN" pitchFamily="2" charset="0"/>
              </a:rPr>
              <a:t>দ্বারা জ্যামিতিক প্যাটার্ন সৃষ্টি করতে পারবে।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23FA1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4BE35"/>
                </a:solidFill>
                <a:latin typeface="NikoshBAN" pitchFamily="2" charset="0"/>
                <a:cs typeface="NikoshBAN" pitchFamily="2" charset="0"/>
              </a:rPr>
              <a:t>প্যাটার্নকে </a:t>
            </a:r>
            <a:r>
              <a:rPr lang="bn-IN" sz="3600" dirty="0">
                <a:solidFill>
                  <a:srgbClr val="04BE35"/>
                </a:solidFill>
                <a:latin typeface="NikoshBAN" pitchFamily="2" charset="0"/>
                <a:cs typeface="NikoshBAN" pitchFamily="2" charset="0"/>
              </a:rPr>
              <a:t>বীজগণিতীয় রাশিমালায় প্রকাশ করতে পারবে।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রৈখিকপ্যাটার্নের </a:t>
            </a:r>
            <a:r>
              <a:rPr lang="bn-IN" sz="36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নির্দিষ্টতম সংখ্যা নির্ণয় করতে পারবে</a:t>
            </a:r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63378" y="2286000"/>
            <a:ext cx="298622" cy="3048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63378" y="3124200"/>
            <a:ext cx="298622" cy="3048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63378" y="3945255"/>
            <a:ext cx="298622" cy="3048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63378" y="4720281"/>
            <a:ext cx="298622" cy="3048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53081" y="5568778"/>
            <a:ext cx="298622" cy="3048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82480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936162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749552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32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382480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1845123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76497" y="256902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30179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476497" y="348342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2939140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19497" y="2558133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173179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619497" y="3472533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4082140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497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316179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4762497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5225140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1697" y="257991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535379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981697" y="349431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644434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41446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971798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54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5207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185559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668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98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4102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893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90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6294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112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60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50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359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8200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6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1328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74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63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673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151784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59950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26873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666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55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065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543630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51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1871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966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856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365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843934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852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419023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239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128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638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16577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124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691666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16200000">
            <a:off x="-1160507" y="2531247"/>
            <a:ext cx="3411977" cy="609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কাঠির সংখ্যা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×</a:t>
            </a:r>
            <a:r>
              <a:rPr lang="bn-IN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76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734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58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13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418612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59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484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668487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778823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98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418612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36624" y="5660129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115249" y="56388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551795" y="5610702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56014" y="5638800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6577" y="56388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453248" y="5660129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76956" y="1911927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0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000"/>
                            </p:stCondLst>
                            <p:childTnLst>
                              <p:par>
                                <p:cTn id="3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0"/>
                            </p:stCondLst>
                            <p:childTnLst>
                              <p:par>
                                <p:cTn id="3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100943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100943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2111829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7927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95720" y="646839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1326072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840803" y="642255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2371155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2894294" y="646836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3432048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969532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flipV="1">
            <a:off x="4501869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032221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5562573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963324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005930" y="3488653"/>
            <a:ext cx="1590184" cy="1072460"/>
          </a:xfrm>
          <a:prstGeom prst="chevron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105400" y="3477767"/>
            <a:ext cx="1590184" cy="1072460"/>
          </a:xfrm>
          <a:prstGeom prst="chevron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07216" y="3499540"/>
            <a:ext cx="1590184" cy="1072460"/>
          </a:xfrm>
          <a:prstGeom prst="chevron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4057127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762000" y="4859165"/>
            <a:ext cx="1060704" cy="1095974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1857974" y="4859165"/>
            <a:ext cx="1060704" cy="1095974"/>
          </a:xfrm>
          <a:prstGeom prst="hexagon">
            <a:avLst/>
          </a:prstGeom>
          <a:solidFill>
            <a:schemeClr val="accent5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2944586" y="4891822"/>
            <a:ext cx="1060704" cy="1095974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exagon 30"/>
          <p:cNvSpPr/>
          <p:nvPr/>
        </p:nvSpPr>
        <p:spPr>
          <a:xfrm rot="5400000">
            <a:off x="4040560" y="4891822"/>
            <a:ext cx="1060704" cy="1095974"/>
          </a:xfrm>
          <a:prstGeom prst="hexagon">
            <a:avLst/>
          </a:prstGeom>
          <a:solidFill>
            <a:schemeClr val="accent5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Hexagon 31"/>
          <p:cNvSpPr/>
          <p:nvPr/>
        </p:nvSpPr>
        <p:spPr>
          <a:xfrm rot="5400000">
            <a:off x="5136534" y="4880936"/>
            <a:ext cx="1060704" cy="1095974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9412" y="939225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4191" y="598714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75429" y="939224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4597" y="646836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5921" y="93922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965579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4900" y="646839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960997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5520" y="64683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2438" y="226575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0138" y="225487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7706" y="2276641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6114" y="226575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1908" y="227664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6884" y="598715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2553" y="226575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15546" y="371072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4616" y="3721611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08726" y="371072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38586" y="3710723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03375" y="371072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0937" y="511476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72098" y="514742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15072" y="514742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1046" y="5114764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6512" y="510083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315200" y="726289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315200" y="726290"/>
            <a:ext cx="1219200" cy="914400"/>
          </a:xfrm>
          <a:prstGeom prst="roundRect">
            <a:avLst>
              <a:gd name="adj" fmla="val 21430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৪ক+২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000"/>
                            </p:stCondLst>
                            <p:childTnLst>
                              <p:par>
                                <p:cTn id="3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0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2971800"/>
            <a:ext cx="914400" cy="914400"/>
          </a:xfrm>
          <a:prstGeom prst="rect">
            <a:avLst/>
          </a:prstGeom>
          <a:solidFill>
            <a:srgbClr val="CDF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768829" y="2971800"/>
            <a:ext cx="1828800" cy="914400"/>
            <a:chOff x="2590800" y="2819400"/>
            <a:chExt cx="1828800" cy="914400"/>
          </a:xfrm>
        </p:grpSpPr>
        <p:sp>
          <p:nvSpPr>
            <p:cNvPr id="9" name="Rectangle 8"/>
            <p:cNvSpPr/>
            <p:nvPr/>
          </p:nvSpPr>
          <p:spPr>
            <a:xfrm>
              <a:off x="25908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2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27789" y="2971800"/>
            <a:ext cx="2754086" cy="914400"/>
            <a:chOff x="4876800" y="2808514"/>
            <a:chExt cx="2754086" cy="914400"/>
          </a:xfrm>
        </p:grpSpPr>
        <p:sp>
          <p:nvSpPr>
            <p:cNvPr id="12" name="Rectangle 11"/>
            <p:cNvSpPr/>
            <p:nvPr/>
          </p:nvSpPr>
          <p:spPr>
            <a:xfrm>
              <a:off x="48768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12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16486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5905" y="1937386"/>
            <a:ext cx="795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 করা হয়েছে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632" y="228600"/>
            <a:ext cx="719828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906" y="5105400"/>
            <a:ext cx="792597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প্রদত্ত প্যাটার্নে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বীজগণিতীয় রাশিটি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199292" y="228599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382000" y="228600"/>
            <a:ext cx="533400" cy="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228600"/>
            <a:ext cx="990599" cy="9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94113" y="1132114"/>
            <a:ext cx="7620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94113" y="1730829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77886" y="11321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77887" y="17417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7000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39885" y="23513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39885" y="1741713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94114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23513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29000" y="11321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91001" y="11321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91000" y="17417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67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94113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23513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29609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53001" y="11321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3000" y="17417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01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1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34344" y="3570514"/>
            <a:ext cx="794655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94114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3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15000" y="23513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715000" y="29609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15001" y="1132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15000" y="17417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25887" y="35705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01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29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94113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63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25887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097822" y="53645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1137" y="536452"/>
            <a:ext cx="41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25959" y="56911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92771" y="536451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40678" y="53645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33748" y="536449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86084" y="1132114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78869" y="1730829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94121" y="2351313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22618" y="298573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67648" y="355657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57228" y="421582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324600" y="828835"/>
            <a:ext cx="8382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62800" y="569330"/>
            <a:ext cx="12137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২ক </a:t>
            </a:r>
            <a:r>
              <a:rPr lang="en-US" sz="3200" b="1" dirty="0">
                <a:latin typeface="Times New Roman"/>
                <a:cs typeface="NikoshBAN" pitchFamily="2" charset="0"/>
              </a:rPr>
              <a:t>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524002" y="46482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8189" y="5496120"/>
            <a:ext cx="12099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46776" y="5517527"/>
            <a:ext cx="6396221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পূর্ণবর্গ দ্বারা জ্যামিতিক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407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69</cp:revision>
  <dcterms:created xsi:type="dcterms:W3CDTF">2006-08-16T00:00:00Z</dcterms:created>
  <dcterms:modified xsi:type="dcterms:W3CDTF">2020-11-20T05:52:32Z</dcterms:modified>
</cp:coreProperties>
</file>