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58" r:id="rId3"/>
    <p:sldId id="259" r:id="rId4"/>
    <p:sldId id="285" r:id="rId5"/>
    <p:sldId id="260" r:id="rId6"/>
    <p:sldId id="261" r:id="rId7"/>
    <p:sldId id="262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8" r:id="rId16"/>
    <p:sldId id="289" r:id="rId17"/>
    <p:sldId id="287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327" autoAdjust="0"/>
    <p:restoredTop sz="92473" autoAdjust="0"/>
  </p:normalViewPr>
  <p:slideViewPr>
    <p:cSldViewPr>
      <p:cViewPr>
        <p:scale>
          <a:sx n="66" d="100"/>
          <a:sy n="66" d="100"/>
        </p:scale>
        <p:origin x="-117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E90F-AADD-43CD-B358-44CD61434032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F8F09-D6C2-465B-B4E2-5791D299F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8F09-D6C2-465B-B4E2-5791D299FF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325562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6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6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GB" sz="6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GB" sz="6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Kamal\Desktop\AKamal\image\B. OLd decad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81200"/>
            <a:ext cx="4267200" cy="44196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 descr="C:\Users\Kamal\Desktop\AKamal\image\Cam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81200"/>
            <a:ext cx="4343400" cy="44196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ভাষাতত্ত্ববিদদের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খৃষ্টপূর্ব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৫০০০-৩৫০০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অব্দে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ইন্দো-ইয়োরোপীয়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প্রভাবশালী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পৃথীবির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ইন্দো-ইয়োরোপীয়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বিবর্তিত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১৫০০-৬০০)।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বিবর্তিত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কথ্যরূপ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অত্যাধুনিক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সংস্করণই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’,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কাটিয়ে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উদ্ভূত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9067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ভাণ্ডার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উদ্ভূত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গবেষণার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মাগধী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পূর্বীরূপ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গৌড়ীয়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অপভ্রংশ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”। </a:t>
            </a:r>
          </a:p>
          <a:p>
            <a:pPr algn="justLow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সুলতানী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Low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পরিপুষ্টী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সাহিত্যিক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গৌড়ীয়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Kamal\Desktop\AKamal\image\দ মু শহীদুল্লা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0508" y="2590800"/>
            <a:ext cx="3323492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"/>
            <a:ext cx="9143999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বংশানুক্রম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ইন্দো-ইয়োরোপীয়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৫০০০- ৩৫০০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খ্রিঃপূঃ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৩৫০০-২৫০০খ্রিঃপূঃ)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আর্মেনিক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বান্টোশেভনিক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আলবেনিক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(১৫০০-৬০০খ্রিঃপূঃ )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ইরানীয়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(১৫০০-৬০০খ্রিঃপূঃ)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দারদিক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বৈদিক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৬০০ – ২০০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খ্রিঃপূঃ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124994" y="12192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1371600"/>
            <a:ext cx="464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915194" y="15232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563394" y="15232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485606" y="21328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2286000"/>
            <a:ext cx="7467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81794" y="24376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362994" y="24376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20394" y="24376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847806" y="24376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5800" y="3579812"/>
            <a:ext cx="7467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8000206" y="37330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3201194" y="37330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34194" y="37330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3733799" y="3200399"/>
            <a:ext cx="4572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57400" y="4722812"/>
            <a:ext cx="464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972594" y="44950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905794" y="48760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6552406" y="48760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791494" y="61333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71582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9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(৬০০ – ২০০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খ্রিঃপূঃ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endParaRPr lang="en-US" sz="9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9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সৌরসেনী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মাগধীগৌড়ী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(৬০০ – ২০০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খ্রিঃপূঃ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মহারাষ্ট্র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পৈশাচী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গৌড়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অপভ্রংশ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(৫০০ – ৬৫০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বঙ্গকামরূপী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উড়িয়া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(৬৫০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আসামী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(৬৫০ – ১২০০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(১২০১ – ১৮০০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(১৮০১…)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866106" y="190500"/>
            <a:ext cx="381794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943102" y="876298"/>
            <a:ext cx="228599" cy="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43694" y="2018506"/>
            <a:ext cx="3810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791494" y="1561306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1828800"/>
            <a:ext cx="800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475706" y="2018506"/>
            <a:ext cx="3810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077494" y="2018506"/>
            <a:ext cx="3810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8344694" y="2018506"/>
            <a:ext cx="3810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038600" y="2971800"/>
            <a:ext cx="3048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67000" y="3886200"/>
            <a:ext cx="441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819106" y="5371306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191000" y="3733006"/>
            <a:ext cx="3048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2515394" y="4037806"/>
            <a:ext cx="3048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6933406" y="4037806"/>
            <a:ext cx="3048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2513806" y="5028406"/>
            <a:ext cx="3048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447800" y="5257800"/>
            <a:ext cx="548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1334294" y="5371306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1000" y="6018212"/>
            <a:ext cx="6705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52800" y="5637212"/>
            <a:ext cx="914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4076303" y="5828903"/>
            <a:ext cx="381000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267494" y="6133306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618706" y="6133306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6971506" y="6133306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1715294" y="5904706"/>
            <a:ext cx="22860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019" y="381000"/>
            <a:ext cx="8893781" cy="618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Low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যুগবিভাগঃ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তিনভাগে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১।প্রাচীন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৬৫০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১২০০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চর্যাপদ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চর্যাপদের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যুগও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১২০১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১৮০০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১২০১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১৩৫০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অন্ধকার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সাহিত্যমানের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ভাষা-রচনা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বড়ুচণ্ডীদাস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রচিত-‘শ্রী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কৃষ্ণকীর্তন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’।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১৮০১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9144000" cy="67403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Low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বাংলাভাষীর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২৮/৩০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৫ম।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ইউনেস্কোর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৭১০৫টি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সাহিত্যমান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৭ম।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কবিসম্রাট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উর্দু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জার্মানি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চীনা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পর্তুগীজ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ওলন্দাজ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জাপানী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ভাষা-ভাষী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শব্দ-ভণ্ডারের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দীনতা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সত্ত্বেও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45" y="305336"/>
            <a:ext cx="8826455" cy="62478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[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]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[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]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রীতি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১.ক.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[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আসিয়াছেন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]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১.খ.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[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]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রীতি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[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]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২.খ.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[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আইসসে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চট্টগ্রামের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)]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991600" cy="67403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রূপঃ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   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/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সম-রূপ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191000" y="1981200"/>
            <a:ext cx="304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2209800"/>
            <a:ext cx="5638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58000" y="2362200"/>
            <a:ext cx="304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219994" y="2362200"/>
            <a:ext cx="304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0" y="1106269"/>
            <a:ext cx="25907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1" y="2819400"/>
            <a:ext cx="30479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5638801" y="2819400"/>
            <a:ext cx="31241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1" y="4362271"/>
            <a:ext cx="160019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আঞ্চলিক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2667001" y="4362271"/>
            <a:ext cx="1828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কথ্য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7543799" y="4343400"/>
            <a:ext cx="12954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5181600" y="4343400"/>
            <a:ext cx="1371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endParaRPr lang="en-US" sz="36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38200" y="3886200"/>
            <a:ext cx="2895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858000" y="3657600"/>
            <a:ext cx="304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686594" y="4038600"/>
            <a:ext cx="304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582194" y="4038600"/>
            <a:ext cx="304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67400" y="3886200"/>
            <a:ext cx="2286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8001000" y="4038600"/>
            <a:ext cx="304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057400" y="3657600"/>
            <a:ext cx="304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715000" y="4037806"/>
            <a:ext cx="304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657600" y="6094412"/>
            <a:ext cx="4800600" cy="1588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7964488" y="6211094"/>
            <a:ext cx="988218" cy="794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 flipH="1" flipV="1">
            <a:off x="3163888" y="6210300"/>
            <a:ext cx="989012" cy="1588"/>
          </a:xfrm>
          <a:prstGeom prst="straightConnector1">
            <a:avLst/>
          </a:prstGeom>
          <a:ln w="95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657600" y="6705600"/>
            <a:ext cx="4800600" cy="158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সাধুভাষার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5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সংজ্ঞাঃ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গদ্যভাষার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রীতিতে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শব্দবহুল,অধিক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অনুসারী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রীতির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সাধুভাষা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করিতেছে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ফোর্ট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উইলিয়ম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পণ্ডিতগণ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সাধুভাষায়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সাধুভাষা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ব্যাকরণের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নিয়ম-কানুন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সাধুভাষায়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যেমন-গৃহ,চন্দ্র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সাধুভাষা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গুরুগম্ভীর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সাধুভাষায়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বিস্তৃতরূপে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করিতেছে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সাধুভাষায়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অব্যয়ের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তৎসমরূপ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যেমন-তথাপি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যদ্যপি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সাধুভাষা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সংলাপের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অনুপযোগী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সাধুভাষায়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সমাসবদ্ধ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শোকাকুল,আমরা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4325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Low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চলিতভাষার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Low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সংজ্ঞাঃ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দক্ষিণ-পশ্চিম</a:t>
            </a:r>
            <a:endParaRPr lang="en-US" sz="3400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বঙ্গে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ভাগীরথী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তীরবর্তী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Low"/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ভদ্র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শিক্ষিত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endParaRPr lang="en-US" sz="3400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মার্জিত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     </a:t>
            </a:r>
          </a:p>
          <a:p>
            <a:pPr algn="justLow"/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সংজ্ঞায়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justLow"/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ক্রিয়াপদ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তদ্ভব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ব্যাকরণের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অনুসারী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ভাষারীতি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প্রখ্যাত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সাহিত্যিক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রচনার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- ‘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শিক্ষিত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লোলুপ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ওপরই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’ - (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)। </a:t>
            </a:r>
          </a:p>
        </p:txBody>
      </p:sp>
      <p:pic>
        <p:nvPicPr>
          <p:cNvPr id="1026" name="Picture 2" descr="C:\Users\Kamal\Desktop\AKamal\image\River vaghirothi.jpg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38862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91400" y="2438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ভাগীরথী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নদী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-1600200" y="-304800"/>
            <a:ext cx="12344400" cy="914400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-1600200" y="6248400"/>
            <a:ext cx="12344400" cy="914400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25B990-E6CB-B54E-ADF8-4D8A5F824B66}"/>
              </a:ext>
            </a:extLst>
          </p:cNvPr>
          <p:cNvSpPr txBox="1"/>
          <p:nvPr/>
        </p:nvSpPr>
        <p:spPr>
          <a:xfrm>
            <a:off x="3657600" y="3048000"/>
            <a:ext cx="5257800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3200" b="1" dirty="0" smtClean="0">
                <a:solidFill>
                  <a:schemeClr val="bg1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মুহাম্মদ আখতার কামাল চৌধুরী,</a:t>
            </a:r>
            <a:endParaRPr lang="en-GB" sz="3200" b="1" dirty="0">
              <a:solidFill>
                <a:schemeClr val="bg1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GB" sz="3200" b="1" dirty="0" err="1">
                <a:solidFill>
                  <a:schemeClr val="bg1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GB" sz="3200" b="1" dirty="0">
                <a:solidFill>
                  <a:schemeClr val="bg1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>
                <a:solidFill>
                  <a:schemeClr val="bg1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3200" b="1" dirty="0">
                <a:solidFill>
                  <a:schemeClr val="bg1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solidFill>
                  <a:schemeClr val="bg1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GB" sz="3200" b="1" dirty="0" smtClean="0">
                <a:solidFill>
                  <a:schemeClr val="bg1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3200" b="1" dirty="0" smtClean="0">
              <a:solidFill>
                <a:schemeClr val="bg1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b="1" dirty="0" smtClean="0">
                <a:solidFill>
                  <a:schemeClr val="bg1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পুকুরিয়া আনছারুল উলুম ফাযিল ডিগ্রি  </a:t>
            </a:r>
          </a:p>
          <a:p>
            <a:pPr algn="l"/>
            <a:r>
              <a:rPr lang="bn-BD" sz="3200" b="1" dirty="0" smtClean="0">
                <a:solidFill>
                  <a:schemeClr val="bg1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মাদরাসা।</a:t>
            </a:r>
          </a:p>
          <a:p>
            <a:pPr algn="l"/>
            <a:r>
              <a:rPr lang="bn-BD" sz="3200" b="1" dirty="0" smtClean="0">
                <a:solidFill>
                  <a:schemeClr val="bg1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পুকুরিয়া, বাঁশখালী, চট্টগ্রাম।</a:t>
            </a:r>
            <a:endParaRPr lang="en-GB" sz="3200" b="1" dirty="0" smtClean="0">
              <a:solidFill>
                <a:schemeClr val="bg1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peech Bubble: Rectangle 17">
            <a:extLst>
              <a:ext uri="{FF2B5EF4-FFF2-40B4-BE49-F238E27FC236}">
                <a16:creationId xmlns:a16="http://schemas.microsoft.com/office/drawing/2014/main" xmlns="" id="{30F4EA6E-5714-534F-9D02-C59E6858560F}"/>
              </a:ext>
            </a:extLst>
          </p:cNvPr>
          <p:cNvSpPr/>
          <p:nvPr/>
        </p:nvSpPr>
        <p:spPr>
          <a:xfrm>
            <a:off x="4805403" y="914400"/>
            <a:ext cx="3119397" cy="1343288"/>
          </a:xfrm>
          <a:prstGeom prst="wedgeRectCallou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914" y="838200"/>
            <a:ext cx="2869086" cy="40386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52400" y="6243935"/>
            <a:ext cx="445916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Email: makamalchy72@gmail.com</a:t>
            </a:r>
            <a:endParaRPr lang="en-US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চলিতভাষার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ব্যাকরণের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নিয়ম-কানুন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তদ্ভব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যেমন-ঘর,হাত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সহজ-সরল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ক্রিয়াপদ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সংক্ষিপ্তরূপে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অব্যয়ের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তদ্ভবরূপ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যেমন-তবুও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সংলাপের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বৈচিত্র্যময়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প্রবাহমান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রচনায়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দূষণীয়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অশিষ্ট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গুরুচণ্ডালী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5336"/>
            <a:ext cx="8763000" cy="624786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পার্থক্যঃ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Low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ভাষারীতিতে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Low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প্রয়োগঃ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যেমন-হস্ত,চন্দ্র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তদ্ভব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যেমন-হাত,চেয়ার,বালতি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Low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২.পদের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রূপগতঃ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সাধুভাষায়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ক্রিয়াপদ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দীর্ঘায়িত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 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খাইতেছে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  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ক্রিয়াপদের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তারা,খাচ্ছে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Low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প্রকৃতিগতঃ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সাধুভাষা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ভাবগম্ভীর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মন্থর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সাবলীল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৪.আঞ্চলিক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শব্দগতঃ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সাধুভাষায়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৫.সংলাপগতঃ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সাধুভাষা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বক্তৃতা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সংলাপ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বক্তৃতা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সংলাপের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৬.ব্যাকরণগতঃ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সাধুভাষা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7.কাঠামোগতঃ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সাধুরীতির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অপরিবর্তনীয়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৮.কৃত্রিমতাগতঃ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সাধুভাষা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প্রাণবন্ত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৯.ঐতিহ্যগতঃ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সাধুভাষা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ঐতিহ্যমণ্ডিত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১০.ভাবগতঃ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গুরুগম্ভীর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সাধুভাষা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অকপটে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229600" cy="67403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গ.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ঙ.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 rot="5400000">
            <a:off x="-4038601" y="2971800"/>
            <a:ext cx="8458200" cy="9906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 rot="5400000">
            <a:off x="4724400" y="2971800"/>
            <a:ext cx="8458200" cy="9906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6324600" y="1600200"/>
            <a:ext cx="1219200" cy="1371600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onal Stripe 1"/>
          <p:cNvSpPr/>
          <p:nvPr/>
        </p:nvSpPr>
        <p:spPr>
          <a:xfrm rot="2778715">
            <a:off x="1413974" y="-1934462"/>
            <a:ext cx="6316053" cy="6612124"/>
          </a:xfrm>
          <a:prstGeom prst="diagStripe">
            <a:avLst>
              <a:gd name="adj" fmla="val 7323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71600"/>
            <a:ext cx="8229599" cy="4666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inus 3"/>
          <p:cNvSpPr/>
          <p:nvPr/>
        </p:nvSpPr>
        <p:spPr>
          <a:xfrm>
            <a:off x="3733800" y="5715000"/>
            <a:ext cx="1981200" cy="914400"/>
          </a:xfrm>
          <a:prstGeom prst="mathMinu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3429000" y="5943600"/>
            <a:ext cx="1981200" cy="914400"/>
          </a:xfrm>
          <a:prstGeom prst="mathMinu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3200400" y="6172200"/>
            <a:ext cx="1981200" cy="914400"/>
          </a:xfrm>
          <a:prstGeom prst="mathMinu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3810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676942"/>
            <a:ext cx="76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শিরোনামে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এসাইনমেন্ট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‘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Manual Input 9"/>
          <p:cNvSpPr/>
          <p:nvPr/>
        </p:nvSpPr>
        <p:spPr>
          <a:xfrm>
            <a:off x="5791200" y="5943600"/>
            <a:ext cx="3200400" cy="381000"/>
          </a:xfrm>
          <a:prstGeom prst="flowChartManualInp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10"/>
          <p:cNvSpPr/>
          <p:nvPr/>
        </p:nvSpPr>
        <p:spPr>
          <a:xfrm rot="10800000">
            <a:off x="152400" y="6019800"/>
            <a:ext cx="3200400" cy="381000"/>
          </a:xfrm>
          <a:prstGeom prst="flowChartManualInp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Kamal\Desktop\AKamal\image\Gif-App-romantic-gif-flower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8639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mal\Desktop\AKamal\image\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265468"/>
            <a:ext cx="2971800" cy="23639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7" name="Picture 3" descr="C:\Users\Kamal\Desktop\AKamal\image\bo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343400"/>
            <a:ext cx="3762375" cy="2057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8" name="Picture 4" descr="C:\Users\Kamal\Desktop\AKamal\image\boi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"/>
            <a:ext cx="2133600" cy="256222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124200" y="1654076"/>
            <a:ext cx="5486400" cy="230832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বাংলা ব্যাকরণ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দ্বীতিয়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০.৫০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ঘণ্টা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১৯ / ১১ / ২০২০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152400"/>
            <a:ext cx="6400800" cy="10668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188893"/>
            <a:ext cx="64008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সংলাপঃ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!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!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Kamal\Desktop\AKamal\image\eng.lang.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143000"/>
            <a:ext cx="3810000" cy="22859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Kamal\Desktop\AKamal\image\urdu Lang. p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38600"/>
            <a:ext cx="3581400" cy="25146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Kamal\Desktop\AKamal\image\ban. lang.pic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038600"/>
            <a:ext cx="4038600" cy="25146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0" name="Picture 6" descr="C:\Users\Kamal\Desktop\AKamal\image\arabi 2.pn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400" y="1143000"/>
            <a:ext cx="3505200" cy="22098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-23278" y="14478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১.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29740" y="137160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২.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3550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৩.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39604" y="42672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৪.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48733" y="17203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আরবি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120634" y="18346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ইংরেজি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34434" y="4501635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উর্দু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196834" y="457783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বাংলা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BD" sz="5400" dirty="0" smtClean="0"/>
          </a:p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ভাষা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indent="746125" algn="just">
              <a:lnSpc>
                <a:spcPct val="150000"/>
              </a:lnSpc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ভাষার পরিচয় ও সংজ্ঞা বলতে পারবে।</a:t>
            </a:r>
          </a:p>
          <a:p>
            <a:pPr indent="746125" algn="just">
              <a:lnSpc>
                <a:spcPct val="150000"/>
              </a:lnSpc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ভাষার উৎপত্তি সম্পর্কে বলতে পারবে।</a:t>
            </a:r>
          </a:p>
          <a:p>
            <a:pPr indent="746125" algn="just">
              <a:lnSpc>
                <a:spcPct val="150000"/>
              </a:lnSpc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ভাষার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সম্পর্কে বলতে পারবে।</a:t>
            </a:r>
          </a:p>
          <a:p>
            <a:pPr indent="746125" algn="just">
              <a:lnSpc>
                <a:spcPct val="150000"/>
              </a:lnSpc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ভাষার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রীতির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indent="746125" algn="just">
              <a:lnSpc>
                <a:spcPct val="150000"/>
              </a:lnSpc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4" name="Diagonal Stripe 3"/>
          <p:cNvSpPr/>
          <p:nvPr/>
        </p:nvSpPr>
        <p:spPr>
          <a:xfrm rot="8167908">
            <a:off x="-420347" y="191747"/>
            <a:ext cx="914400" cy="914400"/>
          </a:xfrm>
          <a:prstGeom prst="diagStri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8928345">
            <a:off x="8649843" y="189357"/>
            <a:ext cx="914400" cy="914400"/>
          </a:xfrm>
          <a:prstGeom prst="diagStri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9067800" cy="68634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ভাষার পরিচয়ঃ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ড. মুহাম্মদ শহীদুল্লাহ বলেন- </a:t>
            </a:r>
          </a:p>
          <a:p>
            <a:pPr algn="justLow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“মনুষ্য জাতি যেসব ধ্বনি বা ধ্বনি সমষ্টি দ্বারা মনের ভাব প্রকাশ করে তাকে ভাষা বলে।”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পৃথীবিতে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মনুষ্য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ভাষারও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ভাষারও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অঞ্চলভেদে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তারতম্যের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মানবগোষ্ঠী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1026" name="Picture 2" descr="C:\Users\Kamal\Desktop\AKamal\image\B. OLd deca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447800"/>
            <a:ext cx="3048000" cy="2743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028" name="Picture 4" descr="C:\Users\Kamal\Desktop\AKamal\image\b.Nation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267201"/>
            <a:ext cx="4572000" cy="24436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029" name="Picture 5" descr="C:\Users\Kamal\Desktop\AKamal\image\B. n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267200"/>
            <a:ext cx="4286250" cy="2438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" name="TextBox 7"/>
          <p:cNvSpPr txBox="1"/>
          <p:nvPr/>
        </p:nvSpPr>
        <p:spPr>
          <a:xfrm>
            <a:off x="304800" y="19812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বাঙ্গালী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Kamal\Desktop\AKamal\image\bn. jonopo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1219200"/>
            <a:ext cx="28575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  ও ক্রমবিকাশঃ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নুহ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প্লাবনের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ক’জন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 ৬৪/৮৪/১৬২জন ),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পুর্বাঞ্চল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হিন্দ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তোলে।হযরত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নুহ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৭ম/৮ম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’।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’।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ফারসীরা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’।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&gt;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’+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=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বঙ্গালাদেশ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&gt;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বাঙ্গালাদেশ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&gt;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।’  </a:t>
            </a: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ঐ 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গোষ্টীরা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Low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’।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Words>1649</Words>
  <Application>Microsoft Office PowerPoint</Application>
  <PresentationFormat>On-screen Show (4:3)</PresentationFormat>
  <Paragraphs>215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আজকের ক্লাসে সবাইকে শুভেচ্ছা</vt:lpstr>
      <vt:lpstr>Slide 2</vt:lpstr>
      <vt:lpstr>Slide 3</vt:lpstr>
      <vt:lpstr> প্রিয় শিক্ষার্থীরা! বলত দেখি,  ছবিগুলো কোন কোন ভাষার ?</vt:lpstr>
      <vt:lpstr>পাঠ শিরোনাম</vt:lpstr>
      <vt:lpstr>এই পাঠ শেষে শিক্ষার্থীরা-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ক্লাসে থাকার জন্য 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</dc:creator>
  <cp:lastModifiedBy>Kamal</cp:lastModifiedBy>
  <cp:revision>496</cp:revision>
  <dcterms:created xsi:type="dcterms:W3CDTF">2006-08-16T00:00:00Z</dcterms:created>
  <dcterms:modified xsi:type="dcterms:W3CDTF">2020-11-19T03:46:19Z</dcterms:modified>
</cp:coreProperties>
</file>