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A068-2B13-4D15-8305-918D0D836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94E28-617E-40FC-B1EA-2F31F920B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790AC-36D2-4304-8D74-80C61BC7A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E9CF-25F9-4372-A745-14128C62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88CD4-35EF-4758-A79D-9BD5ED4D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7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FE2E-CA92-459A-B63F-47A38EAC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67D2D-8DD7-402A-B0CF-4A3F2B2BE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152D2-0910-46E4-BB59-DE7E441A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A31EC-7B59-4319-A405-34A82BA3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FEFE-4060-4B0E-8907-400137BB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097DB-C80F-45FC-8B75-33CF96FAE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3813E-060A-4F60-A6F8-C4851E8C2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6E40-8DD8-4E5A-8597-B5BC1A949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5D24-39CD-4953-A565-2D9D6402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2320-D07B-49DB-A812-E0245BA4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0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28A1-4BED-408F-AC97-74AAC94B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33A7-E4FF-48C0-8894-D38E4229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3E7E3-54C7-423D-9FEA-F94DB298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600A4-2C57-4AA9-BC3D-FD89F966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C28A8-FD1E-4C6D-94DE-8CE91868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1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D7B2-D5FD-42D3-8B6A-29A3A275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C6A71-7563-4F5D-A84E-F22B63C2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07F8-D1FA-4487-A6A2-154AA4BA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8E635-4691-4B60-AD5E-F4EAF2C3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15C7-745C-495D-AC7F-24C773FD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D9EB-2597-4FDA-B46A-E5A7B62B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CFE47-E5A2-45B2-82C1-2539C72B1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4F0AC-FE6F-4E10-9FA6-835BF864D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8AE60-1DB4-421E-8A6F-D6C16B38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C42CD-2B9D-49FC-BFA6-67607C15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0E4B3-BB99-4FFE-BEC9-A9036B8B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5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C366-2741-4C5A-B231-58F7DD19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B9984-30BA-4D38-A806-98B59B2E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0148C-53E2-4476-9ABE-2215DFA2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7C4E6-2299-4E59-B2E3-E0307D10C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04B81-B278-4860-9949-640574621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D719F-D206-443D-81CC-E4741FC3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A2DB6-F188-4FA5-A9B0-3580BC99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99551-E5FA-40AC-9AFC-CEF8FD9B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0F27-DEC6-4BB7-AE3E-00037CC7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EECBB-A561-4502-B052-2DDA318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F80AA-5CBA-460C-8B91-92D0F8AA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EFB74-66AA-4037-A747-C349441A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F9355-00E3-45CD-8025-8D9B281E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08F00-96C9-4CAE-A090-0E93852C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158EA-F0AC-4E1A-ADA6-C2B572C5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9422-7109-4933-9339-1AA8BAF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05D0-2DB7-4D56-89A9-92E03446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B1802-4D4E-465E-B668-407ADCF36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7D325-FE8C-4181-AA5F-3A2FD77D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4E577-C9D3-43DB-9645-B8DF80DA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B1994-D208-4D64-9453-4071D638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0122B-194C-4721-9D10-98953283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4728B-AC14-4E1D-AB65-6E848E57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C49B-D0C7-47E2-80C6-3B28781E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258C9-B1EC-48ED-A99A-4F2CE585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635D-D528-4E9D-A8AB-1EBFE3F7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CC7B8-75A1-40E1-BB50-678404A0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C0D9E-FCE4-47F3-BA52-E1771DAC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8F67-411C-40B1-AE45-6EA5B16C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963D0-C34B-4293-9F34-9E0C62DCA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7E43-4FA7-4B29-B2BA-F20B0BE86E71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5E66A-C55C-4FD1-AF10-06DB8EEAC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5F359-6829-4E6D-AF68-1CCE68033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9F34-95F4-498E-85D6-A22A53D40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7C0E7-1C2F-483F-B690-8728A652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" y="0"/>
            <a:ext cx="11547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0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FDF8BE-51B9-413A-AFC9-576F35E6FE41}"/>
              </a:ext>
            </a:extLst>
          </p:cNvPr>
          <p:cNvGrpSpPr/>
          <p:nvPr/>
        </p:nvGrpSpPr>
        <p:grpSpPr>
          <a:xfrm>
            <a:off x="3860800" y="948267"/>
            <a:ext cx="4617156" cy="5283200"/>
            <a:chOff x="3993446" y="825659"/>
            <a:chExt cx="3843867" cy="52066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A60298-34AA-426C-92B2-480AC15B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446" y="825659"/>
              <a:ext cx="3843866" cy="364631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D711DE-D1D6-40CB-B42A-1206867AB907}"/>
                </a:ext>
              </a:extLst>
            </p:cNvPr>
            <p:cNvSpPr/>
            <p:nvPr/>
          </p:nvSpPr>
          <p:spPr>
            <a:xfrm>
              <a:off x="3993447" y="4471971"/>
              <a:ext cx="3843866" cy="156037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utonnyMJ" pitchFamily="2" charset="0"/>
                </a:rPr>
                <a:t>‡</a:t>
              </a:r>
              <a:r>
                <a:rPr lang="en-US" sz="2800" dirty="0" err="1">
                  <a:latin typeface="SutonnyMJ" pitchFamily="2" charset="0"/>
                </a:rPr>
                <a:t>kL</a:t>
              </a:r>
              <a:r>
                <a:rPr lang="en-US" sz="2800" dirty="0">
                  <a:latin typeface="SutonnyMJ" pitchFamily="2" charset="0"/>
                </a:rPr>
                <a:t> </a:t>
              </a:r>
              <a:r>
                <a:rPr lang="en-US" sz="2800" dirty="0" err="1">
                  <a:latin typeface="SutonnyMJ" pitchFamily="2" charset="0"/>
                </a:rPr>
                <a:t>BwjqvQ</a:t>
              </a:r>
              <a:r>
                <a:rPr lang="en-US" sz="2800" dirty="0">
                  <a:latin typeface="SutonnyMJ" pitchFamily="2" charset="0"/>
                </a:rPr>
                <a:t> †</a:t>
              </a:r>
              <a:r>
                <a:rPr lang="en-US" sz="2800" dirty="0" err="1">
                  <a:latin typeface="SutonnyMJ" pitchFamily="2" charset="0"/>
                </a:rPr>
                <a:t>nv‡mb</a:t>
              </a:r>
              <a:endParaRPr lang="en-US" sz="2800" dirty="0">
                <a:latin typeface="SutonnyMJ" pitchFamily="2" charset="0"/>
              </a:endParaRPr>
            </a:p>
            <a:p>
              <a:pPr algn="ctr"/>
              <a:r>
                <a:rPr lang="en-US" sz="2400" dirty="0" err="1">
                  <a:latin typeface="SutonnyMJ" pitchFamily="2" charset="0"/>
                </a:rPr>
                <a:t>cÖavb</a:t>
              </a:r>
              <a:r>
                <a:rPr lang="en-US" sz="2400" dirty="0">
                  <a:latin typeface="SutonnyMJ" pitchFamily="2" charset="0"/>
                </a:rPr>
                <a:t> </a:t>
              </a:r>
              <a:r>
                <a:rPr lang="en-US" sz="2400" dirty="0" err="1">
                  <a:latin typeface="SutonnyMJ" pitchFamily="2" charset="0"/>
                </a:rPr>
                <a:t>wkÿK</a:t>
              </a:r>
              <a:endParaRPr lang="en-US" sz="2400" dirty="0">
                <a:latin typeface="SutonnyMJ" pitchFamily="2" charset="0"/>
              </a:endParaRPr>
            </a:p>
            <a:p>
              <a:pPr algn="ctr"/>
              <a:r>
                <a:rPr lang="en-US" sz="2000" dirty="0" err="1">
                  <a:latin typeface="SutonnyMJ" pitchFamily="2" charset="0"/>
                </a:rPr>
                <a:t>Kv</a:t>
              </a:r>
              <a:r>
                <a:rPr lang="en-US" sz="2000" dirty="0">
                  <a:latin typeface="SutonnyMJ" pitchFamily="2" charset="0"/>
                </a:rPr>
                <a:t>›`</a:t>
              </a:r>
              <a:r>
                <a:rPr lang="en-US" sz="2000" dirty="0" err="1">
                  <a:latin typeface="SutonnyMJ" pitchFamily="2" charset="0"/>
                </a:rPr>
                <a:t>vcvov</a:t>
              </a:r>
              <a:r>
                <a:rPr lang="en-US" sz="2000" dirty="0">
                  <a:latin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</a:rPr>
                <a:t>b~iæ‡bœQv</a:t>
              </a:r>
              <a:r>
                <a:rPr lang="en-US" sz="2000" dirty="0">
                  <a:latin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</a:rPr>
                <a:t>gva¨wgK</a:t>
              </a:r>
              <a:r>
                <a:rPr lang="en-US" sz="2000" dirty="0">
                  <a:latin typeface="SutonnyMJ" pitchFamily="2" charset="0"/>
                </a:rPr>
                <a:t> we`¨</a:t>
              </a:r>
              <a:r>
                <a:rPr lang="en-US" sz="2000" dirty="0" err="1">
                  <a:latin typeface="SutonnyMJ" pitchFamily="2" charset="0"/>
                </a:rPr>
                <a:t>vjq</a:t>
              </a:r>
              <a:endParaRPr lang="en-US" sz="2000" dirty="0">
                <a:latin typeface="SutonnyMJ" pitchFamily="2" charset="0"/>
              </a:endParaRPr>
            </a:p>
            <a:p>
              <a:pPr algn="ctr"/>
              <a:r>
                <a:rPr lang="en-US" sz="2000" dirty="0" err="1">
                  <a:latin typeface="SutonnyMJ" pitchFamily="2" charset="0"/>
                </a:rPr>
                <a:t>ev‡MinvU</a:t>
              </a:r>
              <a:r>
                <a:rPr lang="en-US" sz="2000" dirty="0">
                  <a:latin typeface="SutonnyMJ" pitchFamily="2" charset="0"/>
                </a:rPr>
                <a:t> </a:t>
              </a:r>
              <a:r>
                <a:rPr lang="en-US" sz="2000" dirty="0" err="1">
                  <a:latin typeface="SutonnyMJ" pitchFamily="2" charset="0"/>
                </a:rPr>
                <a:t>m`i</a:t>
              </a:r>
              <a:r>
                <a:rPr lang="en-US" sz="2000" dirty="0">
                  <a:latin typeface="SutonnyMJ" pitchFamily="2" charset="0"/>
                </a:rPr>
                <a:t>, </a:t>
              </a:r>
              <a:r>
                <a:rPr lang="en-US" sz="2000" dirty="0" err="1">
                  <a:latin typeface="SutonnyMJ" pitchFamily="2" charset="0"/>
                </a:rPr>
                <a:t>ev‡MinvU</a:t>
              </a:r>
              <a:r>
                <a:rPr lang="en-US" sz="2000" dirty="0">
                  <a:latin typeface="SutonnyMJ" pitchFamily="2" charset="0"/>
                </a:rPr>
                <a:t>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31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9AAEA90-6A45-4988-981F-51E749AFC84B}"/>
              </a:ext>
            </a:extLst>
          </p:cNvPr>
          <p:cNvGrpSpPr/>
          <p:nvPr/>
        </p:nvGrpSpPr>
        <p:grpSpPr>
          <a:xfrm>
            <a:off x="3369733" y="1828093"/>
            <a:ext cx="1885245" cy="1497895"/>
            <a:chOff x="1444974" y="1250950"/>
            <a:chExt cx="1885245" cy="1497895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E7C9749E-538D-478C-9E23-024C5E9D7AF9}"/>
                </a:ext>
              </a:extLst>
            </p:cNvPr>
            <p:cNvSpPr/>
            <p:nvPr/>
          </p:nvSpPr>
          <p:spPr>
            <a:xfrm>
              <a:off x="1444974" y="1250950"/>
              <a:ext cx="1885245" cy="1365957"/>
            </a:xfrm>
            <a:custGeom>
              <a:avLst/>
              <a:gdLst>
                <a:gd name="connsiteX0" fmla="*/ 0 w 2460979"/>
                <a:gd name="connsiteY0" fmla="*/ 1365957 h 1365957"/>
                <a:gd name="connsiteX1" fmla="*/ 1230490 w 2460979"/>
                <a:gd name="connsiteY1" fmla="*/ 0 h 1365957"/>
                <a:gd name="connsiteX2" fmla="*/ 2460979 w 2460979"/>
                <a:gd name="connsiteY2" fmla="*/ 1365957 h 1365957"/>
                <a:gd name="connsiteX3" fmla="*/ 0 w 2460979"/>
                <a:gd name="connsiteY3" fmla="*/ 1365957 h 1365957"/>
                <a:gd name="connsiteX0" fmla="*/ 0 w 2178757"/>
                <a:gd name="connsiteY0" fmla="*/ 1365957 h 1365957"/>
                <a:gd name="connsiteX1" fmla="*/ 1230490 w 2178757"/>
                <a:gd name="connsiteY1" fmla="*/ 0 h 1365957"/>
                <a:gd name="connsiteX2" fmla="*/ 2178757 w 2178757"/>
                <a:gd name="connsiteY2" fmla="*/ 1354668 h 1365957"/>
                <a:gd name="connsiteX3" fmla="*/ 0 w 2178757"/>
                <a:gd name="connsiteY3" fmla="*/ 1365957 h 1365957"/>
                <a:gd name="connsiteX0" fmla="*/ 0 w 1840090"/>
                <a:gd name="connsiteY0" fmla="*/ 1332091 h 1354668"/>
                <a:gd name="connsiteX1" fmla="*/ 891823 w 1840090"/>
                <a:gd name="connsiteY1" fmla="*/ 0 h 1354668"/>
                <a:gd name="connsiteX2" fmla="*/ 1840090 w 1840090"/>
                <a:gd name="connsiteY2" fmla="*/ 1354668 h 1354668"/>
                <a:gd name="connsiteX3" fmla="*/ 0 w 1840090"/>
                <a:gd name="connsiteY3" fmla="*/ 1332091 h 1354668"/>
                <a:gd name="connsiteX0" fmla="*/ 0 w 2043290"/>
                <a:gd name="connsiteY0" fmla="*/ 1399825 h 1399825"/>
                <a:gd name="connsiteX1" fmla="*/ 1095023 w 2043290"/>
                <a:gd name="connsiteY1" fmla="*/ 0 h 1399825"/>
                <a:gd name="connsiteX2" fmla="*/ 2043290 w 2043290"/>
                <a:gd name="connsiteY2" fmla="*/ 1354668 h 1399825"/>
                <a:gd name="connsiteX3" fmla="*/ 0 w 2043290"/>
                <a:gd name="connsiteY3" fmla="*/ 1399825 h 1399825"/>
                <a:gd name="connsiteX0" fmla="*/ 0 w 2507104"/>
                <a:gd name="connsiteY0" fmla="*/ 1399825 h 1414489"/>
                <a:gd name="connsiteX1" fmla="*/ 1095023 w 2507104"/>
                <a:gd name="connsiteY1" fmla="*/ 0 h 1414489"/>
                <a:gd name="connsiteX2" fmla="*/ 2507104 w 2507104"/>
                <a:gd name="connsiteY2" fmla="*/ 1414489 h 1414489"/>
                <a:gd name="connsiteX3" fmla="*/ 0 w 2507104"/>
                <a:gd name="connsiteY3" fmla="*/ 1399825 h 1414489"/>
                <a:gd name="connsiteX0" fmla="*/ 0 w 2093432"/>
                <a:gd name="connsiteY0" fmla="*/ 1399825 h 1402525"/>
                <a:gd name="connsiteX1" fmla="*/ 1095023 w 2093432"/>
                <a:gd name="connsiteY1" fmla="*/ 0 h 1402525"/>
                <a:gd name="connsiteX2" fmla="*/ 2093432 w 2093432"/>
                <a:gd name="connsiteY2" fmla="*/ 1402525 h 1402525"/>
                <a:gd name="connsiteX3" fmla="*/ 0 w 2093432"/>
                <a:gd name="connsiteY3" fmla="*/ 1399825 h 140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3432" h="1402525">
                  <a:moveTo>
                    <a:pt x="0" y="1399825"/>
                  </a:moveTo>
                  <a:lnTo>
                    <a:pt x="1095023" y="0"/>
                  </a:lnTo>
                  <a:lnTo>
                    <a:pt x="2093432" y="1402525"/>
                  </a:lnTo>
                  <a:lnTo>
                    <a:pt x="0" y="139982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37F1906-219D-459F-8FD9-BFABEF381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28801" y="1837267"/>
              <a:ext cx="259643" cy="1693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BFB1BC-C728-4ED8-8CB9-4F899AC534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60978" y="2472267"/>
              <a:ext cx="1" cy="27657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FA53481-C888-4ACC-A893-3C4A0AE6B6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9640" y="1820333"/>
              <a:ext cx="237068" cy="1862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9965600-5659-4E53-93C7-3001D782F30F}"/>
              </a:ext>
            </a:extLst>
          </p:cNvPr>
          <p:cNvGrpSpPr/>
          <p:nvPr/>
        </p:nvGrpSpPr>
        <p:grpSpPr>
          <a:xfrm>
            <a:off x="7631289" y="1914878"/>
            <a:ext cx="2731911" cy="1563510"/>
            <a:chOff x="4176887" y="1185335"/>
            <a:chExt cx="2731911" cy="15635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6D78647-C597-4981-BA64-B81023833809}"/>
                </a:ext>
              </a:extLst>
            </p:cNvPr>
            <p:cNvSpPr/>
            <p:nvPr/>
          </p:nvSpPr>
          <p:spPr>
            <a:xfrm>
              <a:off x="4176887" y="1185335"/>
              <a:ext cx="2731911" cy="1411111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8854FC-2FD3-4691-BB68-C23A76BB62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84885" y="1835858"/>
              <a:ext cx="270936" cy="1707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A8CB7E-CA0A-4234-B16E-AB1936C8C2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1799165"/>
              <a:ext cx="248360" cy="1834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4F0F4F-40AF-46D0-BA5C-142B87F22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7866" y="2472267"/>
              <a:ext cx="1" cy="2765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AFAF5A-2866-4D52-B706-E600CFDDC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3816" y="2458156"/>
              <a:ext cx="1" cy="2765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B6204EB-E28C-4011-BA09-9124B393974B}"/>
              </a:ext>
            </a:extLst>
          </p:cNvPr>
          <p:cNvSpPr/>
          <p:nvPr/>
        </p:nvSpPr>
        <p:spPr>
          <a:xfrm>
            <a:off x="3482626" y="3429766"/>
            <a:ext cx="1806222" cy="27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সমবাহু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ত্রিভুজ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738FBB-8ECC-45F4-B1A7-2C7B84358002}"/>
              </a:ext>
            </a:extLst>
          </p:cNvPr>
          <p:cNvSpPr/>
          <p:nvPr/>
        </p:nvSpPr>
        <p:spPr>
          <a:xfrm>
            <a:off x="8257803" y="3556705"/>
            <a:ext cx="1930399" cy="27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সমদ্বিবাহু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ত্রিভুজ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C0A50-28CA-4FB0-BE39-D0184842D247}"/>
              </a:ext>
            </a:extLst>
          </p:cNvPr>
          <p:cNvSpPr/>
          <p:nvPr/>
        </p:nvSpPr>
        <p:spPr>
          <a:xfrm>
            <a:off x="3510844" y="4617155"/>
            <a:ext cx="4611509" cy="4402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ত্রিভুজগুলোর</a:t>
            </a:r>
            <a:r>
              <a:rPr lang="en-US" sz="2400" dirty="0"/>
              <a:t> </a:t>
            </a:r>
            <a:r>
              <a:rPr lang="en-US" sz="2400" dirty="0" err="1"/>
              <a:t>নাম</a:t>
            </a:r>
            <a:r>
              <a:rPr lang="en-US" sz="2400" dirty="0"/>
              <a:t> </a:t>
            </a:r>
            <a:r>
              <a:rPr lang="en-US" sz="2400" dirty="0" err="1"/>
              <a:t>বল</a:t>
            </a:r>
            <a:r>
              <a:rPr lang="en-US" sz="3600" dirty="0"/>
              <a:t> </a:t>
            </a:r>
            <a:r>
              <a:rPr lang="en-US" sz="2800" dirty="0"/>
              <a:t>?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9B34B-2D86-41BD-A923-AB7B9016BE0A}"/>
              </a:ext>
            </a:extLst>
          </p:cNvPr>
          <p:cNvSpPr/>
          <p:nvPr/>
        </p:nvSpPr>
        <p:spPr>
          <a:xfrm>
            <a:off x="3668889" y="406400"/>
            <a:ext cx="5554114" cy="11655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চিত্রগুলো</a:t>
            </a:r>
            <a:r>
              <a:rPr lang="en-US" sz="5400" dirty="0"/>
              <a:t> </a:t>
            </a:r>
            <a:r>
              <a:rPr lang="en-US" sz="5400" dirty="0" err="1"/>
              <a:t>লক্ষ</a:t>
            </a:r>
            <a:r>
              <a:rPr lang="en-US" sz="5400" dirty="0"/>
              <a:t> </a:t>
            </a:r>
            <a:r>
              <a:rPr lang="en-US" sz="5400" dirty="0" err="1"/>
              <a:t>কর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56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C3641F-AEAE-467F-8884-FD335869D1D3}"/>
              </a:ext>
            </a:extLst>
          </p:cNvPr>
          <p:cNvGrpSpPr/>
          <p:nvPr/>
        </p:nvGrpSpPr>
        <p:grpSpPr>
          <a:xfrm>
            <a:off x="2723949" y="632179"/>
            <a:ext cx="4351866" cy="5152531"/>
            <a:chOff x="2726266" y="903112"/>
            <a:chExt cx="4351866" cy="51525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F06299-D6BC-4A5F-93AF-FEF7DFA5D94B}"/>
                </a:ext>
              </a:extLst>
            </p:cNvPr>
            <p:cNvSpPr/>
            <p:nvPr/>
          </p:nvSpPr>
          <p:spPr>
            <a:xfrm>
              <a:off x="3025423" y="1560972"/>
              <a:ext cx="993422" cy="371404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err="1">
                  <a:latin typeface="SutonnyMJ" pitchFamily="2" charset="0"/>
                </a:rPr>
                <a:t>Aa¨vq</a:t>
              </a:r>
              <a:r>
                <a:rPr lang="en-US" sz="3200" dirty="0">
                  <a:latin typeface="SutonnyMJ" pitchFamily="2" charset="0"/>
                </a:rPr>
                <a:t>: ১৬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00C8EFE-2DCE-4D47-9186-B7E1CD267CF5}"/>
                </a:ext>
              </a:extLst>
            </p:cNvPr>
            <p:cNvSpPr/>
            <p:nvPr/>
          </p:nvSpPr>
          <p:spPr>
            <a:xfrm>
              <a:off x="3025423" y="903112"/>
              <a:ext cx="993421" cy="64233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191C5E-07B5-4061-BA2E-95A90ACCB615}"/>
                </a:ext>
              </a:extLst>
            </p:cNvPr>
            <p:cNvSpPr/>
            <p:nvPr/>
          </p:nvSpPr>
          <p:spPr>
            <a:xfrm>
              <a:off x="2726266" y="5141243"/>
              <a:ext cx="1591733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SutonnyMJ" pitchFamily="2" charset="0"/>
                </a:rPr>
                <a:t>`kg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08889D-DDAE-4F10-9946-37CAEBB422C3}"/>
                </a:ext>
              </a:extLst>
            </p:cNvPr>
            <p:cNvSpPr/>
            <p:nvPr/>
          </p:nvSpPr>
          <p:spPr>
            <a:xfrm>
              <a:off x="2878666" y="4398151"/>
              <a:ext cx="1230489" cy="9144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SutonnyMJ" pitchFamily="2" charset="0"/>
                </a:rPr>
                <a:t>MwYZ</a:t>
              </a:r>
              <a:endParaRPr lang="en-US" sz="4000" dirty="0">
                <a:latin typeface="SutonnyMJ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34A89E-C850-4F6C-9E39-BDA661A66BB8}"/>
                </a:ext>
              </a:extLst>
            </p:cNvPr>
            <p:cNvSpPr/>
            <p:nvPr/>
          </p:nvSpPr>
          <p:spPr>
            <a:xfrm>
              <a:off x="4018844" y="1906129"/>
              <a:ext cx="2946400" cy="3824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CE144AF8-445B-4D5B-A5AD-86736EACEF5B}"/>
                </a:ext>
              </a:extLst>
            </p:cNvPr>
            <p:cNvSpPr/>
            <p:nvPr/>
          </p:nvSpPr>
          <p:spPr>
            <a:xfrm>
              <a:off x="6581421" y="2288541"/>
              <a:ext cx="496711" cy="58815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BE610A-7B64-4DC8-8195-EC8C4371F373}"/>
              </a:ext>
            </a:extLst>
          </p:cNvPr>
          <p:cNvGrpSpPr/>
          <p:nvPr/>
        </p:nvGrpSpPr>
        <p:grpSpPr>
          <a:xfrm>
            <a:off x="4163285" y="2605760"/>
            <a:ext cx="5545157" cy="2812908"/>
            <a:chOff x="4582864" y="2894191"/>
            <a:chExt cx="5047133" cy="2937085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B183725-87B9-40A3-AE02-771F4A53510A}"/>
                </a:ext>
              </a:extLst>
            </p:cNvPr>
            <p:cNvSpPr/>
            <p:nvPr/>
          </p:nvSpPr>
          <p:spPr>
            <a:xfrm>
              <a:off x="4582864" y="2894191"/>
              <a:ext cx="5047133" cy="673098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utonnyMJ" pitchFamily="2" charset="0"/>
                </a:rPr>
                <a:t>,</a:t>
              </a:r>
              <a:r>
                <a:rPr lang="en-US" sz="2800" dirty="0" err="1">
                  <a:solidFill>
                    <a:schemeClr val="tx1"/>
                  </a:solidFill>
                  <a:latin typeface="SutonnyMJ" pitchFamily="2" charset="0"/>
                </a:rPr>
                <a:t>সমদ্বিবাহু</a:t>
              </a:r>
              <a:r>
                <a:rPr lang="en-US" sz="2800" dirty="0">
                  <a:solidFill>
                    <a:schemeClr val="tx1"/>
                  </a:solidFill>
                  <a:latin typeface="SutonnyMJ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SutonnyMJ" pitchFamily="2" charset="0"/>
                </a:rPr>
                <a:t>ত্রিভুজ</a:t>
              </a:r>
              <a:endParaRPr lang="en-US" sz="2800" dirty="0">
                <a:solidFill>
                  <a:schemeClr val="tx1"/>
                </a:solidFill>
                <a:latin typeface="SutonnyMJ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478665-877B-4274-9578-D6C484E786E5}"/>
                </a:ext>
              </a:extLst>
            </p:cNvPr>
            <p:cNvSpPr/>
            <p:nvPr/>
          </p:nvSpPr>
          <p:spPr>
            <a:xfrm>
              <a:off x="5201461" y="3567289"/>
              <a:ext cx="3879093" cy="226398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SutonnyMJ" pitchFamily="2" charset="0"/>
                </a:rPr>
                <a:t>এর</a:t>
              </a:r>
              <a:r>
                <a:rPr lang="en-US" sz="3600" dirty="0">
                  <a:latin typeface="SutonnyMJ" pitchFamily="2" charset="0"/>
                </a:rPr>
                <a:t> </a:t>
              </a:r>
              <a:r>
                <a:rPr lang="en-US" sz="3600" dirty="0" err="1">
                  <a:latin typeface="SutonnyMJ" pitchFamily="2" charset="0"/>
                </a:rPr>
                <a:t>ক্ষেত্রফল</a:t>
              </a:r>
              <a:r>
                <a:rPr lang="en-US" sz="3600" dirty="0">
                  <a:latin typeface="SutonnyMJ" pitchFamily="2" charset="0"/>
                </a:rPr>
                <a:t> </a:t>
              </a:r>
              <a:r>
                <a:rPr lang="en-US" sz="3600" dirty="0" err="1">
                  <a:latin typeface="SutonnyMJ" pitchFamily="2" charset="0"/>
                </a:rPr>
                <a:t>নির্ণয়ের</a:t>
              </a:r>
              <a:r>
                <a:rPr lang="en-US" sz="3600" dirty="0">
                  <a:latin typeface="SutonnyMJ" pitchFamily="2" charset="0"/>
                </a:rPr>
                <a:t> </a:t>
              </a:r>
              <a:r>
                <a:rPr lang="en-US" sz="3600" dirty="0" err="1">
                  <a:latin typeface="SutonnyMJ" pitchFamily="2" charset="0"/>
                </a:rPr>
                <a:t>সূত্রের</a:t>
              </a:r>
              <a:r>
                <a:rPr lang="en-US" sz="3600" dirty="0">
                  <a:latin typeface="SutonnyMJ" pitchFamily="2" charset="0"/>
                </a:rPr>
                <a:t> </a:t>
              </a:r>
              <a:r>
                <a:rPr lang="en-US" sz="3600" dirty="0" err="1">
                  <a:latin typeface="SutonnyMJ" pitchFamily="2" charset="0"/>
                </a:rPr>
                <a:t>প্রমান</a:t>
              </a:r>
              <a:endParaRPr lang="en-US" sz="3600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5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23A02A-4BC3-4F9A-B567-D090B8D22A77}"/>
              </a:ext>
            </a:extLst>
          </p:cNvPr>
          <p:cNvSpPr/>
          <p:nvPr/>
        </p:nvSpPr>
        <p:spPr>
          <a:xfrm>
            <a:off x="3251965" y="2246490"/>
            <a:ext cx="6815849" cy="87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সমদ্বিবাহু</a:t>
            </a:r>
            <a:r>
              <a:rPr lang="en-US" sz="2800" dirty="0"/>
              <a:t> </a:t>
            </a:r>
            <a:r>
              <a:rPr lang="en-US" sz="2800" dirty="0" err="1"/>
              <a:t>ত্রিভুজের</a:t>
            </a:r>
            <a:r>
              <a:rPr lang="en-US" sz="2800" dirty="0"/>
              <a:t> </a:t>
            </a:r>
            <a:r>
              <a:rPr lang="en-US" sz="2800" dirty="0" err="1"/>
              <a:t>ক্ষেত্রফল</a:t>
            </a:r>
            <a:r>
              <a:rPr lang="en-US" sz="2800" dirty="0"/>
              <a:t> </a:t>
            </a:r>
            <a:r>
              <a:rPr lang="en-US" sz="2800" dirty="0" err="1"/>
              <a:t>নির্ণয়ের</a:t>
            </a:r>
            <a:r>
              <a:rPr lang="en-US" sz="2800" dirty="0"/>
              <a:t> </a:t>
            </a:r>
            <a:r>
              <a:rPr lang="en-US" sz="2800" dirty="0" err="1"/>
              <a:t>র্সূত্রের</a:t>
            </a:r>
            <a:r>
              <a:rPr lang="en-US" sz="2800" dirty="0"/>
              <a:t> </a:t>
            </a:r>
            <a:r>
              <a:rPr lang="en-US" sz="2800" dirty="0" err="1"/>
              <a:t>প্রমান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911D9E-6F41-4CA8-9CC0-B85E9320F2C1}"/>
              </a:ext>
            </a:extLst>
          </p:cNvPr>
          <p:cNvSpPr/>
          <p:nvPr/>
        </p:nvSpPr>
        <p:spPr>
          <a:xfrm>
            <a:off x="3214646" y="3635303"/>
            <a:ext cx="6853168" cy="87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/>
              <a:t>পীথাগোরাসের</a:t>
            </a:r>
            <a:r>
              <a:rPr lang="en-US" sz="2800" dirty="0"/>
              <a:t> </a:t>
            </a:r>
            <a:r>
              <a:rPr lang="en-US" sz="2800" dirty="0" err="1"/>
              <a:t>উপপাদ্য</a:t>
            </a:r>
            <a:r>
              <a:rPr lang="en-US" sz="2800" dirty="0"/>
              <a:t> </a:t>
            </a:r>
            <a:r>
              <a:rPr lang="en-US" sz="2800" dirty="0" err="1"/>
              <a:t>বিবৃত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8C8594-B243-4FF5-ABAC-8BCF85A3156E}"/>
              </a:ext>
            </a:extLst>
          </p:cNvPr>
          <p:cNvSpPr/>
          <p:nvPr/>
        </p:nvSpPr>
        <p:spPr>
          <a:xfrm>
            <a:off x="3142090" y="5272010"/>
            <a:ext cx="7087804" cy="575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সমীকরন</a:t>
            </a:r>
            <a:r>
              <a:rPr lang="en-US" sz="2800" dirty="0"/>
              <a:t> </a:t>
            </a:r>
            <a:r>
              <a:rPr lang="en-US" sz="2800" dirty="0" err="1"/>
              <a:t>গঠন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DF6F92-47A8-4499-A61A-49162F60AD87}"/>
              </a:ext>
            </a:extLst>
          </p:cNvPr>
          <p:cNvGrpSpPr/>
          <p:nvPr/>
        </p:nvGrpSpPr>
        <p:grpSpPr>
          <a:xfrm>
            <a:off x="1901147" y="572925"/>
            <a:ext cx="9480165" cy="5568131"/>
            <a:chOff x="1897368" y="643467"/>
            <a:chExt cx="9480165" cy="55681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2F43DB-96A9-4995-A39D-2C0D330DAF43}"/>
                </a:ext>
              </a:extLst>
            </p:cNvPr>
            <p:cNvGrpSpPr/>
            <p:nvPr/>
          </p:nvGrpSpPr>
          <p:grpSpPr>
            <a:xfrm>
              <a:off x="3928533" y="643467"/>
              <a:ext cx="5723466" cy="733779"/>
              <a:chOff x="3928533" y="643467"/>
              <a:chExt cx="5723466" cy="73377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878758-05CE-4A1E-ADD4-E5F53059F266}"/>
                  </a:ext>
                </a:extLst>
              </p:cNvPr>
              <p:cNvSpPr/>
              <p:nvPr/>
            </p:nvSpPr>
            <p:spPr>
              <a:xfrm>
                <a:off x="4267200" y="643467"/>
                <a:ext cx="5046133" cy="73377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>
                    <a:solidFill>
                      <a:srgbClr val="C00000"/>
                    </a:solidFill>
                  </a:rPr>
                  <a:t>শিখনফল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9" name="Isosceles Triangle 3">
                <a:extLst>
                  <a:ext uri="{FF2B5EF4-FFF2-40B4-BE49-F238E27FC236}">
                    <a16:creationId xmlns:a16="http://schemas.microsoft.com/office/drawing/2014/main" id="{0DCEF3A0-973E-4E2D-833E-28746CE10386}"/>
                  </a:ext>
                </a:extLst>
              </p:cNvPr>
              <p:cNvSpPr/>
              <p:nvPr/>
            </p:nvSpPr>
            <p:spPr>
              <a:xfrm>
                <a:off x="3928533" y="643468"/>
                <a:ext cx="338667" cy="733778"/>
              </a:xfrm>
              <a:custGeom>
                <a:avLst/>
                <a:gdLst>
                  <a:gd name="connsiteX0" fmla="*/ 0 w 327378"/>
                  <a:gd name="connsiteY0" fmla="*/ 677334 h 677334"/>
                  <a:gd name="connsiteX1" fmla="*/ 152401 w 327378"/>
                  <a:gd name="connsiteY1" fmla="*/ 0 h 677334"/>
                  <a:gd name="connsiteX2" fmla="*/ 327378 w 327378"/>
                  <a:gd name="connsiteY2" fmla="*/ 677334 h 677334"/>
                  <a:gd name="connsiteX3" fmla="*/ 0 w 327378"/>
                  <a:gd name="connsiteY3" fmla="*/ 677334 h 677334"/>
                  <a:gd name="connsiteX0" fmla="*/ 0 w 327378"/>
                  <a:gd name="connsiteY0" fmla="*/ 722490 h 722490"/>
                  <a:gd name="connsiteX1" fmla="*/ 310446 w 327378"/>
                  <a:gd name="connsiteY1" fmla="*/ 0 h 722490"/>
                  <a:gd name="connsiteX2" fmla="*/ 327378 w 327378"/>
                  <a:gd name="connsiteY2" fmla="*/ 722490 h 722490"/>
                  <a:gd name="connsiteX3" fmla="*/ 0 w 327378"/>
                  <a:gd name="connsiteY3" fmla="*/ 722490 h 722490"/>
                  <a:gd name="connsiteX0" fmla="*/ 0 w 327378"/>
                  <a:gd name="connsiteY0" fmla="*/ 689144 h 689144"/>
                  <a:gd name="connsiteX1" fmla="*/ 310446 w 327378"/>
                  <a:gd name="connsiteY1" fmla="*/ 0 h 689144"/>
                  <a:gd name="connsiteX2" fmla="*/ 327378 w 327378"/>
                  <a:gd name="connsiteY2" fmla="*/ 689144 h 689144"/>
                  <a:gd name="connsiteX3" fmla="*/ 0 w 327378"/>
                  <a:gd name="connsiteY3" fmla="*/ 689144 h 68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378" h="689144">
                    <a:moveTo>
                      <a:pt x="0" y="689144"/>
                    </a:moveTo>
                    <a:lnTo>
                      <a:pt x="310446" y="0"/>
                    </a:lnTo>
                    <a:lnTo>
                      <a:pt x="327378" y="689144"/>
                    </a:lnTo>
                    <a:lnTo>
                      <a:pt x="0" y="689144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4">
                <a:extLst>
                  <a:ext uri="{FF2B5EF4-FFF2-40B4-BE49-F238E27FC236}">
                    <a16:creationId xmlns:a16="http://schemas.microsoft.com/office/drawing/2014/main" id="{8833F24D-0CBD-403A-A41B-ECB9F559D7FB}"/>
                  </a:ext>
                </a:extLst>
              </p:cNvPr>
              <p:cNvSpPr/>
              <p:nvPr/>
            </p:nvSpPr>
            <p:spPr>
              <a:xfrm>
                <a:off x="9313332" y="643467"/>
                <a:ext cx="338667" cy="733778"/>
              </a:xfrm>
              <a:custGeom>
                <a:avLst/>
                <a:gdLst>
                  <a:gd name="connsiteX0" fmla="*/ 0 w 338667"/>
                  <a:gd name="connsiteY0" fmla="*/ 733778 h 733778"/>
                  <a:gd name="connsiteX1" fmla="*/ 169334 w 338667"/>
                  <a:gd name="connsiteY1" fmla="*/ 0 h 733778"/>
                  <a:gd name="connsiteX2" fmla="*/ 338667 w 338667"/>
                  <a:gd name="connsiteY2" fmla="*/ 733778 h 733778"/>
                  <a:gd name="connsiteX3" fmla="*/ 0 w 338667"/>
                  <a:gd name="connsiteY3" fmla="*/ 733778 h 733778"/>
                  <a:gd name="connsiteX0" fmla="*/ 0 w 338667"/>
                  <a:gd name="connsiteY0" fmla="*/ 733778 h 733778"/>
                  <a:gd name="connsiteX1" fmla="*/ 11289 w 338667"/>
                  <a:gd name="connsiteY1" fmla="*/ 0 h 733778"/>
                  <a:gd name="connsiteX2" fmla="*/ 338667 w 338667"/>
                  <a:gd name="connsiteY2" fmla="*/ 733778 h 733778"/>
                  <a:gd name="connsiteX3" fmla="*/ 0 w 338667"/>
                  <a:gd name="connsiteY3" fmla="*/ 733778 h 73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667" h="733778">
                    <a:moveTo>
                      <a:pt x="0" y="733778"/>
                    </a:moveTo>
                    <a:lnTo>
                      <a:pt x="11289" y="0"/>
                    </a:lnTo>
                    <a:lnTo>
                      <a:pt x="338667" y="733778"/>
                    </a:lnTo>
                    <a:lnTo>
                      <a:pt x="0" y="733778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D761DC-FDB0-45CB-8BEB-6CBE717F22B4}"/>
                </a:ext>
              </a:extLst>
            </p:cNvPr>
            <p:cNvGrpSpPr/>
            <p:nvPr/>
          </p:nvGrpSpPr>
          <p:grpSpPr>
            <a:xfrm>
              <a:off x="1897368" y="1368665"/>
              <a:ext cx="9480165" cy="4842933"/>
              <a:chOff x="1897368" y="1368665"/>
              <a:chExt cx="9480165" cy="484293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C76085B-228E-478F-B591-3AA1B1A07F54}"/>
                  </a:ext>
                </a:extLst>
              </p:cNvPr>
              <p:cNvGrpSpPr/>
              <p:nvPr/>
            </p:nvGrpSpPr>
            <p:grpSpPr>
              <a:xfrm>
                <a:off x="1897368" y="1368665"/>
                <a:ext cx="9480165" cy="4842933"/>
                <a:chOff x="1897368" y="1368665"/>
                <a:chExt cx="9480165" cy="4842933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F4244B5-C158-4039-89EC-A20068650079}"/>
                    </a:ext>
                  </a:extLst>
                </p:cNvPr>
                <p:cNvGrpSpPr/>
                <p:nvPr/>
              </p:nvGrpSpPr>
              <p:grpSpPr>
                <a:xfrm>
                  <a:off x="1897368" y="1944398"/>
                  <a:ext cx="1240943" cy="4267200"/>
                  <a:chOff x="1897368" y="1944398"/>
                  <a:chExt cx="1240943" cy="4267200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5AA83CBF-1319-41C3-BF00-063EBDC4CCE0}"/>
                      </a:ext>
                    </a:extLst>
                  </p:cNvPr>
                  <p:cNvSpPr/>
                  <p:nvPr/>
                </p:nvSpPr>
                <p:spPr>
                  <a:xfrm>
                    <a:off x="1897368" y="1944398"/>
                    <a:ext cx="508000" cy="42672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row: Right 13">
                    <a:extLst>
                      <a:ext uri="{FF2B5EF4-FFF2-40B4-BE49-F238E27FC236}">
                        <a16:creationId xmlns:a16="http://schemas.microsoft.com/office/drawing/2014/main" id="{A8A77E78-6B46-4D6B-A43F-256DAC845528}"/>
                      </a:ext>
                    </a:extLst>
                  </p:cNvPr>
                  <p:cNvSpPr/>
                  <p:nvPr/>
                </p:nvSpPr>
                <p:spPr>
                  <a:xfrm>
                    <a:off x="2415823" y="2412626"/>
                    <a:ext cx="722488" cy="575733"/>
                  </a:xfrm>
                  <a:prstGeom prst="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Arrow: Right 14">
                    <a:extLst>
                      <a:ext uri="{FF2B5EF4-FFF2-40B4-BE49-F238E27FC236}">
                        <a16:creationId xmlns:a16="http://schemas.microsoft.com/office/drawing/2014/main" id="{8BA30661-7987-4E0B-B248-AC59DAC7FB1B}"/>
                      </a:ext>
                    </a:extLst>
                  </p:cNvPr>
                  <p:cNvSpPr/>
                  <p:nvPr/>
                </p:nvSpPr>
                <p:spPr>
                  <a:xfrm>
                    <a:off x="2363501" y="3866545"/>
                    <a:ext cx="722488" cy="575733"/>
                  </a:xfrm>
                  <a:prstGeom prst="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Arrow: Right 15">
                    <a:extLst>
                      <a:ext uri="{FF2B5EF4-FFF2-40B4-BE49-F238E27FC236}">
                        <a16:creationId xmlns:a16="http://schemas.microsoft.com/office/drawing/2014/main" id="{BDC54B1B-ADEA-404F-A463-DD3063FBB9E3}"/>
                      </a:ext>
                    </a:extLst>
                  </p:cNvPr>
                  <p:cNvSpPr/>
                  <p:nvPr/>
                </p:nvSpPr>
                <p:spPr>
                  <a:xfrm>
                    <a:off x="2405368" y="5333972"/>
                    <a:ext cx="722488" cy="575733"/>
                  </a:xfrm>
                  <a:prstGeom prst="rightArrow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68F5AE89-20B2-4E41-8679-EBE215F73AA9}"/>
                    </a:ext>
                  </a:extLst>
                </p:cNvPr>
                <p:cNvSpPr/>
                <p:nvPr/>
              </p:nvSpPr>
              <p:spPr>
                <a:xfrm>
                  <a:off x="2415822" y="1368665"/>
                  <a:ext cx="8961711" cy="5757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dirty="0"/>
                </a:p>
              </p:txBody>
            </p:sp>
          </p:grpSp>
          <p:sp>
            <p:nvSpPr>
              <p:cNvPr id="10" name="Isosceles Triangle 23">
                <a:extLst>
                  <a:ext uri="{FF2B5EF4-FFF2-40B4-BE49-F238E27FC236}">
                    <a16:creationId xmlns:a16="http://schemas.microsoft.com/office/drawing/2014/main" id="{161809CF-FA42-470C-98E4-22A68BC72E17}"/>
                  </a:ext>
                </a:extLst>
              </p:cNvPr>
              <p:cNvSpPr/>
              <p:nvPr/>
            </p:nvSpPr>
            <p:spPr>
              <a:xfrm>
                <a:off x="1918742" y="1377245"/>
                <a:ext cx="532522" cy="567153"/>
              </a:xfrm>
              <a:custGeom>
                <a:avLst/>
                <a:gdLst>
                  <a:gd name="connsiteX0" fmla="*/ 0 w 307669"/>
                  <a:gd name="connsiteY0" fmla="*/ 567153 h 567153"/>
                  <a:gd name="connsiteX1" fmla="*/ 153835 w 307669"/>
                  <a:gd name="connsiteY1" fmla="*/ 0 h 567153"/>
                  <a:gd name="connsiteX2" fmla="*/ 307669 w 307669"/>
                  <a:gd name="connsiteY2" fmla="*/ 567153 h 567153"/>
                  <a:gd name="connsiteX3" fmla="*/ 0 w 307669"/>
                  <a:gd name="connsiteY3" fmla="*/ 567153 h 567153"/>
                  <a:gd name="connsiteX0" fmla="*/ 0 w 457571"/>
                  <a:gd name="connsiteY0" fmla="*/ 552163 h 567153"/>
                  <a:gd name="connsiteX1" fmla="*/ 303737 w 457571"/>
                  <a:gd name="connsiteY1" fmla="*/ 0 h 567153"/>
                  <a:gd name="connsiteX2" fmla="*/ 457571 w 457571"/>
                  <a:gd name="connsiteY2" fmla="*/ 567153 h 567153"/>
                  <a:gd name="connsiteX3" fmla="*/ 0 w 457571"/>
                  <a:gd name="connsiteY3" fmla="*/ 552163 h 567153"/>
                  <a:gd name="connsiteX0" fmla="*/ 0 w 483619"/>
                  <a:gd name="connsiteY0" fmla="*/ 552163 h 567153"/>
                  <a:gd name="connsiteX1" fmla="*/ 483619 w 483619"/>
                  <a:gd name="connsiteY1" fmla="*/ 0 h 567153"/>
                  <a:gd name="connsiteX2" fmla="*/ 457571 w 483619"/>
                  <a:gd name="connsiteY2" fmla="*/ 567153 h 567153"/>
                  <a:gd name="connsiteX3" fmla="*/ 0 w 483619"/>
                  <a:gd name="connsiteY3" fmla="*/ 552163 h 567153"/>
                  <a:gd name="connsiteX0" fmla="*/ 0 w 532522"/>
                  <a:gd name="connsiteY0" fmla="*/ 552163 h 567153"/>
                  <a:gd name="connsiteX1" fmla="*/ 483619 w 532522"/>
                  <a:gd name="connsiteY1" fmla="*/ 0 h 567153"/>
                  <a:gd name="connsiteX2" fmla="*/ 532522 w 532522"/>
                  <a:gd name="connsiteY2" fmla="*/ 567153 h 567153"/>
                  <a:gd name="connsiteX3" fmla="*/ 0 w 532522"/>
                  <a:gd name="connsiteY3" fmla="*/ 552163 h 56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22" h="567153">
                    <a:moveTo>
                      <a:pt x="0" y="552163"/>
                    </a:moveTo>
                    <a:lnTo>
                      <a:pt x="483619" y="0"/>
                    </a:lnTo>
                    <a:lnTo>
                      <a:pt x="532522" y="567153"/>
                    </a:lnTo>
                    <a:lnTo>
                      <a:pt x="0" y="55216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56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4A076-B026-462D-9948-7EE890338C72}"/>
              </a:ext>
            </a:extLst>
          </p:cNvPr>
          <p:cNvGrpSpPr/>
          <p:nvPr/>
        </p:nvGrpSpPr>
        <p:grpSpPr>
          <a:xfrm>
            <a:off x="3857989" y="248356"/>
            <a:ext cx="3716852" cy="2236390"/>
            <a:chOff x="3857989" y="248356"/>
            <a:chExt cx="3716852" cy="22363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CBC51E-1BE3-4D03-B81C-1D2AECED8FA5}"/>
                </a:ext>
              </a:extLst>
            </p:cNvPr>
            <p:cNvGrpSpPr/>
            <p:nvPr/>
          </p:nvGrpSpPr>
          <p:grpSpPr>
            <a:xfrm>
              <a:off x="4286953" y="644658"/>
              <a:ext cx="2731911" cy="1840088"/>
              <a:chOff x="4402667" y="717893"/>
              <a:chExt cx="2731911" cy="184008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F261018-5B6F-4C55-ABA3-AC22C9A5BF66}"/>
                  </a:ext>
                </a:extLst>
              </p:cNvPr>
              <p:cNvGrpSpPr/>
              <p:nvPr/>
            </p:nvGrpSpPr>
            <p:grpSpPr>
              <a:xfrm>
                <a:off x="4402667" y="717893"/>
                <a:ext cx="2731911" cy="1563510"/>
                <a:chOff x="4176887" y="1185335"/>
                <a:chExt cx="2731911" cy="1563510"/>
              </a:xfrm>
            </p:grpSpPr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3E1CFE79-C610-4B66-AB84-585CB8EB6000}"/>
                    </a:ext>
                  </a:extLst>
                </p:cNvPr>
                <p:cNvSpPr/>
                <p:nvPr/>
              </p:nvSpPr>
              <p:spPr>
                <a:xfrm>
                  <a:off x="4176887" y="1185335"/>
                  <a:ext cx="2731911" cy="1411111"/>
                </a:xfrm>
                <a:prstGeom prst="triangl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A024FCA3-5567-46F1-8E6F-82827FB495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684885" y="1835858"/>
                  <a:ext cx="270936" cy="1707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51337297-5634-42B3-8C3E-01445A48A9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96000" y="1799165"/>
                  <a:ext cx="248360" cy="18344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4505399E-52F3-4C93-A665-D3702EBCF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67866" y="2472267"/>
                  <a:ext cx="1" cy="2765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82F0049-6512-4326-B1C4-BF18F5E7D5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63816" y="2458156"/>
                  <a:ext cx="1" cy="27657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9E48DD-D6C1-4ACA-A5BD-16536D63D3AA}"/>
                  </a:ext>
                </a:extLst>
              </p:cNvPr>
              <p:cNvSpPr/>
              <p:nvPr/>
            </p:nvSpPr>
            <p:spPr>
              <a:xfrm rot="18996069">
                <a:off x="4526844" y="1128889"/>
                <a:ext cx="376911" cy="2395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43E12F7-F5AB-4151-9E2B-060829767E11}"/>
                  </a:ext>
                </a:extLst>
              </p:cNvPr>
              <p:cNvSpPr/>
              <p:nvPr/>
            </p:nvSpPr>
            <p:spPr>
              <a:xfrm>
                <a:off x="5317067" y="2281403"/>
                <a:ext cx="688619" cy="276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3C4727-05C1-44EE-AFC7-14920B772A77}"/>
                  </a:ext>
                </a:extLst>
              </p:cNvPr>
              <p:cNvSpPr/>
              <p:nvPr/>
            </p:nvSpPr>
            <p:spPr>
              <a:xfrm rot="3008116">
                <a:off x="6615709" y="1224904"/>
                <a:ext cx="376911" cy="2395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1CE705-51B2-4C05-AF13-6EA16B45EB54}"/>
                </a:ext>
              </a:extLst>
            </p:cNvPr>
            <p:cNvSpPr/>
            <p:nvPr/>
          </p:nvSpPr>
          <p:spPr>
            <a:xfrm>
              <a:off x="5503330" y="248356"/>
              <a:ext cx="299159" cy="296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7B48E6-22F2-4039-820F-455B6186EA33}"/>
                </a:ext>
              </a:extLst>
            </p:cNvPr>
            <p:cNvSpPr/>
            <p:nvPr/>
          </p:nvSpPr>
          <p:spPr>
            <a:xfrm>
              <a:off x="3857989" y="1955618"/>
              <a:ext cx="327362" cy="276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B495B9-FC65-4B51-AC36-D22231DBDAC5}"/>
                </a:ext>
              </a:extLst>
            </p:cNvPr>
            <p:cNvSpPr/>
            <p:nvPr/>
          </p:nvSpPr>
          <p:spPr>
            <a:xfrm>
              <a:off x="7258756" y="1955618"/>
              <a:ext cx="316085" cy="2765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B9FB4E-8EA1-4850-A38F-16D6BAE41144}"/>
              </a:ext>
            </a:extLst>
          </p:cNvPr>
          <p:cNvGrpSpPr/>
          <p:nvPr/>
        </p:nvGrpSpPr>
        <p:grpSpPr>
          <a:xfrm>
            <a:off x="5503330" y="644658"/>
            <a:ext cx="400742" cy="1732882"/>
            <a:chOff x="5503330" y="644658"/>
            <a:chExt cx="400742" cy="173288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F3B0E9-950B-49C7-B42E-FD5D78172C7A}"/>
                </a:ext>
              </a:extLst>
            </p:cNvPr>
            <p:cNvCxnSpPr>
              <a:stCxn id="7" idx="0"/>
              <a:endCxn id="7" idx="3"/>
            </p:cNvCxnSpPr>
            <p:nvPr/>
          </p:nvCxnSpPr>
          <p:spPr>
            <a:xfrm>
              <a:off x="5652909" y="644658"/>
              <a:ext cx="0" cy="14111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6D3794-56C9-48A1-913E-0A49AF5FFF98}"/>
                </a:ext>
              </a:extLst>
            </p:cNvPr>
            <p:cNvSpPr/>
            <p:nvPr/>
          </p:nvSpPr>
          <p:spPr>
            <a:xfrm>
              <a:off x="5503330" y="2086851"/>
              <a:ext cx="400742" cy="2906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815864-EBFE-45B4-9B4C-187D4125831A}"/>
                  </a:ext>
                </a:extLst>
              </p:cNvPr>
              <p:cNvSpPr/>
              <p:nvPr/>
            </p:nvSpPr>
            <p:spPr>
              <a:xfrm>
                <a:off x="2266674" y="2315556"/>
                <a:ext cx="9074548" cy="6665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ABCএকটি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সমদ্বিবাহু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ত্রিভুজ</a:t>
                </a:r>
                <a:r>
                  <a:rPr lang="en-US" sz="2000" dirty="0">
                    <a:solidFill>
                      <a:schemeClr val="tx1"/>
                    </a:solidFill>
                  </a:rPr>
                  <a:t> । 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বিন্দু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হতে</a:t>
                </a:r>
                <a:r>
                  <a:rPr lang="en-US" sz="2000" dirty="0">
                    <a:solidFill>
                      <a:schemeClr val="tx1"/>
                    </a:solidFill>
                  </a:rPr>
                  <a:t> AD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আঁকি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AB = AC =a, BC=b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E815864-EBFE-45B4-9B4C-187D41258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74" y="2315556"/>
                <a:ext cx="9074548" cy="666532"/>
              </a:xfrm>
              <a:prstGeom prst="rect">
                <a:avLst/>
              </a:prstGeom>
              <a:blipFill>
                <a:blip r:embed="rId2"/>
                <a:stretch>
                  <a:fillRect r="-874" b="-15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9C4FE3-95A5-4848-92C8-548CF492C611}"/>
                  </a:ext>
                </a:extLst>
              </p:cNvPr>
              <p:cNvSpPr/>
              <p:nvPr/>
            </p:nvSpPr>
            <p:spPr>
              <a:xfrm>
                <a:off x="2378477" y="3019685"/>
                <a:ext cx="1806874" cy="473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BD =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9C4FE3-95A5-4848-92C8-548CF492C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77" y="3019685"/>
                <a:ext cx="1806874" cy="473950"/>
              </a:xfrm>
              <a:prstGeom prst="rect">
                <a:avLst/>
              </a:prstGeom>
              <a:blipFill>
                <a:blip r:embed="rId3"/>
                <a:stretch>
                  <a:fillRect l="-5051" t="-15385" r="-6397" b="-4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D34EC50-307A-4F1F-88E7-16C60514A6BE}"/>
              </a:ext>
            </a:extLst>
          </p:cNvPr>
          <p:cNvSpPr/>
          <p:nvPr/>
        </p:nvSpPr>
        <p:spPr>
          <a:xfrm>
            <a:off x="4185351" y="2916275"/>
            <a:ext cx="7594323" cy="68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{ </a:t>
            </a:r>
            <a:r>
              <a:rPr lang="en-US" sz="1600" dirty="0" err="1">
                <a:solidFill>
                  <a:schemeClr val="tx1"/>
                </a:solidFill>
              </a:rPr>
              <a:t>সমদ্বিবাহু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ত্রিভুজের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বিপরীত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শীর্ষ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বিন্দু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হতে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ভূমির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উপর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লম্ব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ভুমিকে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সমদ্বিখন্ডিত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করে</a:t>
            </a:r>
            <a:r>
              <a:rPr lang="en-US" sz="1600" dirty="0">
                <a:solidFill>
                  <a:schemeClr val="tx1"/>
                </a:solidFill>
              </a:rPr>
              <a:t>।}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3F72EB-523A-4590-A52E-90EFBF149FCD}"/>
                  </a:ext>
                </a:extLst>
              </p:cNvPr>
              <p:cNvSpPr/>
              <p:nvPr/>
            </p:nvSpPr>
            <p:spPr>
              <a:xfrm>
                <a:off x="2378477" y="3770489"/>
                <a:ext cx="1572634" cy="473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𝐴𝐵𝐷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3F72EB-523A-4590-A52E-90EFBF149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77" y="3770489"/>
                <a:ext cx="1572634" cy="473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F1B56F9-AF17-4038-A469-4301EF92098F}"/>
                  </a:ext>
                </a:extLst>
              </p:cNvPr>
              <p:cNvSpPr/>
              <p:nvPr/>
            </p:nvSpPr>
            <p:spPr>
              <a:xfrm>
                <a:off x="3890777" y="5300143"/>
                <a:ext cx="3176056" cy="376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F1B56F9-AF17-4038-A469-4301EF920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777" y="5300143"/>
                <a:ext cx="3176056" cy="376552"/>
              </a:xfrm>
              <a:prstGeom prst="rect">
                <a:avLst/>
              </a:prstGeom>
              <a:blipFill>
                <a:blip r:embed="rId5"/>
                <a:stretch>
                  <a:fillRect t="-12903" b="-387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3BFE77-C449-4AB1-AA58-4E28B7299C59}"/>
                  </a:ext>
                </a:extLst>
              </p:cNvPr>
              <p:cNvSpPr/>
              <p:nvPr/>
            </p:nvSpPr>
            <p:spPr>
              <a:xfrm>
                <a:off x="4103511" y="4142834"/>
                <a:ext cx="2986747" cy="376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83BFE77-C449-4AB1-AA58-4E28B7299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11" y="4142834"/>
                <a:ext cx="2986747" cy="37655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E0189D9-2627-43B6-920A-015B6870BEAE}"/>
                  </a:ext>
                </a:extLst>
              </p:cNvPr>
              <p:cNvSpPr/>
              <p:nvPr/>
            </p:nvSpPr>
            <p:spPr>
              <a:xfrm>
                <a:off x="4066602" y="4754353"/>
                <a:ext cx="3176056" cy="376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E0189D9-2627-43B6-920A-015B6870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602" y="4754353"/>
                <a:ext cx="3176056" cy="376552"/>
              </a:xfrm>
              <a:prstGeom prst="rect">
                <a:avLst/>
              </a:prstGeom>
              <a:blipFill>
                <a:blip r:embed="rId7"/>
                <a:stretch>
                  <a:fillRect t="-6452" b="-32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0CBF5F0-9BDA-48CC-811C-9F4B1B099F82}"/>
                  </a:ext>
                </a:extLst>
              </p:cNvPr>
              <p:cNvSpPr/>
              <p:nvPr/>
            </p:nvSpPr>
            <p:spPr>
              <a:xfrm>
                <a:off x="4153661" y="5860945"/>
                <a:ext cx="2650287" cy="376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0CBF5F0-9BDA-48CC-811C-9F4B1B099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61" y="5860945"/>
                <a:ext cx="2650287" cy="376552"/>
              </a:xfrm>
              <a:prstGeom prst="rect">
                <a:avLst/>
              </a:prstGeom>
              <a:blipFill>
                <a:blip r:embed="rId8"/>
                <a:stretch>
                  <a:fillRect t="-12903" b="-387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9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4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E01387A-42DD-4ED6-8DF3-5DF55CD3CCF6}"/>
                  </a:ext>
                </a:extLst>
              </p:cNvPr>
              <p:cNvSpPr/>
              <p:nvPr/>
            </p:nvSpPr>
            <p:spPr>
              <a:xfrm>
                <a:off x="3346506" y="1277657"/>
                <a:ext cx="2749494" cy="376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E01387A-42DD-4ED6-8DF3-5DF55CD3C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506" y="1277657"/>
                <a:ext cx="2749494" cy="376552"/>
              </a:xfrm>
              <a:prstGeom prst="rect">
                <a:avLst/>
              </a:prstGeom>
              <a:blipFill>
                <a:blip r:embed="rId2"/>
                <a:stretch>
                  <a:fillRect t="-27869" b="-508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2C8985-F1A2-454B-9727-FBC58B1AC479}"/>
                  </a:ext>
                </a:extLst>
              </p:cNvPr>
              <p:cNvSpPr/>
              <p:nvPr/>
            </p:nvSpPr>
            <p:spPr>
              <a:xfrm>
                <a:off x="3312639" y="673701"/>
                <a:ext cx="2935761" cy="376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1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2C8985-F1A2-454B-9727-FBC58B1AC4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39" y="673701"/>
                <a:ext cx="2935761" cy="376552"/>
              </a:xfrm>
              <a:prstGeom prst="rect">
                <a:avLst/>
              </a:prstGeom>
              <a:blipFill>
                <a:blip r:embed="rId3"/>
                <a:stretch>
                  <a:fillRect t="-27869" b="-459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6902B5-0785-4C19-B0C0-F31FFA829AEC}"/>
                  </a:ext>
                </a:extLst>
              </p:cNvPr>
              <p:cNvSpPr/>
              <p:nvPr/>
            </p:nvSpPr>
            <p:spPr>
              <a:xfrm>
                <a:off x="4873283" y="5474295"/>
                <a:ext cx="1222717" cy="729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6902B5-0785-4C19-B0C0-F31FFA829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83" y="5474295"/>
                <a:ext cx="1222717" cy="729065"/>
              </a:xfrm>
              <a:prstGeom prst="rect">
                <a:avLst/>
              </a:prstGeom>
              <a:blipFill>
                <a:blip r:embed="rId4"/>
                <a:stretch>
                  <a:fillRect b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2371FB-E350-4862-B3B2-FDCF5AF64432}"/>
                  </a:ext>
                </a:extLst>
              </p:cNvPr>
              <p:cNvSpPr/>
              <p:nvPr/>
            </p:nvSpPr>
            <p:spPr>
              <a:xfrm>
                <a:off x="3651306" y="2007313"/>
                <a:ext cx="2749494" cy="729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1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12371FB-E350-4862-B3B2-FDCF5AF64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306" y="2007313"/>
                <a:ext cx="2749494" cy="729065"/>
              </a:xfrm>
              <a:prstGeom prst="rect">
                <a:avLst/>
              </a:prstGeom>
              <a:blipFill>
                <a:blip r:embed="rId5"/>
                <a:stretch>
                  <a:fillRect b="-1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28D113-F520-4F44-A329-1CCC8BA8038A}"/>
                  </a:ext>
                </a:extLst>
              </p:cNvPr>
              <p:cNvSpPr/>
              <p:nvPr/>
            </p:nvSpPr>
            <p:spPr>
              <a:xfrm>
                <a:off x="923768" y="3949141"/>
                <a:ext cx="4777741" cy="4739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ক্ষেত্রফল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28D113-F520-4F44-A329-1CCC8BA80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68" y="3949141"/>
                <a:ext cx="4777741" cy="473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F9E0D89-EE49-4277-BA0E-D643B021DAE7}"/>
                  </a:ext>
                </a:extLst>
              </p:cNvPr>
              <p:cNvSpPr/>
              <p:nvPr/>
            </p:nvSpPr>
            <p:spPr>
              <a:xfrm>
                <a:off x="4873284" y="4748612"/>
                <a:ext cx="961114" cy="509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F9E0D89-EE49-4277-BA0E-D643B021DA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84" y="4748612"/>
                <a:ext cx="961114" cy="509980"/>
              </a:xfrm>
              <a:prstGeom prst="rect">
                <a:avLst/>
              </a:prstGeom>
              <a:blipFill>
                <a:blip r:embed="rId7"/>
                <a:stretch>
                  <a:fillRect l="-4430" t="-21429" b="-46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254FAE-6739-4EFD-AE21-25A9ACB189B3}"/>
                  </a:ext>
                </a:extLst>
              </p:cNvPr>
              <p:cNvSpPr/>
              <p:nvPr/>
            </p:nvSpPr>
            <p:spPr>
              <a:xfrm>
                <a:off x="5178453" y="3914428"/>
                <a:ext cx="3061252" cy="5099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ভুমি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উচ্চতা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254FAE-6739-4EFD-AE21-25A9ACB18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453" y="3914428"/>
                <a:ext cx="3061252" cy="509980"/>
              </a:xfrm>
              <a:prstGeom prst="rect">
                <a:avLst/>
              </a:prstGeom>
              <a:blipFill>
                <a:blip r:embed="rId8"/>
                <a:stretch>
                  <a:fillRect t="-7143" b="-27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F9B2AD-F8D6-41F3-B12D-64AFCCC5A945}"/>
                  </a:ext>
                </a:extLst>
              </p:cNvPr>
              <p:cNvSpPr/>
              <p:nvPr/>
            </p:nvSpPr>
            <p:spPr>
              <a:xfrm>
                <a:off x="5669078" y="4854608"/>
                <a:ext cx="688526" cy="3667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F9B2AD-F8D6-41F3-B12D-64AFCCC5A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78" y="4854608"/>
                <a:ext cx="688526" cy="36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134012-5184-41AC-B62F-4EB1D0DF26EF}"/>
                  </a:ext>
                </a:extLst>
              </p:cNvPr>
              <p:cNvSpPr/>
              <p:nvPr/>
            </p:nvSpPr>
            <p:spPr>
              <a:xfrm>
                <a:off x="3803706" y="3116773"/>
                <a:ext cx="2749494" cy="729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0" dirty="0">
                    <a:solidFill>
                      <a:schemeClr val="tx1"/>
                    </a:solidFill>
                  </a:rPr>
                  <a:t>AD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F134012-5184-41AC-B62F-4EB1D0DF2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706" y="3116773"/>
                <a:ext cx="2749494" cy="729065"/>
              </a:xfrm>
              <a:prstGeom prst="rect">
                <a:avLst/>
              </a:prstGeom>
              <a:blipFill>
                <a:blip r:embed="rId10"/>
                <a:stretch>
                  <a:fillRect l="-4656" r="-2439" b="-2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E991E1-5E91-492B-A262-FCFCBAA8276D}"/>
                  </a:ext>
                </a:extLst>
              </p:cNvPr>
              <p:cNvSpPr/>
              <p:nvPr/>
            </p:nvSpPr>
            <p:spPr>
              <a:xfrm>
                <a:off x="6013155" y="4716205"/>
                <a:ext cx="2749494" cy="7290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E991E1-5E91-492B-A262-FCFCBAA82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55" y="4716205"/>
                <a:ext cx="2749494" cy="729065"/>
              </a:xfrm>
              <a:prstGeom prst="rect">
                <a:avLst/>
              </a:prstGeom>
              <a:blipFill>
                <a:blip r:embed="rId11"/>
                <a:stretch>
                  <a:fillRect b="-134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EAAEB6-B6F5-4FF6-A16E-872DFC061729}"/>
                  </a:ext>
                </a:extLst>
              </p:cNvPr>
              <p:cNvSpPr/>
              <p:nvPr/>
            </p:nvSpPr>
            <p:spPr>
              <a:xfrm>
                <a:off x="6013154" y="5567927"/>
                <a:ext cx="1792375" cy="616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EAAEB6-B6F5-4FF6-A16E-872DFC061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54" y="5567927"/>
                <a:ext cx="1792375" cy="6163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2" grpId="0"/>
      <p:bldP spid="14" grpId="0"/>
      <p:bldP spid="15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4CAEB0E-9C55-454E-8FA7-635B49FBD384}"/>
              </a:ext>
            </a:extLst>
          </p:cNvPr>
          <p:cNvGrpSpPr/>
          <p:nvPr/>
        </p:nvGrpSpPr>
        <p:grpSpPr>
          <a:xfrm>
            <a:off x="1896532" y="1004997"/>
            <a:ext cx="8173155" cy="5079427"/>
            <a:chOff x="1828798" y="553441"/>
            <a:chExt cx="8173155" cy="50794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0E7B6B-7FD1-4832-8AB1-0C0041054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98" y="553441"/>
              <a:ext cx="8173155" cy="50794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91A0E9-8FB5-4DBA-B6E5-D91ED0D11C00}"/>
                </a:ext>
              </a:extLst>
            </p:cNvPr>
            <p:cNvSpPr/>
            <p:nvPr/>
          </p:nvSpPr>
          <p:spPr>
            <a:xfrm>
              <a:off x="1885243" y="2043289"/>
              <a:ext cx="8060267" cy="20997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00" dirty="0" err="1">
                  <a:solidFill>
                    <a:srgbClr val="FF0000"/>
                  </a:solidFill>
                  <a:latin typeface="SonkhoMJ" pitchFamily="2" charset="0"/>
                </a:rPr>
                <a:t>ab¨ev</a:t>
              </a:r>
              <a:r>
                <a:rPr lang="en-US" sz="23900" dirty="0">
                  <a:solidFill>
                    <a:srgbClr val="FF0000"/>
                  </a:solidFill>
                  <a:latin typeface="SonkhoMJ" pitchFamily="2" charset="0"/>
                </a:rPr>
                <a:t>`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147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201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SonkhoMJ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164</cp:revision>
  <dcterms:created xsi:type="dcterms:W3CDTF">2020-10-26T03:45:11Z</dcterms:created>
  <dcterms:modified xsi:type="dcterms:W3CDTF">2020-11-17T12:31:01Z</dcterms:modified>
</cp:coreProperties>
</file>