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70" r:id="rId9"/>
    <p:sldId id="263" r:id="rId10"/>
    <p:sldId id="264" r:id="rId11"/>
    <p:sldId id="267" r:id="rId12"/>
    <p:sldId id="265" r:id="rId13"/>
    <p:sldId id="271" r:id="rId14"/>
    <p:sldId id="274" r:id="rId15"/>
    <p:sldId id="266" r:id="rId16"/>
    <p:sldId id="277" r:id="rId17"/>
    <p:sldId id="268" r:id="rId18"/>
    <p:sldId id="272" r:id="rId19"/>
    <p:sldId id="269" r:id="rId20"/>
    <p:sldId id="275" r:id="rId21"/>
    <p:sldId id="273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E4EE8A"/>
    <a:srgbClr val="F1A374"/>
    <a:srgbClr val="4E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96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87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2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0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FAB3-5806-47D2-A5D3-576FBFEE735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D57969-8D45-4323-B21E-3245920E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jpg"/><Relationship Id="rId7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46" y="771116"/>
            <a:ext cx="8270207" cy="5237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6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92D050"/>
            </a:gs>
            <a:gs pos="1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5865223" y="1423851"/>
            <a:ext cx="731520" cy="444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99" y="578302"/>
            <a:ext cx="3807093" cy="215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19" y="578301"/>
            <a:ext cx="3807094" cy="215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02" y="412295"/>
            <a:ext cx="8659214" cy="360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784954" y="4923059"/>
            <a:ext cx="8944310" cy="793570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35000">
                <a:srgbClr val="92D050"/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দেখিতে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4953" y="4913264"/>
            <a:ext cx="8944311" cy="803365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35000">
                <a:srgbClr val="92D050"/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মাছ থকে শুঁটকি প্রক্রিয়াজাতকরণ।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84952" y="4913264"/>
            <a:ext cx="8944312" cy="8033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4952" y="4903469"/>
            <a:ext cx="8944312" cy="8033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মুড়ি প্রক্রিয়াকরণ।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07439"/>
            <a:ext cx="2403567" cy="1460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7439"/>
            <a:ext cx="2186262" cy="1460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28" y="107466"/>
            <a:ext cx="2163669" cy="1442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1" y="107440"/>
            <a:ext cx="2194560" cy="1461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37" y="107438"/>
            <a:ext cx="2351314" cy="14470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691" y="1813046"/>
            <a:ext cx="11908560" cy="4846320"/>
          </a:xfrm>
          <a:prstGeom prst="roundRect">
            <a:avLst/>
          </a:prstGeom>
          <a:blipFill dpi="0" rotWithShape="1">
            <a:blip r:embed="rId7">
              <a:alphaModFix amt="4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অর্থাৎ সনাতন পদ্ধতি উদ্ভাবনের ফলে খাদ্য পণ্য উৎপাদনের পরিমাণ যেমন অনেক গুণ বৃদ্ধি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পেয়েছে, তেমনি স্বাস্থ্যসম্মত উপায়ে সেগুলো সংরক্ষণের ব্যবস্থাও করা যাচ্ছে।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দীর্ঘদিন সংরক্ষণ করা যাচ্ছে, প্রয়োজন মতো খাওয়া যাচ্ছে।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 শিল্পের উদ্যোক্তা ও কর্মীগণের কর্মসংস্থান সৃষ্টি হচ্ছে।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ঋতুর ফসল অন্য ঋতুতেও পাওয়া যাচ্ছে।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ঋতুভিত্তিক ফল সংরক্ষণ এবং ফলের নানা ধরনের রসালো খাবার উদ্ভাবন করা হচ্ছে- যা দিয়ে সারা বছর মানুষের পুষ্টি চাহিদা পূরণ করা সম্ভব হচ্ছে।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প্রক্রিয়াকরণকে কেন্দ্র করা দেশে নানা ধরনের প্রক্রিয়াজাতকরণ শিল্প গড়ে উঠেছে। ফলে বাংলাদেশের মতো কৃষি প্রধান দেশের উৎপাদিত কৃষিজ পণ্য সামগ্রীর সর্বোচ্চ ব্যবহার করার সুযোগ সৃষ্টি হয়েছে।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1421" y="1878613"/>
            <a:ext cx="7906091" cy="769441"/>
          </a:xfrm>
          <a:prstGeom prst="rect">
            <a:avLst/>
          </a:prstGeom>
          <a:solidFill>
            <a:srgbClr val="E4EE8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প্রক্রিয়াকরণের সুবিধা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912">
              <a:srgbClr val="EF8936"/>
            </a:gs>
            <a:gs pos="22000">
              <a:srgbClr val="FFC000"/>
            </a:gs>
            <a:gs pos="60000">
              <a:schemeClr val="accent2">
                <a:lumMod val="95000"/>
                <a:lumOff val="5000"/>
              </a:schemeClr>
            </a:gs>
            <a:gs pos="85000">
              <a:schemeClr val="accent2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542" y="407851"/>
            <a:ext cx="7794171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3000">
                <a:srgbClr val="FFFF00"/>
              </a:gs>
              <a:gs pos="100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পদ্ধতির প্রক্রিয়াজাতকরণের সমস্যা-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01520" y="2715622"/>
            <a:ext cx="8083006" cy="23005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মোতাবেক পণ্য রূপান্তর করা যায় না।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সমস্যা।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সম্মত কিনা তা পরীক্ষা-নিরীক্ষা করা হয় না।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783045" y="1219198"/>
            <a:ext cx="10524309" cy="1770744"/>
          </a:xfrm>
          <a:prstGeom prst="ribbon">
            <a:avLst>
              <a:gd name="adj1" fmla="val 16667"/>
              <a:gd name="adj2" fmla="val 662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80570" y="3947885"/>
            <a:ext cx="10348687" cy="1828801"/>
          </a:xfrm>
          <a:prstGeom prst="flowChartTerminator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প্রক্রিয়াকরণের দুইটি করে সুবিধা ও অসুবিধা উল্লেখ কর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8913" y="283027"/>
            <a:ext cx="3294743" cy="667657"/>
          </a:xfrm>
          <a:prstGeom prst="rect">
            <a:avLst/>
          </a:prstGeom>
          <a:solidFill>
            <a:srgbClr val="E4E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িরাজগঞ্জে গমের বাম্পার ফলন হওয়ায় কৃষকের মুখে হাসি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87" y="182880"/>
            <a:ext cx="11258517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9903" y="418012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259" y="5522687"/>
            <a:ext cx="1149531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  আধুনিক পদ্ধতিতে শিল্পকারখানায় গম প্রক্রিয়াজাতকরণ করে ব্রেড, বিস্কুট, কেক ও অনান্য খাদ্য দ্রব্য তৈরী করা হয়।</a:t>
            </a:r>
            <a:endParaRPr lang="en-US" sz="3600" dirty="0"/>
          </a:p>
        </p:txBody>
      </p:sp>
      <p:pic>
        <p:nvPicPr>
          <p:cNvPr id="8" name="(webmusic.in)_Tw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402" end="266184.816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31669" y="41801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88" y="2965268"/>
            <a:ext cx="4185486" cy="255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02" y="2958102"/>
            <a:ext cx="4534438" cy="25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3" y="121754"/>
            <a:ext cx="4929518" cy="2875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27" y="255253"/>
            <a:ext cx="4940620" cy="295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ight Arrow 9"/>
          <p:cNvSpPr/>
          <p:nvPr/>
        </p:nvSpPr>
        <p:spPr>
          <a:xfrm>
            <a:off x="5715671" y="1301689"/>
            <a:ext cx="981210" cy="6379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00425" y="5324828"/>
            <a:ext cx="8804366" cy="9042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rgbClr val="0070C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70371" y="5266583"/>
            <a:ext cx="8804366" cy="9042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rgbClr val="0070C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পদ্ধতিতে মাছ প্রক্রিয়াজাতকরণ।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0" y="227692"/>
            <a:ext cx="4932420" cy="287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38" y="242503"/>
            <a:ext cx="4974300" cy="296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ight Arrow 14"/>
          <p:cNvSpPr/>
          <p:nvPr/>
        </p:nvSpPr>
        <p:spPr>
          <a:xfrm>
            <a:off x="5747914" y="1257413"/>
            <a:ext cx="981210" cy="6379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83498" y="5319316"/>
            <a:ext cx="8804366" cy="899887"/>
          </a:xfrm>
          <a:prstGeom prst="roundRect">
            <a:avLst/>
          </a:prstGeom>
          <a:pattFill prst="dotGrid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3457" y="5293753"/>
            <a:ext cx="8804366" cy="899887"/>
          </a:xfrm>
          <a:prstGeom prst="roundRect">
            <a:avLst/>
          </a:prstGeom>
          <a:pattFill prst="dashUpDiag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পদ্ধতিতে আখ থেকে চিনি প্রক্রিয়াকরণ।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45845" y="5262239"/>
            <a:ext cx="8853417" cy="907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46509" y="5323070"/>
            <a:ext cx="9290298" cy="9585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পদ্ধতিতে দুধ থেকে মিষ্টি, দই ও শিশু খাদ্য তৈরী।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747914" y="1268179"/>
            <a:ext cx="981210" cy="637966"/>
          </a:xfrm>
          <a:prstGeom prst="rightArrow">
            <a:avLst/>
          </a:prstGeom>
          <a:solidFill>
            <a:srgbClr val="E4E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3" y="108812"/>
            <a:ext cx="4918472" cy="287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Group 35"/>
          <p:cNvGrpSpPr/>
          <p:nvPr/>
        </p:nvGrpSpPr>
        <p:grpSpPr>
          <a:xfrm>
            <a:off x="7054206" y="293535"/>
            <a:ext cx="4970820" cy="2976348"/>
            <a:chOff x="2396344" y="4308513"/>
            <a:chExt cx="4737499" cy="282749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8" t="381" r="20801" b="-381"/>
            <a:stretch/>
          </p:blipFill>
          <p:spPr>
            <a:xfrm>
              <a:off x="4751798" y="4308514"/>
              <a:ext cx="2382045" cy="2827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05"/>
            <a:stretch/>
          </p:blipFill>
          <p:spPr>
            <a:xfrm>
              <a:off x="2396344" y="4308513"/>
              <a:ext cx="2355603" cy="28274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5" name="Right Arrow 24"/>
          <p:cNvSpPr/>
          <p:nvPr/>
        </p:nvSpPr>
        <p:spPr>
          <a:xfrm>
            <a:off x="5739239" y="1265455"/>
            <a:ext cx="981210" cy="637966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70" y="292095"/>
            <a:ext cx="4935086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8" y="126318"/>
            <a:ext cx="5422305" cy="467359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42156" y="5277706"/>
            <a:ext cx="9290298" cy="9493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33490" y="5311490"/>
            <a:ext cx="9290298" cy="9493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পদ্ধতিতে ঔষধি গাছ থেকে ঔষধ তৈরী।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6" grpId="0" animBg="1"/>
      <p:bldP spid="27" grpId="0" animBg="1"/>
      <p:bldP spid="30" grpId="0" animBg="1"/>
      <p:bldP spid="25" grpId="0" animBg="1"/>
      <p:bldP spid="1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0056" y="711200"/>
            <a:ext cx="6908800" cy="986971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 শিল্পের সুবিধা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0541" y="2278742"/>
            <a:ext cx="8207829" cy="3050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  সময়ে অধিক পণ্য উৎপাদন করা যায়।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পরীক্ষা ও গবেষণার কাজ সহজে করা যায়।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নষ্ট হওয়ার ঝুকি কম।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পণ্য ব্যবস্থাপনা।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5770" y="333829"/>
            <a:ext cx="6908800" cy="986971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 শিল্পের সমস্যা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0467" y="1992810"/>
            <a:ext cx="7064103" cy="3310709"/>
          </a:xfrm>
          <a:prstGeom prst="roundRect">
            <a:avLst/>
          </a:prstGeom>
          <a:blipFill>
            <a:blip r:embed="rId2">
              <a:alphaModFix amt="96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পুঁজির সমস্যা।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বিজ্ঞান ও গবেষণার সমস্যা।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উদ্যোক্তা ও শ্রমকের সমস্যা।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 ব্যবস্থার ত্রুটি।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দক্ষতার অভাব।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 পণ্য সংরক্ষণের সুযোগ কম।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481943" y="827311"/>
            <a:ext cx="7170057" cy="210457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06286" y="3567611"/>
            <a:ext cx="9207860" cy="1715589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3">
              <a:alphaModFix amt="96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প্রক্রিয়াজাতকরণ শিল্পের প্রধান পাঁচটি সমস্যা সম্পর্কে লিখ।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18171" y="210456"/>
            <a:ext cx="2554515" cy="616856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172" y="340250"/>
            <a:ext cx="10926454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প্রকিয়াজাতকরণ শিল্পের সমস্যা সমাধানের উপায় (করণীয়)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48267" y="1497819"/>
            <a:ext cx="11678145" cy="4844923"/>
          </a:xfrm>
          <a:prstGeom prst="flowChartAlternateProcess">
            <a:avLst/>
          </a:prstGeom>
          <a:pattFill prst="sphere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 পণ্য প্রক্রিয়াজাতকরণ নীতিমালা ও পরিকল্পনা প্রণয়ন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শিক্ষায় ও গবেষণায় বহুমুখী উদ্বাবনী সম্ভাবনার সুযোগ সৃষ্টি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উদ্যোক্তা ও কর্মজীবী মানুষের সুযোগ সৃষ্টি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বিশ্বের  অভিজ্ঞতা ও জ্ঞান-বিজ্ঞানকে কাজে লাগানো।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বাজারজাতকরণ এবং বিদেশে রপ্তানির সুযোগ সৃষ্টি করা।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পণ্যের বহুমাত্রিক ব্যবহার এবং মানব দেহে এগুলোর গুণাগুণ সম্পর্কে সচেতনতা বৃদ্ধি করা।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7746" y="1588478"/>
            <a:ext cx="72410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3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8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485" y="566058"/>
            <a:ext cx="7097485" cy="156966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78855" y="2989942"/>
            <a:ext cx="9390743" cy="2757714"/>
          </a:xfrm>
          <a:prstGeom prst="flowChartAlternateProcess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 প্রক্রিয়াকরণ শিল্পের সমস্যাগুলো  চিহ্নিত কর।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 প্রক্রিয়াকরণ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সমস্যা সমাধানের তিনটি উপায় লিখ।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E4EE8A"/>
            </a:gs>
            <a:gs pos="74000">
              <a:schemeClr val="accent3">
                <a:lumMod val="60000"/>
                <a:lumOff val="40000"/>
              </a:schemeClr>
            </a:gs>
            <a:gs pos="92000">
              <a:srgbClr val="FFFF00">
                <a:alpha val="32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943428" y="2031998"/>
            <a:ext cx="10319658" cy="3338287"/>
          </a:xfrm>
          <a:prstGeom prst="star6">
            <a:avLst>
              <a:gd name="adj" fmla="val 28695"/>
              <a:gd name="hf" fmla="val 11547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9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142" y="759621"/>
            <a:ext cx="10203543" cy="5370286"/>
          </a:xfrm>
          <a:prstGeom prst="rect">
            <a:avLst/>
          </a:prstGeom>
          <a:gradFill flip="none" rotWithShape="1">
            <a:gsLst>
              <a:gs pos="19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267067"/>
            <a:ext cx="3410857" cy="28931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>
              <a:solidFill>
                <a:srgbClr val="FF0000"/>
              </a:solidFill>
            </a:endParaRP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মোঃ আবদুল বাসেত</a:t>
            </a:r>
          </a:p>
          <a:p>
            <a:pPr algn="ctr"/>
            <a:r>
              <a:rPr lang="bn-IN" dirty="0"/>
              <a:t>সহ. শিক্ষক (আই.সি.টি)</a:t>
            </a:r>
          </a:p>
          <a:p>
            <a:pPr algn="ctr"/>
            <a:r>
              <a:rPr lang="bn-IN" dirty="0">
                <a:solidFill>
                  <a:schemeClr val="accent5">
                    <a:lumMod val="50000"/>
                  </a:schemeClr>
                </a:solidFill>
              </a:rPr>
              <a:t>সাতমোড়া উচ্চ বিদ্যালয়</a:t>
            </a:r>
          </a:p>
          <a:p>
            <a:pPr algn="ctr"/>
            <a:r>
              <a:rPr lang="bn-IN" dirty="0">
                <a:solidFill>
                  <a:schemeClr val="accent5">
                    <a:lumMod val="50000"/>
                  </a:schemeClr>
                </a:solidFill>
              </a:rPr>
              <a:t>নবীনগর, ব্রাহ্মণবাড়ীয়া</a:t>
            </a:r>
          </a:p>
          <a:p>
            <a:pPr algn="ctr"/>
            <a:r>
              <a:rPr lang="en-US" dirty="0"/>
              <a:t>Cell: 01710998333</a:t>
            </a:r>
          </a:p>
          <a:p>
            <a:r>
              <a:rPr lang="bn-IN" sz="1400" dirty="0" smtClean="0">
                <a:solidFill>
                  <a:schemeClr val="tx1"/>
                </a:solidFill>
              </a:rPr>
              <a:t>           </a:t>
            </a:r>
            <a:r>
              <a:rPr lang="en-US" sz="1400" dirty="0" smtClean="0">
                <a:solidFill>
                  <a:schemeClr val="tx1"/>
                </a:solidFill>
              </a:rPr>
              <a:t>Email: shsab1972@gmail.com</a:t>
            </a:r>
            <a:endParaRPr lang="bn-IN" sz="1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13" y="1737841"/>
            <a:ext cx="1692030" cy="1706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008915" y="1737841"/>
            <a:ext cx="4426856" cy="3886082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 বাংলাদেশ ও বিশ্ব পরিচয়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শ্রেণীঃ- সপ্তম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চতুর্থ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পাঠঃ- বাংলাদেশের অর্থনীতি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 ১৯/১১/২০২০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5429" y="484036"/>
            <a:ext cx="3976914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482671" y="4305522"/>
            <a:ext cx="898434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1437" y="4166467"/>
            <a:ext cx="9533672" cy="1323439"/>
          </a:xfrm>
          <a:prstGeom prst="rect">
            <a:avLst/>
          </a:prstGeom>
          <a:gradFill flip="none" rotWithShape="1">
            <a:gsLst>
              <a:gs pos="62000">
                <a:schemeClr val="accent3">
                  <a:lumMod val="5000"/>
                  <a:lumOff val="95000"/>
                </a:schemeClr>
              </a:gs>
              <a:gs pos="66000">
                <a:schemeClr val="accent3">
                  <a:lumMod val="45000"/>
                  <a:lumOff val="55000"/>
                </a:schemeClr>
              </a:gs>
              <a:gs pos="29000">
                <a:schemeClr val="accent3">
                  <a:lumMod val="45000"/>
                  <a:lumOff val="55000"/>
                </a:schemeClr>
              </a:gs>
              <a:gs pos="16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ছবিতে চাল থেকে মুড়ি ও ২য় ছবির বিভিন্ন অংশে মাছ থেকে সনাতন পদ্ধতিতে শুঁটকি প্রক্রিয়াকরণ করা হচ্ছে।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82671" y="83214"/>
            <a:ext cx="8712921" cy="3927356"/>
            <a:chOff x="725691" y="2665724"/>
            <a:chExt cx="8712921" cy="392735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962" y="2695096"/>
              <a:ext cx="4305650" cy="3897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accent2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91" y="2665724"/>
              <a:ext cx="4381500" cy="39139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482671" y="112586"/>
            <a:ext cx="8712921" cy="3942644"/>
            <a:chOff x="2839378" y="2283246"/>
            <a:chExt cx="8559067" cy="389798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378" y="2288252"/>
              <a:ext cx="4219658" cy="38929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38" y="2283246"/>
              <a:ext cx="4339407" cy="3897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9" name="TextBox 38"/>
          <p:cNvSpPr txBox="1"/>
          <p:nvPr/>
        </p:nvSpPr>
        <p:spPr>
          <a:xfrm>
            <a:off x="1187677" y="4179914"/>
            <a:ext cx="9567432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আমরা কি দেখতে পাচ্ছি? এবং ছবিগুলো পণ্য প্রক্রিয়াজাতকরণের কোন পদ্ধতিকে নির্দেশ করে?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3644" y="4167585"/>
            <a:ext cx="10271727" cy="13357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ছবিতে শিল্পকারখানায় টমেটো প্রক্রিয়াজাতকরণ ও ২য় ছবিতে পাট থেকে পাটজাত দ্রব্য আধুনিক পদ্ধতিতে তৈরী করা হচ্ছে।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49311" y="111468"/>
            <a:ext cx="8617253" cy="3897984"/>
            <a:chOff x="1804006" y="625807"/>
            <a:chExt cx="8617253" cy="38979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06" y="625807"/>
              <a:ext cx="3900108" cy="3897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114" y="625807"/>
              <a:ext cx="4717145" cy="3897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Rectangle 1"/>
          <p:cNvSpPr/>
          <p:nvPr/>
        </p:nvSpPr>
        <p:spPr>
          <a:xfrm>
            <a:off x="754078" y="4140131"/>
            <a:ext cx="10291293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3644" y="4173190"/>
            <a:ext cx="10291293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যন্ত্রপাতি/ প্রযুক্তির ব্যাবহার যা পণ্য উৎপাদন ও প্রক্রিয়াকরণে গুরুত্বপুর্ণ ভূমিকা পালন করে।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9" grpId="0" animBg="1"/>
      <p:bldP spid="44" grpId="0" animBg="1"/>
      <p:bldP spid="2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55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43986" y="203199"/>
            <a:ext cx="11615785" cy="6434741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2191650" y="1204686"/>
            <a:ext cx="7097486" cy="1175657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46000">
                <a:srgbClr val="92D050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6986" y="2967335"/>
            <a:ext cx="5325414" cy="1015663"/>
          </a:xfrm>
          <a:prstGeom prst="rect">
            <a:avLst/>
          </a:prstGeom>
          <a:gradFill>
            <a:gsLst>
              <a:gs pos="0">
                <a:srgbClr val="FFFF00"/>
              </a:gs>
              <a:gs pos="78000">
                <a:srgbClr val="92D050"/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3098" y="4569990"/>
            <a:ext cx="5743881" cy="923330"/>
          </a:xfrm>
          <a:prstGeom prst="rect">
            <a:avLst/>
          </a:prstGeom>
          <a:gradFill>
            <a:gsLst>
              <a:gs pos="0">
                <a:schemeClr val="accent2">
                  <a:tint val="65000"/>
                  <a:lumMod val="110000"/>
                </a:schemeClr>
              </a:gs>
              <a:gs pos="88000">
                <a:srgbClr val="00B0F0"/>
              </a:gs>
            </a:gsLst>
          </a:gra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পণ্য প্রক্রিয়াকরণ শিল্প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93371" y="769257"/>
            <a:ext cx="8026400" cy="152400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3156227"/>
            <a:ext cx="11480799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 শিল্প ব্যাখ্যা করতে পারবে;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8" y="4019197"/>
            <a:ext cx="11480798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 পণ্য প্রক্রিয়াজাতকরণের বর্ণনা দিতে পারবে;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7" y="4874513"/>
            <a:ext cx="11480797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পণ্য প্রক্রিয়াজাতকরণের সমস্যা ও করণীয় ব্যাখ্যা করতে পারবে;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658" y="435429"/>
            <a:ext cx="10842172" cy="5878286"/>
            <a:chOff x="498022" y="182790"/>
            <a:chExt cx="7405064" cy="4055381"/>
          </a:xfrm>
        </p:grpSpPr>
        <p:grpSp>
          <p:nvGrpSpPr>
            <p:cNvPr id="6" name="Group 5"/>
            <p:cNvGrpSpPr/>
            <p:nvPr/>
          </p:nvGrpSpPr>
          <p:grpSpPr>
            <a:xfrm>
              <a:off x="498022" y="182790"/>
              <a:ext cx="7405064" cy="4055381"/>
              <a:chOff x="498022" y="182790"/>
              <a:chExt cx="7405064" cy="405538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022" y="182790"/>
                <a:ext cx="3675923" cy="202700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C00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022" y="2209799"/>
                <a:ext cx="3674032" cy="202837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C00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2054" y="182790"/>
                <a:ext cx="3731032" cy="202700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C00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054" y="2210480"/>
              <a:ext cx="3731032" cy="20270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9" name="TextBox 8"/>
          <p:cNvSpPr txBox="1"/>
          <p:nvPr/>
        </p:nvSpPr>
        <p:spPr>
          <a:xfrm>
            <a:off x="1030063" y="623892"/>
            <a:ext cx="10033905" cy="646331"/>
          </a:xfrm>
          <a:prstGeom prst="rect">
            <a:avLst/>
          </a:prstGeom>
          <a:gradFill>
            <a:gsLst>
              <a:gs pos="0">
                <a:schemeClr val="accent1">
                  <a:lumMod val="38000"/>
                  <a:lumOff val="62000"/>
                </a:schemeClr>
              </a:gs>
              <a:gs pos="71000">
                <a:srgbClr val="92D05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শুরুতেই জেনে নেই প্রক্রিয়াজাতকরণ শিল্প বলতে কি বুঝায়-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98552" y="2401621"/>
            <a:ext cx="9896927" cy="2576779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প্রযুক্তি ব্যবহারের মাধ্যমে যে কোন পণ্যকে অন্য পণ্যে রূপান্তর এবং সংরক্ষণের ব্যবস্থা করার প্রক্রিয়াকে প্রক্রিয়াজাতকরণ বলে। যেসব প্রতিষ্ঠান তা করে থাকে সেগুলোকে প্রক্রিয়াজাতকরণ শিল্প নামে অভিহিত করা হয়।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191652" y="551543"/>
            <a:ext cx="7779659" cy="2627086"/>
          </a:xfrm>
          <a:prstGeom prst="flowChartDecis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48092" y="3872411"/>
            <a:ext cx="8866777" cy="1175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800" dirty="0"/>
          </a:p>
        </p:txBody>
      </p:sp>
      <p:sp>
        <p:nvSpPr>
          <p:cNvPr id="4" name="Flowchart: Terminator 3"/>
          <p:cNvSpPr/>
          <p:nvPr/>
        </p:nvSpPr>
        <p:spPr>
          <a:xfrm>
            <a:off x="9170126" y="339634"/>
            <a:ext cx="2795451" cy="600892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০৫ 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4EE8A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383280" y="1593669"/>
            <a:ext cx="627017" cy="3918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486" y="3740291"/>
            <a:ext cx="8650515" cy="646331"/>
          </a:xfrm>
          <a:prstGeom prst="rect">
            <a:avLst/>
          </a:prstGeom>
          <a:solidFill>
            <a:srgbClr val="E4EE8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486" y="3708507"/>
            <a:ext cx="8650515" cy="646331"/>
          </a:xfrm>
          <a:prstGeom prst="rect">
            <a:avLst/>
          </a:prstGeom>
          <a:solidFill>
            <a:srgbClr val="E4EE8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দুধ থেকে দই প্রক্রিয়াজাতকরণ।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0"/>
          <a:stretch/>
        </p:blipFill>
        <p:spPr>
          <a:xfrm>
            <a:off x="4227358" y="734027"/>
            <a:ext cx="3472543" cy="206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37" y="745826"/>
            <a:ext cx="3470206" cy="206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" y="734027"/>
            <a:ext cx="3115122" cy="207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7839460" y="1597261"/>
            <a:ext cx="627017" cy="3918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31" y="719718"/>
            <a:ext cx="3472541" cy="208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9" y="733149"/>
            <a:ext cx="3136782" cy="2076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3391386" y="1597261"/>
            <a:ext cx="627017" cy="3918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852532" y="1606438"/>
            <a:ext cx="627017" cy="3918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33486" y="3724399"/>
            <a:ext cx="8650515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2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786" y="3401736"/>
            <a:ext cx="10732262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2000">
                <a:schemeClr val="accent6">
                  <a:lumMod val="0"/>
                  <a:lumOff val="100000"/>
                </a:schemeClr>
              </a:gs>
              <a:gs pos="100000">
                <a:srgbClr val="E4EE8A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পদ্ধতিতে ধান থেকে চাল, খই, মুড়ি, চিড়া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পিঠা প্রক্রিয়াজাতকরণ।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06037" y="733149"/>
            <a:ext cx="3470206" cy="2088542"/>
            <a:chOff x="8619108" y="718457"/>
            <a:chExt cx="3470206" cy="20885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108" y="718457"/>
              <a:ext cx="2053256" cy="2076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8" r="12157"/>
            <a:stretch/>
          </p:blipFill>
          <p:spPr>
            <a:xfrm>
              <a:off x="10685435" y="733149"/>
              <a:ext cx="1403879" cy="20738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33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988</TotalTime>
  <Words>668</Words>
  <Application>Microsoft Office PowerPoint</Application>
  <PresentationFormat>Widescreen</PresentationFormat>
  <Paragraphs>99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178</cp:revision>
  <cp:lastPrinted>2020-11-18T09:40:04Z</cp:lastPrinted>
  <dcterms:created xsi:type="dcterms:W3CDTF">2020-10-25T09:12:29Z</dcterms:created>
  <dcterms:modified xsi:type="dcterms:W3CDTF">2020-11-19T10:49:24Z</dcterms:modified>
</cp:coreProperties>
</file>