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04" r:id="rId2"/>
    <p:sldId id="258" r:id="rId3"/>
    <p:sldId id="262" r:id="rId4"/>
    <p:sldId id="277" r:id="rId5"/>
    <p:sldId id="263" r:id="rId6"/>
    <p:sldId id="284" r:id="rId7"/>
    <p:sldId id="285" r:id="rId8"/>
    <p:sldId id="265" r:id="rId9"/>
    <p:sldId id="295" r:id="rId10"/>
    <p:sldId id="302" r:id="rId11"/>
    <p:sldId id="294" r:id="rId12"/>
    <p:sldId id="268" r:id="rId13"/>
    <p:sldId id="273" r:id="rId14"/>
    <p:sldId id="274" r:id="rId15"/>
    <p:sldId id="275" r:id="rId16"/>
    <p:sldId id="279" r:id="rId17"/>
    <p:sldId id="280" r:id="rId18"/>
    <p:sldId id="276" r:id="rId19"/>
    <p:sldId id="30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8DDDDA-8E45-4964-A357-097B9F4D1627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A4DCF2-8250-48D8-B3B4-803C46E13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917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A4DCF2-8250-48D8-B3B4-803C46E139A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513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A4DCF2-8250-48D8-B3B4-803C46E139A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02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A4DCF2-8250-48D8-B3B4-803C46E139A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129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A4DCF2-8250-48D8-B3B4-803C46E139A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926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41900-4CA1-4EDB-B364-7FED21B55CC3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FC887-1E1A-4F14-B2AF-4FD604E69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578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41900-4CA1-4EDB-B364-7FED21B55CC3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FC887-1E1A-4F14-B2AF-4FD604E69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724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41900-4CA1-4EDB-B364-7FED21B55CC3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FC887-1E1A-4F14-B2AF-4FD604E69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309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41900-4CA1-4EDB-B364-7FED21B55CC3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FC887-1E1A-4F14-B2AF-4FD604E69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683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41900-4CA1-4EDB-B364-7FED21B55CC3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FC887-1E1A-4F14-B2AF-4FD604E69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475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41900-4CA1-4EDB-B364-7FED21B55CC3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FC887-1E1A-4F14-B2AF-4FD604E69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423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41900-4CA1-4EDB-B364-7FED21B55CC3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FC887-1E1A-4F14-B2AF-4FD604E69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277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41900-4CA1-4EDB-B364-7FED21B55CC3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FC887-1E1A-4F14-B2AF-4FD604E69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619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41900-4CA1-4EDB-B364-7FED21B55CC3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FC887-1E1A-4F14-B2AF-4FD604E69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485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41900-4CA1-4EDB-B364-7FED21B55CC3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FC887-1E1A-4F14-B2AF-4FD604E69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066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41900-4CA1-4EDB-B364-7FED21B55CC3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FC887-1E1A-4F14-B2AF-4FD604E69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771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41900-4CA1-4EDB-B364-7FED21B55CC3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FC887-1E1A-4F14-B2AF-4FD604E69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869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Q3UiOxO3e4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lc="http://schemas.openxmlformats.org/drawingml/2006/lockedCanvas" xmlns:a16="http://schemas.microsoft.com/office/drawing/2014/main" xmlns="" id="{10696B90-C120-4E38-9D7B-37ECF74A0E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37" y="276019"/>
            <a:ext cx="11504325" cy="62488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1"/>
          <p:cNvSpPr txBox="1"/>
          <p:nvPr/>
        </p:nvSpPr>
        <p:spPr>
          <a:xfrm>
            <a:off x="343837" y="3560832"/>
            <a:ext cx="4967817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 স্বাগত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39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83517" y="29417"/>
            <a:ext cx="3092262" cy="7073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ওরাঁওদের উৎসব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912177" y="169334"/>
            <a:ext cx="3189125" cy="653626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ওরাঁওদের প্রধান উৎসবের নাম কারাম।ভাদ্র মাসে উদিত চাঁদের শুক্ল পক্ষের একাদশী তিথিতে কারাম উৎসব পালন করা হয়।এছাড়াও তাঁরা প্রতি মাসে ও ঋতুতে বিভিন্ন ধর্মীয় ব্রত অনুষ্ঠান পালন করেন।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97" y="3915875"/>
            <a:ext cx="4138178" cy="2942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319" y="874434"/>
            <a:ext cx="4317214" cy="28508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97" y="874434"/>
            <a:ext cx="4138177" cy="28508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319" y="3915875"/>
            <a:ext cx="4317214" cy="294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248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77800" y="868828"/>
            <a:ext cx="1911001" cy="563231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পুরুষেরা ধুতি, লুঙ্গি,শার্ট ও প্যান্ট পরেন।মেয়েরা মোটা কাপড়ের শাড়ি ও ব্লাউজ পরেন।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16890" y="140643"/>
            <a:ext cx="3128433" cy="528638"/>
          </a:xfrm>
          <a:prstGeom prst="rect">
            <a:avLst/>
          </a:prstGeom>
          <a:solidFill>
            <a:srgbClr val="92D05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ওরাঁওদের পোশাক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11" y="3792238"/>
            <a:ext cx="4402877" cy="27089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7" name="Group 6"/>
          <p:cNvGrpSpPr/>
          <p:nvPr/>
        </p:nvGrpSpPr>
        <p:grpSpPr>
          <a:xfrm>
            <a:off x="359042" y="803802"/>
            <a:ext cx="9203982" cy="2667001"/>
            <a:chOff x="633594" y="1142999"/>
            <a:chExt cx="7880975" cy="266700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69"/>
            <a:stretch>
              <a:fillRect/>
            </a:stretch>
          </p:blipFill>
          <p:spPr>
            <a:xfrm>
              <a:off x="633594" y="1142999"/>
              <a:ext cx="3405006" cy="266700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9" name="Picture 8" descr="C:\Users\ZISAN\Desktop\saotal\sa3.jpg"/>
            <p:cNvPicPr>
              <a:picLocks noChangeAspect="1" noChangeArrowheads="1"/>
            </p:cNvPicPr>
            <p:nvPr/>
          </p:nvPicPr>
          <p:blipFill rotWithShape="1">
            <a:blip r:embed="rId5"/>
            <a:srcRect l="21947" t="22014" r="1306" b="12652"/>
            <a:stretch/>
          </p:blipFill>
          <p:spPr bwMode="auto">
            <a:xfrm>
              <a:off x="4193781" y="1219730"/>
              <a:ext cx="4320788" cy="24892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931" y="3792237"/>
            <a:ext cx="4586140" cy="281132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2662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727144" y="81506"/>
            <a:ext cx="3092262" cy="7073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ওরাঁওদের খাবার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88164" y="5673311"/>
            <a:ext cx="7370223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ওরাঁওদের প্রধান খাবার ভাত।এছাড়াও তাঁরা গম, ভুট্টা,মাছ, মাংস ও বিভিন্ন ধরনের শাকসবজি খেয়ে থাকেন।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125" y="3225771"/>
            <a:ext cx="3539187" cy="2447540"/>
          </a:xfrm>
          <a:prstGeom prst="round2DiagRect">
            <a:avLst>
              <a:gd name="adj1" fmla="val 0"/>
              <a:gd name="adj2" fmla="val 33086"/>
            </a:avLst>
          </a:prstGeom>
          <a:ln w="190500" cap="rnd">
            <a:noFill/>
            <a:prstDash val="solid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69" y="3221584"/>
            <a:ext cx="3499556" cy="2362200"/>
          </a:xfrm>
          <a:prstGeom prst="round2DiagRect">
            <a:avLst>
              <a:gd name="adj1" fmla="val 37566"/>
              <a:gd name="adj2" fmla="val 0"/>
            </a:avLst>
          </a:prstGeom>
          <a:ln w="190500" cap="rnd">
            <a:noFill/>
            <a:prstDash val="solid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775" y="3151732"/>
            <a:ext cx="3429000" cy="2451485"/>
          </a:xfrm>
          <a:prstGeom prst="round2DiagRect">
            <a:avLst>
              <a:gd name="adj1" fmla="val 0"/>
              <a:gd name="adj2" fmla="val 31025"/>
            </a:avLst>
          </a:prstGeom>
          <a:ln w="12700" cap="rnd">
            <a:solidFill>
              <a:srgbClr val="00B050"/>
            </a:solidFill>
            <a:prstDash val="solid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7" name="Picture 6" descr="C:\Users\ZISAN\Desktop\saotal\vat1.jpg"/>
          <p:cNvPicPr>
            <a:picLocks noChangeAspect="1" noChangeArrowheads="1"/>
          </p:cNvPicPr>
          <p:nvPr/>
        </p:nvPicPr>
        <p:blipFill>
          <a:blip r:embed="rId5" cstate="print"/>
          <a:srcRect r="5231"/>
          <a:stretch>
            <a:fillRect/>
          </a:stretch>
        </p:blipFill>
        <p:spPr bwMode="auto">
          <a:xfrm>
            <a:off x="538533" y="883050"/>
            <a:ext cx="3697112" cy="2268682"/>
          </a:xfrm>
          <a:prstGeom prst="round2DiagRect">
            <a:avLst>
              <a:gd name="adj1" fmla="val 33086"/>
              <a:gd name="adj2" fmla="val 0"/>
            </a:avLst>
          </a:prstGeom>
          <a:noFill/>
          <a:ln>
            <a:solidFill>
              <a:srgbClr val="00B05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626" y="868907"/>
            <a:ext cx="3429000" cy="20952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607" y="868907"/>
            <a:ext cx="3499558" cy="20881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630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3271837" y="27919"/>
            <a:ext cx="4486275" cy="1728788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 সাথে সংযোগ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312" y="1828171"/>
            <a:ext cx="11672888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প্রিয় শিক্ষার্থী বন্ধুরা তোমরা পাঠ্যবইয়ের পৃষ্ঠা নং ৯০ খোল এবং নিরবে পড়।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134" y="3223074"/>
            <a:ext cx="4749574" cy="30763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5" t="9229" r="6985" b="4860"/>
          <a:stretch/>
        </p:blipFill>
        <p:spPr>
          <a:xfrm>
            <a:off x="7257704" y="3021791"/>
            <a:ext cx="2486371" cy="347895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4087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0545" y="1436912"/>
            <a:ext cx="2815772" cy="1015663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89079" y="4212544"/>
            <a:ext cx="5983446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১।ওরাঁওদের ভাষার নাম কী?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২।ওরাঁওদের প্রধান উৎসবের নাম কী?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178" y="334795"/>
            <a:ext cx="4258269" cy="321989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3859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01273" y="194761"/>
            <a:ext cx="2871077" cy="93774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0653" y="5530605"/>
            <a:ext cx="8227785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ওরাঁওদের পোশাক ও ধর্ম সম্পর্কে দুইটি করে বাক্য লেখ।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5" r="25610" b="11061"/>
          <a:stretch/>
        </p:blipFill>
        <p:spPr>
          <a:xfrm>
            <a:off x="2971800" y="1469415"/>
            <a:ext cx="5457825" cy="3752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38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9543" y="812799"/>
            <a:ext cx="1899369" cy="70788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33499" y="333534"/>
            <a:ext cx="7649028" cy="62478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 নং-১</a:t>
            </a:r>
          </a:p>
          <a:p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ওরাঁওদের ভাষা ও ধর্ম সম্পর্কে তিনটি বাক্য লেখ।</a:t>
            </a:r>
          </a:p>
          <a:p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 নং-২ </a:t>
            </a:r>
          </a:p>
          <a:p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ওরাঁওদের পোশাক সম্পর্কে যা জান লেখ।</a:t>
            </a:r>
          </a:p>
          <a:p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 নং-৩   </a:t>
            </a:r>
          </a:p>
          <a:p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ওরাঁওদের উৎসব সম্পর্কে তিনটি বাক্য লেখ। </a:t>
            </a:r>
          </a:p>
          <a:p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 নং-৪ </a:t>
            </a:r>
          </a:p>
          <a:p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ওরাঁওদের সমাজব্যবস্থা সম্পর্কে তিনটি বাক্য লেখ।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95"/>
          <a:stretch/>
        </p:blipFill>
        <p:spPr>
          <a:xfrm>
            <a:off x="359380" y="1734998"/>
            <a:ext cx="3164681" cy="4580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53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143" y="171907"/>
            <a:ext cx="1843314" cy="9233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22287" y="323172"/>
            <a:ext cx="9840685" cy="7078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বামপাশের বাক্যাংশের সাথে ডানপাশের বাক্যাংশের মিল করঃ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638955"/>
              </p:ext>
            </p:extLst>
          </p:nvPr>
        </p:nvGraphicFramePr>
        <p:xfrm>
          <a:off x="1465942" y="1283385"/>
          <a:ext cx="8969830" cy="548582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484915"/>
                <a:gridCol w="4484915"/>
              </a:tblGrid>
              <a:tr h="710498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বাম পাশ</a:t>
                      </a:r>
                      <a:r>
                        <a:rPr lang="bn-BD" sz="32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ডান পাশ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794822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ক) ওরাঁওদের</a:t>
                      </a:r>
                      <a:r>
                        <a:rPr lang="bn-BD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ভাষার নাম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ভাত।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854514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খ)ওরাঁওদের</a:t>
                      </a:r>
                      <a:r>
                        <a:rPr lang="bn-BD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গ্রামপ্রধানকে বলা হয়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কারাম।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934229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গ)ওরাঁওদের</a:t>
                      </a:r>
                      <a:r>
                        <a:rPr lang="bn-BD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প্রধান উৎসবের নাম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মাহাতো।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785280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ঘ)ওরাঁওদের</a:t>
                      </a:r>
                      <a:r>
                        <a:rPr lang="bn-BD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প্রধান খাবার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পিতৃতান্ত্রিক।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710498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ঙ)ওরাঁওদের</a:t>
                      </a:r>
                      <a:r>
                        <a:rPr lang="bn-BD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সমাজব্যবস্থা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ধরমেস।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95980">
                <a:tc>
                  <a:txBody>
                    <a:bodyPr/>
                    <a:lstStyle/>
                    <a:p>
                      <a:r>
                        <a:rPr lang="bn-BD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কুড়ুখ ও সাদ্রি।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5250203" y="3130718"/>
            <a:ext cx="736260" cy="73349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5185909" y="3164116"/>
            <a:ext cx="800554" cy="66876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257675" y="2321157"/>
            <a:ext cx="1856468" cy="394221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386263" y="2291776"/>
            <a:ext cx="1727880" cy="252861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257675" y="4820394"/>
            <a:ext cx="1856468" cy="80956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548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1771" y="1306285"/>
            <a:ext cx="2365829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093708"/>
            <a:ext cx="11772900" cy="175432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১।মানব বৈচিত্র্যের কারনে বাংলাদেশের সংস্কৃতি কীভাবে শক্তিশালী হয়েছে?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২।গণতান্ত্রিক আচরণ কীভাবে বিভিন্ন ক্ষুদ্র নৃ-গোষ্ঠীর প্রতিনিধিত্ব করতে সহায়তা করছে?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912" y="300038"/>
            <a:ext cx="5499587" cy="341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64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1925" y="214313"/>
            <a:ext cx="2954338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824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188217" y="4022904"/>
            <a:ext cx="4868941" cy="249299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</a:p>
          <a:p>
            <a:pPr algn="ctr"/>
            <a:r>
              <a:rPr lang="bn-BD" sz="40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জয়ন্তী রানী দত্ত</a:t>
            </a:r>
          </a:p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পলাশতলী (১) সরকারি প্রাথমিক বিদ্যালয়</a:t>
            </a:r>
          </a:p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রায়পুরা </a:t>
            </a:r>
            <a:r>
              <a:rPr lang="bn-BD" sz="2800" smtClean="0">
                <a:latin typeface="NikoshBAN" panose="02000000000000000000" pitchFamily="2" charset="0"/>
                <a:cs typeface="NikoshBAN" panose="02000000000000000000" pitchFamily="2" charset="0"/>
              </a:rPr>
              <a:t>নরসিংদী।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6230539" y="3617913"/>
            <a:ext cx="5629275" cy="2897981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noFill/>
              </a:rPr>
              <a:t> </a:t>
            </a:r>
            <a:endParaRPr lang="en-US" dirty="0">
              <a:noFill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73976" y="4128184"/>
            <a:ext cx="49100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পঞ্চম, বিষয়ঃবাওবিপ </a:t>
            </a: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অধ্যায়:১১,  পাঠঃ৫, ওরাঁও, পৃষ্ঠা নং-৯০ </a:t>
            </a:r>
          </a:p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(ওরাঁও জনগোষ্ঠীর.....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.....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শাকসবজি খেয়ে থাকেন)</a:t>
            </a:r>
            <a:endParaRPr lang="bn-BD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720" y="114300"/>
            <a:ext cx="2565590" cy="35623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3" t="38096" r="1833" b="4339"/>
          <a:stretch/>
        </p:blipFill>
        <p:spPr>
          <a:xfrm>
            <a:off x="1258340" y="226588"/>
            <a:ext cx="2636944" cy="341619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61248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61664" y="1289984"/>
            <a:ext cx="5114925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একটি ভিডিও দেখি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65344" y="2872859"/>
            <a:ext cx="9055299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3200" dirty="0">
                <a:hlinkClick r:id="rId2"/>
              </a:rPr>
              <a:t>https://</a:t>
            </a:r>
            <a:r>
              <a:rPr lang="en-US" sz="3200" dirty="0" smtClean="0">
                <a:hlinkClick r:id="rId2"/>
              </a:rPr>
              <a:t>www.youtube.com/watch?v=GQ3UiOxO3e4</a:t>
            </a:r>
            <a:r>
              <a:rPr lang="bn-BD" sz="3200" dirty="0" smtClean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1025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635554" y="2404650"/>
            <a:ext cx="4459909" cy="1690254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ওরাঁও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36784" y="757238"/>
            <a:ext cx="2457450" cy="7078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088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2952" y="1357086"/>
            <a:ext cx="10758488" cy="255454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২.১.৭ জাতি,শ্রেণি,ধর্ম,বর্ণ,গোষ্ঠী,ছোট-বড় নির্বিশেষে সবাইকে সমান মর্যাদা দিবে ও মিলেমিশে চলবে।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২.১.৮ ওরাঁওদের সংস্কৃতি বর্ণনা করতে পারবে।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76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/>
          <p:cNvSpPr/>
          <p:nvPr/>
        </p:nvSpPr>
        <p:spPr>
          <a:xfrm>
            <a:off x="4336485" y="36980"/>
            <a:ext cx="3653060" cy="1175657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সংশ্লিষ্ট আলোচনা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8406718" y="1583486"/>
            <a:ext cx="3094720" cy="4341585"/>
          </a:xfrm>
          <a:prstGeom prst="verticalScroll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ওরাঁও জনগোষ্ঠীর বেশিরভাগ রাজশাহী,রংপুর ও দিনাজপুর অঞ্চলে বসবাস করে।</a:t>
            </a:r>
            <a:endParaRPr lang="bn-BD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9" t="3347" r="5532" b="2719"/>
          <a:stretch/>
        </p:blipFill>
        <p:spPr>
          <a:xfrm>
            <a:off x="981530" y="1329871"/>
            <a:ext cx="4238171" cy="541382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213135" y="2131131"/>
            <a:ext cx="1543050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রাজশাহী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36492" y="3443199"/>
            <a:ext cx="1543050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রংপুর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36492" y="4755267"/>
            <a:ext cx="1753053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দিনাজপুর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25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6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06102" y="5459563"/>
            <a:ext cx="5829301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ওরাঁওদের ভাষার নাম কুডুখ ও সাদ্রি।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403754"/>
            <a:ext cx="2799621" cy="528638"/>
          </a:xfrm>
          <a:prstGeom prst="rect">
            <a:avLst/>
          </a:prstGeom>
          <a:solidFill>
            <a:srgbClr val="92D05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ওরাঁওদের ভাষা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265" y="639455"/>
            <a:ext cx="3228976" cy="430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81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ave 4"/>
          <p:cNvSpPr/>
          <p:nvPr/>
        </p:nvSpPr>
        <p:spPr>
          <a:xfrm>
            <a:off x="3623861" y="67976"/>
            <a:ext cx="4057522" cy="1175657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ওরাঁওদের সমাজ ব্যবস্থা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02134" y="1523966"/>
            <a:ext cx="3276297" cy="507831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ওরাঁও সমাজব্যবস্থা পিতৃতান্ত্রিক।ওরাঁওদের গ্রাম প্রধানকে মাহাতো বলা হয়।তাঁদের নিজস্ব আঞ্চলিক পরিষদ আছে যা পাহতো নামে পরিচিত। এই পরিষদে কয়েকটি গ্রামের প্রতিনিধিরা থাকেন।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3" r="16118"/>
          <a:stretch/>
        </p:blipFill>
        <p:spPr>
          <a:xfrm>
            <a:off x="433635" y="1277499"/>
            <a:ext cx="3754049" cy="25654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 descr="C:\Users\ATAUR\Desktop\ORaO TRIBE\9017427609_5b38deb74b.jpg"/>
          <p:cNvPicPr>
            <a:picLocks noChangeAspect="1" noChangeArrowheads="1"/>
          </p:cNvPicPr>
          <p:nvPr/>
        </p:nvPicPr>
        <p:blipFill>
          <a:blip r:embed="rId3"/>
          <a:srcRect l="13930" r="498" b="43227"/>
          <a:stretch>
            <a:fillRect/>
          </a:stretch>
        </p:blipFill>
        <p:spPr bwMode="auto">
          <a:xfrm>
            <a:off x="4468886" y="1362078"/>
            <a:ext cx="3702632" cy="2480906"/>
          </a:xfrm>
          <a:prstGeom prst="roundRect">
            <a:avLst>
              <a:gd name="adj" fmla="val 19914"/>
            </a:avLst>
          </a:prstGeom>
          <a:noFill/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7" name="Picture 6">
            <a:extLst>
              <a:ext uri="{FF2B5EF4-FFF2-40B4-BE49-F238E27FC236}">
                <a16:creationId xmlns:lc="http://schemas.openxmlformats.org/drawingml/2006/lockedCanvas" xmlns:a16="http://schemas.microsoft.com/office/drawing/2014/main" xmlns="" id="{809AB3F1-C267-4193-9789-FF84D22AEC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52" y="4205384"/>
            <a:ext cx="3723585" cy="25466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 descr="C:\Users\ATAUR\Desktop\ORaO TRIBE\hrmm.jpg"/>
          <p:cNvPicPr>
            <a:picLocks noChangeAspect="1" noChangeArrowheads="1"/>
          </p:cNvPicPr>
          <p:nvPr/>
        </p:nvPicPr>
        <p:blipFill rotWithShape="1">
          <a:blip r:embed="rId5"/>
          <a:srcRect l="1536" t="12978" r="2623" b="3147"/>
          <a:stretch/>
        </p:blipFill>
        <p:spPr bwMode="auto">
          <a:xfrm>
            <a:off x="4468886" y="4205384"/>
            <a:ext cx="3754049" cy="25560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40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79637" y="5133228"/>
            <a:ext cx="8168744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ওরাঁও জনগোষ্ঠী বিভিন্ন দেবতার পূজা করেন।তাঁদের প্রধান দেবতা ধার্মেস। যাঁকে তাঁরা পৃথিবীর সৃষ্টিকর্তা মনে করেন।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60696" y="30553"/>
            <a:ext cx="2762248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ওরাঁওদের ধর্ম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22" y="1017990"/>
            <a:ext cx="5578220" cy="3700219"/>
          </a:xfrm>
          <a:prstGeom prst="rect">
            <a:avLst/>
          </a:prstGeom>
        </p:spPr>
      </p:pic>
      <p:pic>
        <p:nvPicPr>
          <p:cNvPr id="14" name="Picture 13" descr="C:\Users\ATAUR\Desktop\ORaO TRIBE\sk-002.jpg"/>
          <p:cNvPicPr>
            <a:picLocks noChangeAspect="1" noChangeArrowheads="1"/>
          </p:cNvPicPr>
          <p:nvPr/>
        </p:nvPicPr>
        <p:blipFill>
          <a:blip r:embed="rId4"/>
          <a:srcRect l="2276" t="1514" r="1005" b="3091"/>
          <a:stretch>
            <a:fillRect/>
          </a:stretch>
        </p:blipFill>
        <p:spPr bwMode="auto">
          <a:xfrm>
            <a:off x="6331296" y="1017989"/>
            <a:ext cx="5403504" cy="37002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8195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4682</TotalTime>
  <Words>389</Words>
  <Application>Microsoft Office PowerPoint</Application>
  <PresentationFormat>Widescreen</PresentationFormat>
  <Paragraphs>75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284</cp:revision>
  <dcterms:created xsi:type="dcterms:W3CDTF">2020-10-19T17:50:56Z</dcterms:created>
  <dcterms:modified xsi:type="dcterms:W3CDTF">2020-11-19T17:32:02Z</dcterms:modified>
</cp:coreProperties>
</file>