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8163"/>
            <a:ext cx="7848600" cy="19272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0"/>
            <a:ext cx="5162550" cy="34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09255"/>
            <a:ext cx="4114800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09255"/>
            <a:ext cx="3962401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5955268"/>
            <a:ext cx="41148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SutonnyOMJ" pitchFamily="2" charset="0"/>
                <a:cs typeface="SutonnyOMJ" pitchFamily="2" charset="0"/>
              </a:rPr>
              <a:t>সম্পদের সর্বোচ্চ ব্যবহার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599" y="5955268"/>
            <a:ext cx="3962401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SutonnyOMJ" pitchFamily="2" charset="0"/>
                <a:cs typeface="SutonnyOMJ" pitchFamily="2" charset="0"/>
              </a:rPr>
              <a:t>সহজ নিয়ন্ত্রণ</a:t>
            </a:r>
          </a:p>
        </p:txBody>
      </p:sp>
    </p:spTree>
    <p:extLst>
      <p:ext uri="{BB962C8B-B14F-4D97-AF65-F5344CB8AC3E}">
        <p14:creationId xmlns:p14="http://schemas.microsoft.com/office/powerpoint/2010/main" val="6845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" y="1160484"/>
            <a:ext cx="3942416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81266"/>
            <a:ext cx="3962400" cy="4152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5690" y="5696727"/>
            <a:ext cx="394241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SutonnyOMJ" pitchFamily="2" charset="0"/>
                <a:cs typeface="SutonnyOMJ" pitchFamily="2" charset="0"/>
              </a:rPr>
              <a:t>আন্তঃসম্পর্ক </a:t>
            </a:r>
            <a:r>
              <a:rPr lang="as-IN" sz="2800" dirty="0" smtClean="0">
                <a:latin typeface="SutonnyOMJ" pitchFamily="2" charset="0"/>
                <a:cs typeface="SutonnyOMJ" pitchFamily="2" charset="0"/>
              </a:rPr>
              <a:t>সুদৃঢ় </a:t>
            </a:r>
            <a:r>
              <a:rPr lang="as-IN" sz="2800" dirty="0">
                <a:latin typeface="SutonnyOMJ" pitchFamily="2" charset="0"/>
                <a:cs typeface="SutonnyOMJ" pitchFamily="2" charset="0"/>
              </a:rPr>
              <a:t>হয়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5715000"/>
            <a:ext cx="3962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SutonnyOMJ" pitchFamily="2" charset="0"/>
                <a:cs typeface="SutonnyOMJ" pitchFamily="2" charset="0"/>
              </a:rPr>
              <a:t>কাজের গতি বৃদ্ধি পায়</a:t>
            </a:r>
          </a:p>
        </p:txBody>
      </p:sp>
    </p:spTree>
    <p:extLst>
      <p:ext uri="{BB962C8B-B14F-4D97-AF65-F5344CB8AC3E}">
        <p14:creationId xmlns:p14="http://schemas.microsoft.com/office/powerpoint/2010/main" val="858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3056" y="762000"/>
            <a:ext cx="25122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800" dirty="0">
                <a:latin typeface="SutonnyOMJ" pitchFamily="2" charset="0"/>
                <a:cs typeface="SutonnyOMJ" pitchFamily="2" charset="0"/>
              </a:rPr>
              <a:t>সংগঠিতকরণের গুরুত্ব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4" y="1285220"/>
            <a:ext cx="759822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891" y="619780"/>
            <a:ext cx="159102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dirty="0">
                <a:latin typeface="SutonnyOMJ" pitchFamily="2" charset="0"/>
                <a:cs typeface="SutonnyOMJ" pitchFamily="2" charset="0"/>
              </a:rPr>
              <a:t>জোড়ায়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676400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০১ .</a:t>
            </a:r>
            <a:r>
              <a:rPr lang="as-IN" sz="2800" dirty="0" smtClean="0">
                <a:latin typeface="SutonnyOMJ" pitchFamily="2" charset="0"/>
                <a:cs typeface="SutonnyOMJ" pitchFamily="2" charset="0"/>
              </a:rPr>
              <a:t>একটি </a:t>
            </a:r>
            <a:r>
              <a:rPr lang="as-IN" sz="2800" dirty="0">
                <a:latin typeface="SutonnyOMJ" pitchFamily="2" charset="0"/>
                <a:cs typeface="SutonnyOMJ" pitchFamily="2" charset="0"/>
              </a:rPr>
              <a:t>ব্যবসায় প্রতিষ্ঠানে সংগঠিতকরণের গুরুত্ব ব্যাখ্যা কর।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" y="2971800"/>
            <a:ext cx="792480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এসো সঠিক উত্তর মিলিয়ে নিই</a:t>
            </a:r>
          </a:p>
          <a:p>
            <a:endParaRPr lang="as-IN" sz="2400" dirty="0">
              <a:latin typeface="SutonnyOMJ" pitchFamily="2" charset="0"/>
              <a:cs typeface="SutonnyOMJ" pitchFamily="2" charset="0"/>
            </a:endParaRPr>
          </a:p>
          <a:p>
            <a:r>
              <a:rPr lang="as-IN" sz="2400" dirty="0">
                <a:latin typeface="SutonnyOMJ" pitchFamily="2" charset="0"/>
                <a:cs typeface="SutonnyOMJ" pitchFamily="2" charset="0"/>
              </a:rPr>
              <a:t>সংগঠিতকরণের মাধ্যমে প্রতিষ্ঠানের লক্ষ্য অর্জন সহজতর হয়।</a:t>
            </a:r>
          </a:p>
          <a:p>
            <a:r>
              <a:rPr lang="as-IN" sz="2400" dirty="0">
                <a:latin typeface="SutonnyOMJ" pitchFamily="2" charset="0"/>
                <a:cs typeface="SutonnyOMJ" pitchFamily="2" charset="0"/>
              </a:rPr>
              <a:t>সংগঠিতকরণের ফলে প্রতিষ্ঠানের সম্পদের সর্বোচ্চ ব্যবহার নিশ্চিত হয়।</a:t>
            </a:r>
          </a:p>
          <a:p>
            <a:r>
              <a:rPr lang="as-IN" sz="2400" dirty="0">
                <a:latin typeface="SutonnyOMJ" pitchFamily="2" charset="0"/>
                <a:cs typeface="SutonnyOMJ" pitchFamily="2" charset="0"/>
              </a:rPr>
              <a:t>প্রতিষ্ঠানের কর্মকর্তা-কর্মচারীদের নিয়ন্ত্রণ ও পরিচালনা সহজ হয়।</a:t>
            </a:r>
          </a:p>
          <a:p>
            <a:r>
              <a:rPr lang="as-IN" sz="2400" dirty="0">
                <a:latin typeface="SutonnyOMJ" pitchFamily="2" charset="0"/>
                <a:cs typeface="SutonnyOMJ" pitchFamily="2" charset="0"/>
              </a:rPr>
              <a:t>প্রতিষ্ঠানের নিজেদের মধ্যে আন্তঃসম্পর্ক সুদৃঢ় হয়।</a:t>
            </a:r>
          </a:p>
          <a:p>
            <a:r>
              <a:rPr lang="as-IN" sz="2400" dirty="0">
                <a:latin typeface="SutonnyOMJ" pitchFamily="2" charset="0"/>
                <a:cs typeface="SutonnyOMJ" pitchFamily="2" charset="0"/>
              </a:rPr>
              <a:t>সংগঠিতকরণের ফলে কর্মীদের কাজের গতি বৃদ্ধি পায়।</a:t>
            </a:r>
          </a:p>
          <a:p>
            <a:r>
              <a:rPr lang="as-IN" sz="2400" dirty="0">
                <a:latin typeface="SutonnyOMJ" pitchFamily="2" charset="0"/>
                <a:cs typeface="SutonnyOMJ" pitchFamily="2" charset="0"/>
              </a:rPr>
              <a:t>সংগঠিতকরণের মাধ্যমে কর্মীদের মধ্যে দায়িত্ব ও ক্ষমা বন্টন সহজ হয়।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4400"/>
            <a:ext cx="4495800" cy="513083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" y="1905000"/>
            <a:ext cx="48768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6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191000" cy="398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399"/>
            <a:ext cx="3962400" cy="39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" y="685800"/>
            <a:ext cx="6934200" cy="53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528455"/>
            <a:ext cx="70866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solidFill>
                  <a:sysClr val="windowText" lastClr="000000"/>
                </a:solidFill>
                <a:latin typeface="SutonnyOMJ" pitchFamily="2" charset="0"/>
                <a:cs typeface="SutonnyOMJ" pitchFamily="2" charset="0"/>
              </a:rPr>
              <a:t>সংগঠিতকরণ</a:t>
            </a:r>
            <a:endParaRPr lang="en-US" sz="5400" u="sng" dirty="0">
              <a:solidFill>
                <a:sysClr val="windowText" lastClr="00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775430"/>
            <a:ext cx="6324600" cy="3657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47900" y="2819400"/>
            <a:ext cx="4572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sz="2400" dirty="0">
                <a:latin typeface="SutonnyOMJ" pitchFamily="2" charset="0"/>
                <a:cs typeface="SutonnyOMJ" pitchFamily="2" charset="0"/>
              </a:rPr>
              <a:t>আজকের পাঠ শেষে শিক্ষার্থীরা---</a:t>
            </a:r>
          </a:p>
          <a:p>
            <a:endParaRPr lang="as-IN" sz="2400" dirty="0">
              <a:latin typeface="SutonnyOMJ" pitchFamily="2" charset="0"/>
              <a:cs typeface="SutonnyOMJ" pitchFamily="2" charset="0"/>
            </a:endParaRPr>
          </a:p>
          <a:p>
            <a:r>
              <a:rPr lang="as-IN" sz="2400" dirty="0">
                <a:latin typeface="SutonnyOMJ" pitchFamily="2" charset="0"/>
                <a:cs typeface="SutonnyOMJ" pitchFamily="2" charset="0"/>
              </a:rPr>
              <a:t>১. সংগঠিতকরণ কী তা বলতে পারবে;</a:t>
            </a:r>
          </a:p>
          <a:p>
            <a:r>
              <a:rPr lang="as-IN" sz="2400" dirty="0">
                <a:latin typeface="SutonnyOMJ" pitchFamily="2" charset="0"/>
                <a:cs typeface="SutonnyOMJ" pitchFamily="2" charset="0"/>
              </a:rPr>
              <a:t>২. সংগঠিতকরণের গুরুত্ব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2612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685800"/>
            <a:ext cx="3962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SutonnyOMJ" pitchFamily="2" charset="0"/>
                <a:cs typeface="SutonnyOMJ" pitchFamily="2" charset="0"/>
              </a:rPr>
              <a:t>সংগঠিতকরণের ধারণা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0" y="1676400"/>
            <a:ext cx="3662120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5" t="3099"/>
          <a:stretch/>
        </p:blipFill>
        <p:spPr>
          <a:xfrm>
            <a:off x="4648201" y="1676400"/>
            <a:ext cx="4023962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20574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SutonnyOMJ" pitchFamily="2" charset="0"/>
                <a:cs typeface="SutonnyOMJ" pitchFamily="2" charset="0"/>
              </a:rPr>
              <a:t>সংগঠিতকরণ কাকে বলে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1091625"/>
            <a:ext cx="4191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SutonnyOMJ" pitchFamily="2" charset="0"/>
                <a:cs typeface="SutonnyOMJ" pitchFamily="2" charset="0"/>
              </a:rPr>
              <a:t>একক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657600"/>
            <a:ext cx="8382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এসো সঠিক উত্তর মিলিয়ে নিই</a:t>
            </a:r>
          </a:p>
          <a:p>
            <a:r>
              <a:rPr lang="as-IN" sz="2400" dirty="0">
                <a:latin typeface="SutonnyOMJ" pitchFamily="2" charset="0"/>
                <a:cs typeface="SutonnyOMJ" pitchFamily="2" charset="0"/>
              </a:rPr>
              <a:t>ব্যবসায়ের প্রয়োজনীয় সকল মানবিক ও বস্তুগত উপকরণ এবং সম্পদকে যথাযথভাবে ব্যবহার করার জন্য কর্মীদের মধ্যে দায়িত্ব ও ক্ষমতা বন্টন এবং আন্তঃসম্পর্ক তৈরির কার্যাবলিকে সংগঠিতকরণ বলে।</a:t>
            </a:r>
          </a:p>
        </p:txBody>
      </p:sp>
    </p:spTree>
    <p:extLst>
      <p:ext uri="{BB962C8B-B14F-4D97-AF65-F5344CB8AC3E}">
        <p14:creationId xmlns:p14="http://schemas.microsoft.com/office/powerpoint/2010/main" val="19907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3056" y="762000"/>
            <a:ext cx="25122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800" dirty="0">
                <a:latin typeface="SutonnyOMJ" pitchFamily="2" charset="0"/>
                <a:cs typeface="SutonnyOMJ" pitchFamily="2" charset="0"/>
              </a:rPr>
              <a:t>সংগঠিতকরণের গুরুত্ব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837709" cy="3955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599"/>
            <a:ext cx="3628858" cy="39554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381000" y="5877164"/>
            <a:ext cx="383770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SutonnyOMJ" pitchFamily="2" charset="0"/>
                <a:cs typeface="SutonnyOMJ" pitchFamily="2" charset="0"/>
              </a:rPr>
              <a:t>লক্ষ্য অর্জনে সহায়তা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5877164"/>
            <a:ext cx="36288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SutonnyOMJ" pitchFamily="2" charset="0"/>
                <a:cs typeface="SutonnyOMJ" pitchFamily="2" charset="0"/>
              </a:rPr>
              <a:t>পরিচালনা সহজ</a:t>
            </a:r>
          </a:p>
        </p:txBody>
      </p:sp>
    </p:spTree>
    <p:extLst>
      <p:ext uri="{BB962C8B-B14F-4D97-AF65-F5344CB8AC3E}">
        <p14:creationId xmlns:p14="http://schemas.microsoft.com/office/powerpoint/2010/main" val="8153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151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TIT-04</dc:creator>
  <cp:lastModifiedBy>SFCS</cp:lastModifiedBy>
  <cp:revision>9</cp:revision>
  <dcterms:created xsi:type="dcterms:W3CDTF">2006-08-16T00:00:00Z</dcterms:created>
  <dcterms:modified xsi:type="dcterms:W3CDTF">2020-11-19T16:18:33Z</dcterms:modified>
</cp:coreProperties>
</file>