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946" autoAdjust="0"/>
    <p:restoredTop sz="94660"/>
  </p:normalViewPr>
  <p:slideViewPr>
    <p:cSldViewPr>
      <p:cViewPr varScale="1">
        <p:scale>
          <a:sx n="68" d="100"/>
          <a:sy n="68" d="100"/>
        </p:scale>
        <p:origin x="-13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533400"/>
            <a:ext cx="7696200" cy="1107996"/>
          </a:xfrm>
          <a:prstGeom prst="rect">
            <a:avLst/>
          </a:prstGeom>
          <a:noFill/>
        </p:spPr>
        <p:txBody>
          <a:bodyPr wrap="square" rtlCol="0">
            <a:spAutoFit/>
          </a:bodyPr>
          <a:lstStyle/>
          <a:p>
            <a:pPr algn="ctr"/>
            <a:r>
              <a:rPr lang="en-US" sz="6600" dirty="0" err="1" smtClean="0">
                <a:effectLst>
                  <a:glow rad="228600">
                    <a:schemeClr val="accent6">
                      <a:satMod val="175000"/>
                      <a:alpha val="40000"/>
                    </a:schemeClr>
                  </a:glow>
                </a:effectLst>
                <a:latin typeface="NikoshBAN" pitchFamily="2" charset="0"/>
                <a:cs typeface="NikoshBAN" pitchFamily="2" charset="0"/>
              </a:rPr>
              <a:t>সবাইকে</a:t>
            </a:r>
            <a:r>
              <a:rPr lang="en-US" sz="6600" dirty="0" smtClean="0">
                <a:effectLst>
                  <a:glow rad="228600">
                    <a:schemeClr val="accent6">
                      <a:satMod val="175000"/>
                      <a:alpha val="40000"/>
                    </a:schemeClr>
                  </a:glow>
                </a:effectLst>
                <a:latin typeface="NikoshBAN" pitchFamily="2" charset="0"/>
                <a:cs typeface="NikoshBAN" pitchFamily="2" charset="0"/>
              </a:rPr>
              <a:t> </a:t>
            </a:r>
            <a:r>
              <a:rPr lang="en-US" sz="6600" dirty="0" err="1" smtClean="0">
                <a:effectLst>
                  <a:glow rad="228600">
                    <a:schemeClr val="accent6">
                      <a:satMod val="175000"/>
                      <a:alpha val="40000"/>
                    </a:schemeClr>
                  </a:glow>
                </a:effectLst>
                <a:latin typeface="NikoshBAN" pitchFamily="2" charset="0"/>
                <a:cs typeface="NikoshBAN" pitchFamily="2" charset="0"/>
              </a:rPr>
              <a:t>অনেক</a:t>
            </a:r>
            <a:r>
              <a:rPr lang="en-US" sz="6600" dirty="0" smtClean="0">
                <a:effectLst>
                  <a:glow rad="228600">
                    <a:schemeClr val="accent6">
                      <a:satMod val="175000"/>
                      <a:alpha val="40000"/>
                    </a:schemeClr>
                  </a:glow>
                </a:effectLst>
                <a:latin typeface="NikoshBAN" pitchFamily="2" charset="0"/>
                <a:cs typeface="NikoshBAN" pitchFamily="2" charset="0"/>
              </a:rPr>
              <a:t> </a:t>
            </a:r>
            <a:r>
              <a:rPr lang="en-US" sz="6600" dirty="0" err="1" smtClean="0">
                <a:effectLst>
                  <a:glow rad="228600">
                    <a:schemeClr val="accent6">
                      <a:satMod val="175000"/>
                      <a:alpha val="40000"/>
                    </a:schemeClr>
                  </a:glow>
                </a:effectLst>
                <a:latin typeface="NikoshBAN" pitchFamily="2" charset="0"/>
                <a:cs typeface="NikoshBAN" pitchFamily="2" charset="0"/>
              </a:rPr>
              <a:t>শুভেচ্ছা</a:t>
            </a:r>
            <a:r>
              <a:rPr lang="en-US" sz="6600" dirty="0" smtClean="0">
                <a:latin typeface="NikoshBAN" pitchFamily="2" charset="0"/>
                <a:cs typeface="NikoshBAN" pitchFamily="2" charset="0"/>
              </a:rPr>
              <a:t> </a:t>
            </a:r>
            <a:endParaRPr lang="en-GB" sz="6600"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33589" y="1676400"/>
            <a:ext cx="8910411" cy="4572000"/>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839200" cy="5078313"/>
          </a:xfrm>
          <a:prstGeom prst="rect">
            <a:avLst/>
          </a:prstGeom>
          <a:noFill/>
        </p:spPr>
        <p:txBody>
          <a:bodyPr wrap="square" rtlCol="0">
            <a:spAutoFit/>
          </a:bodyPr>
          <a:lstStyle/>
          <a:p>
            <a:r>
              <a:rPr lang="bn-BD" sz="3600" b="1" dirty="0" smtClean="0"/>
              <a:t>সালাম দেয়া ওসালামের জাওয়াব দেয়া । মুমিন ভাইয়ের ন্যায় সঙ্গত ও বৈধ ডাকে সাড়া দেয়া অপর মুমিনের কর্তব্য হাঁচি দিলে যথাযথ হাঁচির উওর দেয়া ।রোগী হলে সেবা মুমিনের কাজ ।মুসলমান মারা গেলে মৃত্যু সংবাদ পুরা এলাকায় ছড়িয়ে দেয়া ।পাশাপাশি দাফনের ব্যবস্হা করা ।নিজের জন্য যা পছন্দ করবে অপরের জন্য ও তা পছন্দ করা মুমিনের পরিচয় । </a:t>
            </a:r>
            <a:endParaRPr lang="en-US"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685800"/>
            <a:ext cx="6019800" cy="707886"/>
          </a:xfrm>
          <a:prstGeom prst="rect">
            <a:avLst/>
          </a:prstGeom>
          <a:noFill/>
        </p:spPr>
        <p:txBody>
          <a:bodyPr wrap="square" rtlCol="0">
            <a:spAutoFit/>
          </a:bodyPr>
          <a:lstStyle/>
          <a:p>
            <a:pPr algn="ctr">
              <a:defRPr/>
            </a:pPr>
            <a:r>
              <a:rPr lang="en-US" sz="4000" b="1" dirty="0" err="1" smtClean="0">
                <a:latin typeface="NikoshBAN" pitchFamily="2" charset="0"/>
                <a:ea typeface="NikoshBAN" pitchFamily="2" charset="0"/>
              </a:rPr>
              <a:t>দলগত</a:t>
            </a:r>
            <a:r>
              <a:rPr lang="en-US" sz="4000" b="1" dirty="0" smtClean="0">
                <a:latin typeface="NikoshBAN" pitchFamily="2" charset="0"/>
                <a:ea typeface="NikoshBAN" pitchFamily="2" charset="0"/>
              </a:rPr>
              <a:t> </a:t>
            </a:r>
            <a:r>
              <a:rPr lang="en-US" sz="4000" b="1" dirty="0" err="1" smtClean="0">
                <a:latin typeface="NikoshBAN" pitchFamily="2" charset="0"/>
                <a:ea typeface="NikoshBAN" pitchFamily="2" charset="0"/>
              </a:rPr>
              <a:t>কাজ</a:t>
            </a:r>
            <a:endParaRPr lang="bn-BD" sz="4000" b="1" dirty="0">
              <a:latin typeface="NikoshBAN" pitchFamily="2" charset="0"/>
              <a:ea typeface="NikoshBAN" pitchFamily="2" charset="0"/>
            </a:endParaRPr>
          </a:p>
        </p:txBody>
      </p:sp>
      <p:sp>
        <p:nvSpPr>
          <p:cNvPr id="3" name="TextBox 2"/>
          <p:cNvSpPr txBox="1"/>
          <p:nvPr/>
        </p:nvSpPr>
        <p:spPr>
          <a:xfrm>
            <a:off x="990600" y="1676400"/>
            <a:ext cx="7848600" cy="461665"/>
          </a:xfrm>
          <a:prstGeom prst="rect">
            <a:avLst/>
          </a:prstGeom>
          <a:noFill/>
        </p:spPr>
        <p:txBody>
          <a:bodyPr wrap="square" rtlCol="0">
            <a:spAutoFit/>
          </a:bodyPr>
          <a:lstStyle/>
          <a:p>
            <a:r>
              <a:rPr lang="bn-BD" sz="2400" b="1" dirty="0" smtClean="0"/>
              <a:t>একজন মুসলমানে কি গুণ থাকলে মুমিন হওয়া যায় লিখ ।</a:t>
            </a:r>
            <a:endParaRPr lang="en-US" sz="2400" b="1" dirty="0"/>
          </a:p>
        </p:txBody>
      </p:sp>
      <p:pic>
        <p:nvPicPr>
          <p:cNvPr id="5" name="Picture 4"/>
          <p:cNvPicPr>
            <a:picLocks noChangeAspect="1"/>
          </p:cNvPicPr>
          <p:nvPr/>
        </p:nvPicPr>
        <p:blipFill rotWithShape="1">
          <a:blip r:embed="rId2" cstate="print">
            <a:extLst>
              <a:ext uri="{28A0092B-C50C-407E-A947-70E740481C1C}">
                <a14:useLocalDpi xmlns="" xmlns:a14="http://schemas.microsoft.com/office/drawing/2010/main" val="0"/>
              </a:ext>
            </a:extLst>
          </a:blip>
          <a:srcRect l="11311" t="5161" b="13195"/>
          <a:stretch/>
        </p:blipFill>
        <p:spPr>
          <a:xfrm>
            <a:off x="228600" y="2438400"/>
            <a:ext cx="3389884" cy="2808312"/>
          </a:xfrm>
          <a:prstGeom prst="rect">
            <a:avLst/>
          </a:prstGeom>
          <a:ln w="38100">
            <a:solidFill>
              <a:srgbClr val="92D050"/>
            </a:solidFill>
            <a:prstDash val="sysDash"/>
          </a:ln>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170172" y="2590800"/>
            <a:ext cx="4724400" cy="25354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14400" y="990600"/>
            <a:ext cx="7429500" cy="495300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209800" y="0"/>
            <a:ext cx="4800600" cy="1015663"/>
          </a:xfrm>
          <a:prstGeom prst="rect">
            <a:avLst/>
          </a:prstGeom>
          <a:noFill/>
        </p:spPr>
        <p:txBody>
          <a:bodyPr wrap="square" rtlCol="0">
            <a:spAutoFit/>
          </a:bodyPr>
          <a:lstStyle/>
          <a:p>
            <a:pPr algn="ctr"/>
            <a:r>
              <a:rPr lang="bn-BD" sz="6000" b="1" dirty="0" smtClean="0">
                <a:solidFill>
                  <a:srgbClr val="00B0F0"/>
                </a:solidFill>
                <a:latin typeface="NikoshBAN" panose="02000000000000000000" pitchFamily="2" charset="0"/>
                <a:cs typeface="NikoshBAN" panose="02000000000000000000" pitchFamily="2" charset="0"/>
              </a:rPr>
              <a:t>বাড়ির কাজ </a:t>
            </a:r>
            <a:endParaRPr lang="en-US" sz="6000" b="1" dirty="0">
              <a:solidFill>
                <a:srgbClr val="00B0F0"/>
              </a:solidFill>
              <a:latin typeface="NikoshBAN" panose="02000000000000000000" pitchFamily="2" charset="0"/>
              <a:cs typeface="NikoshBAN" panose="02000000000000000000" pitchFamily="2" charset="0"/>
            </a:endParaRPr>
          </a:p>
        </p:txBody>
      </p:sp>
      <p:sp>
        <p:nvSpPr>
          <p:cNvPr id="5" name="TextBox 4"/>
          <p:cNvSpPr txBox="1"/>
          <p:nvPr/>
        </p:nvSpPr>
        <p:spPr>
          <a:xfrm>
            <a:off x="914400" y="1447800"/>
            <a:ext cx="7391400" cy="1754326"/>
          </a:xfrm>
          <a:prstGeom prst="rect">
            <a:avLst/>
          </a:prstGeom>
          <a:noFill/>
        </p:spPr>
        <p:txBody>
          <a:bodyPr wrap="square" rtlCol="0">
            <a:spAutoFit/>
          </a:bodyPr>
          <a:lstStyle/>
          <a:p>
            <a:r>
              <a:rPr lang="bn-BD" sz="5400" dirty="0" smtClean="0">
                <a:solidFill>
                  <a:schemeClr val="bg1"/>
                </a:solidFill>
              </a:rPr>
              <a:t>মুমিনের গুণাবলী গুলো বিশ্লেষণ কর ।</a:t>
            </a:r>
            <a:endParaRPr lang="en-US" sz="5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533400"/>
            <a:ext cx="7086600" cy="1323439"/>
          </a:xfrm>
          <a:prstGeom prst="rect">
            <a:avLst/>
          </a:prstGeom>
          <a:noFill/>
        </p:spPr>
        <p:txBody>
          <a:bodyPr wrap="square" rtlCol="0">
            <a:spAutoFit/>
          </a:bodyPr>
          <a:lstStyle/>
          <a:p>
            <a:pPr algn="ctr"/>
            <a:endParaRPr lang="en-US" sz="8000" b="1" dirty="0" smtClean="0">
              <a:latin typeface="NikoshBAN" pitchFamily="2" charset="0"/>
              <a:cs typeface="NikoshBAN" pitchFamily="2" charset="0"/>
            </a:endParaRPr>
          </a:p>
        </p:txBody>
      </p:sp>
      <p:sp>
        <p:nvSpPr>
          <p:cNvPr id="3" name="Oval 2"/>
          <p:cNvSpPr/>
          <p:nvPr/>
        </p:nvSpPr>
        <p:spPr>
          <a:xfrm>
            <a:off x="1" y="304800"/>
            <a:ext cx="9144000" cy="6378892"/>
          </a:xfrm>
          <a:prstGeom prst="ellipse">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u="sng" dirty="0">
                <a:solidFill>
                  <a:schemeClr val="tx1"/>
                </a:solidFill>
                <a:latin typeface="NikoshBAN" panose="02000000000000000000" pitchFamily="2" charset="0"/>
                <a:cs typeface="NikoshBAN" panose="02000000000000000000" pitchFamily="2" charset="0"/>
              </a:rPr>
              <a:t>সবাইকে ধন্যবাদ জানিয়ে আজকের পাঠ সমাপ্তি করছি। </a:t>
            </a:r>
            <a:endParaRPr lang="en-US" sz="5400" b="1" u="sng" dirty="0">
              <a:solidFill>
                <a:schemeClr val="tx1"/>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609600"/>
            <a:ext cx="6553200" cy="369332"/>
          </a:xfrm>
          <a:prstGeom prst="rect">
            <a:avLst/>
          </a:prstGeom>
          <a:noFill/>
        </p:spPr>
        <p:txBody>
          <a:bodyPr wrap="square" rtlCol="0">
            <a:spAutoFit/>
          </a:bodyPr>
          <a:lstStyle/>
          <a:p>
            <a:endParaRPr lang="en-US" dirty="0"/>
          </a:p>
        </p:txBody>
      </p:sp>
      <p:sp>
        <p:nvSpPr>
          <p:cNvPr id="3" name="Title 1"/>
          <p:cNvSpPr txBox="1">
            <a:spLocks/>
          </p:cNvSpPr>
          <p:nvPr/>
        </p:nvSpPr>
        <p:spPr>
          <a:xfrm>
            <a:off x="762000" y="838200"/>
            <a:ext cx="3962400" cy="928688"/>
          </a:xfrm>
          <a:prstGeom prst="rect">
            <a:avLst/>
          </a:prstGeom>
          <a:blipFill>
            <a:blip r:embed="rId2"/>
            <a:tile tx="0" ty="0" sx="100000" sy="100000" flip="none" algn="tl"/>
          </a:blipFill>
        </p:spPr>
        <p:txBody>
          <a:bodyP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8800" b="1" i="0" strike="noStrike" kern="1200" cap="none" spc="0" normalizeH="0" baseline="0" noProof="0" dirty="0" smtClean="0">
                <a:ln>
                  <a:noFill/>
                </a:ln>
                <a:solidFill>
                  <a:schemeClr val="tx1"/>
                </a:solidFill>
                <a:effectLst/>
                <a:uLnTx/>
                <a:uFillTx/>
                <a:latin typeface="NikoshBAN" panose="02000000000000000000" pitchFamily="2" charset="0"/>
                <a:ea typeface="+mj-ea"/>
                <a:cs typeface="NikoshBAN" panose="02000000000000000000" pitchFamily="2" charset="0"/>
              </a:rPr>
              <a:t>পরিচিতি</a:t>
            </a:r>
            <a:endParaRPr kumimoji="0" lang="en-US" sz="4400" b="1" i="0" strike="noStrike" kern="1200" cap="none" spc="0" normalizeH="0" baseline="0" noProof="0" dirty="0">
              <a:ln>
                <a:noFill/>
              </a:ln>
              <a:solidFill>
                <a:schemeClr val="tx1"/>
              </a:solidFill>
              <a:effectLst/>
              <a:uLnTx/>
              <a:uFillTx/>
              <a:latin typeface="NikoshBAN" panose="02000000000000000000" pitchFamily="2" charset="0"/>
              <a:ea typeface="+mj-ea"/>
              <a:cs typeface="NikoshBAN" panose="02000000000000000000" pitchFamily="2" charset="0"/>
            </a:endParaRPr>
          </a:p>
        </p:txBody>
      </p:sp>
      <p:sp>
        <p:nvSpPr>
          <p:cNvPr id="5" name="Text Placeholder 2"/>
          <p:cNvSpPr txBox="1">
            <a:spLocks/>
          </p:cNvSpPr>
          <p:nvPr/>
        </p:nvSpPr>
        <p:spPr>
          <a:xfrm>
            <a:off x="839789" y="1828800"/>
            <a:ext cx="3884611" cy="1066800"/>
          </a:xfrm>
          <a:prstGeom prst="rect">
            <a:avLst/>
          </a:prstGeom>
          <a:blipFill>
            <a:blip r:embed="rId3"/>
            <a:tile tx="0" ty="0" sx="100000" sy="100000" flip="none" algn="tl"/>
          </a:blipFill>
        </p:spPr>
        <p:txBody>
          <a:bodyPr>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IN" sz="6000" b="0" i="0" u="none" strike="noStrike" kern="1200" cap="none" spc="0" normalizeH="0" baseline="0" noProof="0" dirty="0" smtClean="0">
                <a:ln>
                  <a:noFill/>
                </a:ln>
                <a:solidFill>
                  <a:schemeClr val="tx1"/>
                </a:solidFill>
                <a:effectLst/>
                <a:uLnTx/>
                <a:uFillTx/>
                <a:latin typeface="NikoshBAN" panose="02000000000000000000" pitchFamily="2" charset="0"/>
                <a:ea typeface="+mn-ea"/>
                <a:cs typeface="NikoshBAN" panose="02000000000000000000" pitchFamily="2" charset="0"/>
              </a:rPr>
              <a:t>শিক্ষক</a:t>
            </a:r>
            <a:endParaRPr kumimoji="0" lang="en-US" sz="6000" b="0" i="0" u="none" strike="noStrike" kern="1200" cap="none" spc="0" normalizeH="0" baseline="0" noProof="0" dirty="0">
              <a:ln>
                <a:noFill/>
              </a:ln>
              <a:solidFill>
                <a:schemeClr val="tx1"/>
              </a:solidFill>
              <a:effectLst/>
              <a:uLnTx/>
              <a:uFillTx/>
              <a:latin typeface="NikoshBAN" panose="02000000000000000000" pitchFamily="2" charset="0"/>
              <a:ea typeface="+mn-ea"/>
              <a:cs typeface="NikoshBAN" panose="02000000000000000000" pitchFamily="2" charset="0"/>
            </a:endParaRPr>
          </a:p>
        </p:txBody>
      </p:sp>
      <p:sp>
        <p:nvSpPr>
          <p:cNvPr id="7" name="TextBox 6"/>
          <p:cNvSpPr txBox="1"/>
          <p:nvPr/>
        </p:nvSpPr>
        <p:spPr>
          <a:xfrm>
            <a:off x="0" y="3103126"/>
            <a:ext cx="5334000" cy="3477875"/>
          </a:xfrm>
          <a:prstGeom prst="rect">
            <a:avLst/>
          </a:prstGeom>
          <a:blipFill>
            <a:blip r:embed="rId4"/>
            <a:tile tx="0" ty="0" sx="100000" sy="100000" flip="none" algn="tl"/>
          </a:blipFill>
        </p:spPr>
        <p:txBody>
          <a:bodyPr wrap="square" rtlCol="0">
            <a:spAutoFit/>
          </a:bodyPr>
          <a:lstStyle/>
          <a:p>
            <a:r>
              <a:rPr lang="en-US" sz="4000" dirty="0" smtClean="0">
                <a:latin typeface="SutonnyMJ" pitchFamily="2" charset="0"/>
                <a:cs typeface="SutonnyMJ" pitchFamily="2" charset="0"/>
              </a:rPr>
              <a:t>‡</a:t>
            </a:r>
            <a:r>
              <a:rPr lang="en-US" sz="4000" dirty="0" err="1" smtClean="0">
                <a:latin typeface="SutonnyMJ" pitchFamily="2" charset="0"/>
                <a:cs typeface="SutonnyMJ" pitchFamily="2" charset="0"/>
              </a:rPr>
              <a:t>gvnv</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gvngy`yj</a:t>
            </a:r>
            <a:r>
              <a:rPr lang="en-US" sz="4000" dirty="0" smtClean="0">
                <a:latin typeface="SutonnyMJ" pitchFamily="2" charset="0"/>
                <a:cs typeface="SutonnyMJ" pitchFamily="2" charset="0"/>
              </a:rPr>
              <a:t> </a:t>
            </a:r>
            <a:r>
              <a:rPr lang="en-US" sz="4000" dirty="0" err="1" smtClean="0">
                <a:latin typeface="SutonnyMJ" pitchFamily="2" charset="0"/>
                <a:cs typeface="SutonnyMJ" pitchFamily="2" charset="0"/>
              </a:rPr>
              <a:t>nK</a:t>
            </a:r>
            <a:r>
              <a:rPr lang="en-US" sz="4000" dirty="0" smtClean="0">
                <a:latin typeface="SutonnyMJ" pitchFamily="2" charset="0"/>
                <a:cs typeface="SutonnyMJ" pitchFamily="2" charset="0"/>
              </a:rPr>
              <a:t> </a:t>
            </a:r>
            <a:r>
              <a:rPr lang="en-US" b="1" dirty="0" smtClean="0">
                <a:latin typeface="SutonnyMJ" pitchFamily="2" charset="0"/>
                <a:cs typeface="SutonnyMJ" pitchFamily="2" charset="0"/>
              </a:rPr>
              <a:t> </a:t>
            </a:r>
            <a:r>
              <a:rPr lang="en-US" sz="3200" b="1" dirty="0" smtClean="0">
                <a:latin typeface="SutonnyMJ" pitchFamily="2" charset="0"/>
                <a:cs typeface="SutonnyMJ" pitchFamily="2" charset="0"/>
              </a:rPr>
              <a:t>(</a:t>
            </a:r>
            <a:r>
              <a:rPr lang="en-US" sz="3200" b="1" dirty="0" err="1" smtClean="0">
                <a:latin typeface="SutonnyMJ" pitchFamily="2" charset="0"/>
                <a:cs typeface="SutonnyMJ" pitchFamily="2" charset="0"/>
              </a:rPr>
              <a:t>Gg</a:t>
            </a:r>
            <a:r>
              <a:rPr lang="en-US" sz="3200" b="1" dirty="0" smtClean="0">
                <a:latin typeface="SutonnyMJ" pitchFamily="2" charset="0"/>
                <a:cs typeface="SutonnyMJ" pitchFamily="2" charset="0"/>
              </a:rPr>
              <a:t> </a:t>
            </a:r>
            <a:r>
              <a:rPr lang="en-US" sz="3200" b="1" dirty="0" err="1" smtClean="0">
                <a:latin typeface="SutonnyMJ" pitchFamily="2" charset="0"/>
                <a:cs typeface="SutonnyMJ" pitchFamily="2" charset="0"/>
              </a:rPr>
              <a:t>Gg</a:t>
            </a:r>
            <a:r>
              <a:rPr lang="en-US" sz="3200" b="1" dirty="0" smtClean="0">
                <a:latin typeface="SutonnyMJ" pitchFamily="2" charset="0"/>
                <a:cs typeface="SutonnyMJ" pitchFamily="2" charset="0"/>
              </a:rPr>
              <a:t> )           </a:t>
            </a:r>
          </a:p>
          <a:p>
            <a:r>
              <a:rPr lang="en-US" sz="3600" b="1" dirty="0" err="1" smtClean="0">
                <a:latin typeface="SutonnyMJ" pitchFamily="2" charset="0"/>
                <a:cs typeface="SutonnyMJ" pitchFamily="2" charset="0"/>
              </a:rPr>
              <a:t>mnKvix</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gŠjfx</a:t>
            </a:r>
            <a:endParaRPr lang="en-US" sz="3600" b="1" dirty="0" smtClean="0">
              <a:latin typeface="SutonnyMJ" pitchFamily="2" charset="0"/>
              <a:cs typeface="SutonnyMJ" pitchFamily="2" charset="0"/>
            </a:endParaRPr>
          </a:p>
          <a:p>
            <a:r>
              <a:rPr lang="en-US" sz="3600" b="1" dirty="0" err="1" smtClean="0">
                <a:latin typeface="SutonnyMJ" pitchFamily="2" charset="0"/>
                <a:cs typeface="SutonnyMJ" pitchFamily="2" charset="0"/>
              </a:rPr>
              <a:t>ag©cyi</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Bmjvwgqv</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vwLj</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gv`ªvmv</a:t>
            </a:r>
            <a:endParaRPr lang="en-US" sz="3600" b="1" dirty="0" smtClean="0">
              <a:latin typeface="SutonnyMJ" pitchFamily="2" charset="0"/>
              <a:cs typeface="SutonnyMJ" pitchFamily="2" charset="0"/>
            </a:endParaRPr>
          </a:p>
          <a:p>
            <a:r>
              <a:rPr lang="en-US" sz="3600" b="1" dirty="0" smtClean="0">
                <a:latin typeface="SutonnyMJ" pitchFamily="2" charset="0"/>
                <a:cs typeface="SutonnyMJ" pitchFamily="2" charset="0"/>
              </a:rPr>
              <a:t>‡</a:t>
            </a:r>
            <a:r>
              <a:rPr lang="en-US" sz="3600" b="1" dirty="0" err="1" smtClean="0">
                <a:latin typeface="SutonnyMJ" pitchFamily="2" charset="0"/>
                <a:cs typeface="SutonnyMJ" pitchFamily="2" charset="0"/>
              </a:rPr>
              <a:t>dbx</a:t>
            </a:r>
            <a:r>
              <a:rPr lang="en-US" sz="3600" b="1" dirty="0" smtClean="0">
                <a:latin typeface="SutonnyMJ" pitchFamily="2" charset="0"/>
                <a:cs typeface="SutonnyMJ" pitchFamily="2" charset="0"/>
              </a:rPr>
              <a:t> </a:t>
            </a:r>
            <a:r>
              <a:rPr lang="en-US" sz="3600" b="1" dirty="0" err="1" smtClean="0">
                <a:latin typeface="SutonnyMJ" pitchFamily="2" charset="0"/>
                <a:cs typeface="SutonnyMJ" pitchFamily="2" charset="0"/>
              </a:rPr>
              <a:t>m`i</a:t>
            </a:r>
            <a:r>
              <a:rPr lang="en-US" sz="3600" b="1" dirty="0" smtClean="0">
                <a:latin typeface="SutonnyMJ" pitchFamily="2" charset="0"/>
                <a:cs typeface="SutonnyMJ" pitchFamily="2" charset="0"/>
              </a:rPr>
              <a:t> , †</a:t>
            </a:r>
            <a:r>
              <a:rPr lang="en-US" sz="3600" b="1" dirty="0" err="1" smtClean="0">
                <a:latin typeface="SutonnyMJ" pitchFamily="2" charset="0"/>
                <a:cs typeface="SutonnyMJ" pitchFamily="2" charset="0"/>
              </a:rPr>
              <a:t>dbx</a:t>
            </a:r>
            <a:r>
              <a:rPr lang="en-US" sz="3600" b="1" dirty="0" smtClean="0">
                <a:latin typeface="SutonnyMJ" pitchFamily="2" charset="0"/>
                <a:cs typeface="SutonnyMJ" pitchFamily="2" charset="0"/>
              </a:rPr>
              <a:t>|</a:t>
            </a:r>
          </a:p>
          <a:p>
            <a:r>
              <a:rPr lang="en-US" sz="3600" b="1" dirty="0" smtClean="0"/>
              <a:t>01818999596. 01670834747</a:t>
            </a:r>
            <a:endParaRPr lang="en-US" dirty="0"/>
          </a:p>
        </p:txBody>
      </p:sp>
      <p:sp>
        <p:nvSpPr>
          <p:cNvPr id="8" name="TextBox 7"/>
          <p:cNvSpPr txBox="1"/>
          <p:nvPr/>
        </p:nvSpPr>
        <p:spPr>
          <a:xfrm>
            <a:off x="5486400" y="2743200"/>
            <a:ext cx="4800600" cy="1754326"/>
          </a:xfrm>
          <a:prstGeom prst="rect">
            <a:avLst/>
          </a:prstGeom>
          <a:noFill/>
        </p:spPr>
        <p:txBody>
          <a:bodyPr wrap="square" rtlCol="0">
            <a:spAutoFit/>
          </a:bodyPr>
          <a:lstStyle/>
          <a:p>
            <a:r>
              <a:rPr lang="bn-IN" dirty="0" smtClean="0">
                <a:solidFill>
                  <a:schemeClr val="bg1"/>
                </a:solidFill>
                <a:latin typeface="NikoshBAN" panose="02000000000000000000" pitchFamily="2" charset="0"/>
                <a:cs typeface="NikoshBAN" panose="02000000000000000000" pitchFamily="2" charset="0"/>
              </a:rPr>
              <a:t>বিষয়- কুরআন ও তাজভীদ</a:t>
            </a:r>
          </a:p>
          <a:p>
            <a:r>
              <a:rPr lang="bn-IN" dirty="0" smtClean="0">
                <a:solidFill>
                  <a:schemeClr val="bg1"/>
                </a:solidFill>
                <a:latin typeface="NikoshBAN" panose="02000000000000000000" pitchFamily="2" charset="0"/>
                <a:cs typeface="NikoshBAN" panose="02000000000000000000" pitchFamily="2" charset="0"/>
              </a:rPr>
              <a:t>শ্রেণি- নবম ও দশম</a:t>
            </a:r>
          </a:p>
          <a:p>
            <a:r>
              <a:rPr lang="bn-IN" dirty="0" smtClean="0">
                <a:solidFill>
                  <a:schemeClr val="bg1"/>
                </a:solidFill>
                <a:latin typeface="NikoshBAN" panose="02000000000000000000" pitchFamily="2" charset="0"/>
                <a:cs typeface="NikoshBAN" panose="02000000000000000000" pitchFamily="2" charset="0"/>
              </a:rPr>
              <a:t>সুরা-আল বাকারা</a:t>
            </a:r>
          </a:p>
          <a:p>
            <a:r>
              <a:rPr lang="bn-IN" dirty="0" smtClean="0">
                <a:solidFill>
                  <a:schemeClr val="bg1"/>
                </a:solidFill>
                <a:latin typeface="NikoshBAN" panose="02000000000000000000" pitchFamily="2" charset="0"/>
                <a:cs typeface="NikoshBAN" panose="02000000000000000000" pitchFamily="2" charset="0"/>
              </a:rPr>
              <a:t>রুকু-2২</a:t>
            </a:r>
          </a:p>
          <a:p>
            <a:r>
              <a:rPr lang="bn-IN" dirty="0" smtClean="0">
                <a:solidFill>
                  <a:schemeClr val="bg1"/>
                </a:solidFill>
                <a:latin typeface="NikoshBAN" panose="02000000000000000000" pitchFamily="2" charset="0"/>
                <a:cs typeface="NikoshBAN" panose="02000000000000000000" pitchFamily="2" charset="0"/>
              </a:rPr>
              <a:t>আয়াত -১৭৭</a:t>
            </a:r>
          </a:p>
          <a:p>
            <a:r>
              <a:rPr lang="bn-IN" dirty="0" smtClean="0">
                <a:solidFill>
                  <a:schemeClr val="bg1"/>
                </a:solidFill>
                <a:latin typeface="NikoshBAN" panose="02000000000000000000" pitchFamily="2" charset="0"/>
                <a:cs typeface="NikoshBAN" panose="02000000000000000000" pitchFamily="2" charset="0"/>
              </a:rPr>
              <a:t>সময়- ৪৫ মিনিট </a:t>
            </a:r>
            <a:endParaRPr lang="bn-IN" dirty="0">
              <a:solidFill>
                <a:schemeClr val="bg1"/>
              </a:solidFill>
              <a:latin typeface="NikoshBAN" panose="02000000000000000000" pitchFamily="2" charset="0"/>
              <a:cs typeface="NikoshBAN" panose="02000000000000000000" pitchFamily="2" charset="0"/>
            </a:endParaRPr>
          </a:p>
        </p:txBody>
      </p:sp>
      <p:sp>
        <p:nvSpPr>
          <p:cNvPr id="9" name="TextBox 8"/>
          <p:cNvSpPr txBox="1"/>
          <p:nvPr/>
        </p:nvSpPr>
        <p:spPr>
          <a:xfrm>
            <a:off x="5638800" y="2667000"/>
            <a:ext cx="3505200" cy="1754326"/>
          </a:xfrm>
          <a:prstGeom prst="rect">
            <a:avLst/>
          </a:prstGeom>
          <a:noFill/>
        </p:spPr>
        <p:txBody>
          <a:bodyPr wrap="square" rtlCol="0">
            <a:spAutoFit/>
          </a:bodyPr>
          <a:lstStyle/>
          <a:p>
            <a:r>
              <a:rPr lang="bn-IN" dirty="0" smtClean="0">
                <a:solidFill>
                  <a:schemeClr val="bg1"/>
                </a:solidFill>
                <a:latin typeface="NikoshBAN" panose="02000000000000000000" pitchFamily="2" charset="0"/>
                <a:cs typeface="NikoshBAN" panose="02000000000000000000" pitchFamily="2" charset="0"/>
              </a:rPr>
              <a:t>বিষয়- কুরআন ও তাজভীদ</a:t>
            </a:r>
          </a:p>
          <a:p>
            <a:r>
              <a:rPr lang="bn-IN" dirty="0" smtClean="0">
                <a:solidFill>
                  <a:schemeClr val="bg1"/>
                </a:solidFill>
                <a:latin typeface="NikoshBAN" panose="02000000000000000000" pitchFamily="2" charset="0"/>
                <a:cs typeface="NikoshBAN" panose="02000000000000000000" pitchFamily="2" charset="0"/>
              </a:rPr>
              <a:t>শ্রেণি- নবম ও দশম</a:t>
            </a:r>
          </a:p>
          <a:p>
            <a:r>
              <a:rPr lang="bn-IN" dirty="0" smtClean="0">
                <a:solidFill>
                  <a:schemeClr val="bg1"/>
                </a:solidFill>
                <a:latin typeface="NikoshBAN" panose="02000000000000000000" pitchFamily="2" charset="0"/>
                <a:cs typeface="NikoshBAN" panose="02000000000000000000" pitchFamily="2" charset="0"/>
              </a:rPr>
              <a:t>সুরা-আল বাকারা</a:t>
            </a:r>
          </a:p>
          <a:p>
            <a:r>
              <a:rPr lang="bn-IN" dirty="0" smtClean="0">
                <a:solidFill>
                  <a:schemeClr val="bg1"/>
                </a:solidFill>
                <a:latin typeface="NikoshBAN" panose="02000000000000000000" pitchFamily="2" charset="0"/>
                <a:cs typeface="NikoshBAN" panose="02000000000000000000" pitchFamily="2" charset="0"/>
              </a:rPr>
              <a:t>রুকু-2২</a:t>
            </a:r>
          </a:p>
          <a:p>
            <a:r>
              <a:rPr lang="bn-IN" dirty="0" smtClean="0">
                <a:solidFill>
                  <a:schemeClr val="bg1"/>
                </a:solidFill>
                <a:latin typeface="NikoshBAN" panose="02000000000000000000" pitchFamily="2" charset="0"/>
                <a:cs typeface="NikoshBAN" panose="02000000000000000000" pitchFamily="2" charset="0"/>
              </a:rPr>
              <a:t>আয়াত -১৭৭</a:t>
            </a:r>
          </a:p>
          <a:p>
            <a:r>
              <a:rPr lang="bn-IN" dirty="0" smtClean="0">
                <a:solidFill>
                  <a:schemeClr val="bg1"/>
                </a:solidFill>
                <a:latin typeface="NikoshBAN" panose="02000000000000000000" pitchFamily="2" charset="0"/>
                <a:cs typeface="NikoshBAN" panose="02000000000000000000" pitchFamily="2" charset="0"/>
              </a:rPr>
              <a:t>সময়- ৪৫ মিনিট </a:t>
            </a:r>
            <a:endParaRPr lang="bn-IN" dirty="0">
              <a:solidFill>
                <a:schemeClr val="bg1"/>
              </a:solidFill>
              <a:latin typeface="NikoshBAN" panose="02000000000000000000" pitchFamily="2" charset="0"/>
              <a:cs typeface="NikoshBAN" panose="02000000000000000000" pitchFamily="2" charset="0"/>
            </a:endParaRPr>
          </a:p>
        </p:txBody>
      </p:sp>
      <p:sp>
        <p:nvSpPr>
          <p:cNvPr id="10" name="TextBox 9"/>
          <p:cNvSpPr txBox="1"/>
          <p:nvPr/>
        </p:nvSpPr>
        <p:spPr>
          <a:xfrm>
            <a:off x="5715000" y="3276600"/>
            <a:ext cx="3429000" cy="1754326"/>
          </a:xfrm>
          <a:prstGeom prst="rect">
            <a:avLst/>
          </a:prstGeom>
          <a:noFill/>
        </p:spPr>
        <p:txBody>
          <a:bodyPr wrap="square" rtlCol="0">
            <a:spAutoFit/>
          </a:bodyPr>
          <a:lstStyle/>
          <a:p>
            <a:r>
              <a:rPr lang="bn-IN" dirty="0" smtClean="0">
                <a:solidFill>
                  <a:schemeClr val="bg1"/>
                </a:solidFill>
                <a:latin typeface="NikoshBAN" panose="02000000000000000000" pitchFamily="2" charset="0"/>
                <a:cs typeface="NikoshBAN" panose="02000000000000000000" pitchFamily="2" charset="0"/>
              </a:rPr>
              <a:t>বিষয়- কুরআন ও তাজভীদ</a:t>
            </a:r>
          </a:p>
          <a:p>
            <a:r>
              <a:rPr lang="bn-IN" dirty="0" smtClean="0">
                <a:solidFill>
                  <a:schemeClr val="bg1"/>
                </a:solidFill>
                <a:latin typeface="NikoshBAN" panose="02000000000000000000" pitchFamily="2" charset="0"/>
                <a:cs typeface="NikoshBAN" panose="02000000000000000000" pitchFamily="2" charset="0"/>
              </a:rPr>
              <a:t>শ্রেণি- নবম ও দশম</a:t>
            </a:r>
          </a:p>
          <a:p>
            <a:r>
              <a:rPr lang="bn-IN" dirty="0" smtClean="0">
                <a:solidFill>
                  <a:schemeClr val="bg1"/>
                </a:solidFill>
                <a:latin typeface="NikoshBAN" panose="02000000000000000000" pitchFamily="2" charset="0"/>
                <a:cs typeface="NikoshBAN" panose="02000000000000000000" pitchFamily="2" charset="0"/>
              </a:rPr>
              <a:t>সুরা-আল বাকারা</a:t>
            </a:r>
          </a:p>
          <a:p>
            <a:r>
              <a:rPr lang="bn-IN" dirty="0" smtClean="0">
                <a:solidFill>
                  <a:schemeClr val="bg1"/>
                </a:solidFill>
                <a:latin typeface="NikoshBAN" panose="02000000000000000000" pitchFamily="2" charset="0"/>
                <a:cs typeface="NikoshBAN" panose="02000000000000000000" pitchFamily="2" charset="0"/>
              </a:rPr>
              <a:t>রুকু-2২</a:t>
            </a:r>
          </a:p>
          <a:p>
            <a:r>
              <a:rPr lang="bn-IN" dirty="0" smtClean="0">
                <a:solidFill>
                  <a:schemeClr val="bg1"/>
                </a:solidFill>
                <a:latin typeface="NikoshBAN" panose="02000000000000000000" pitchFamily="2" charset="0"/>
                <a:cs typeface="NikoshBAN" panose="02000000000000000000" pitchFamily="2" charset="0"/>
              </a:rPr>
              <a:t>আয়াত -১৭৭</a:t>
            </a:r>
          </a:p>
          <a:p>
            <a:r>
              <a:rPr lang="bn-IN" dirty="0" smtClean="0">
                <a:solidFill>
                  <a:schemeClr val="bg1"/>
                </a:solidFill>
                <a:latin typeface="NikoshBAN" panose="02000000000000000000" pitchFamily="2" charset="0"/>
                <a:cs typeface="NikoshBAN" panose="02000000000000000000" pitchFamily="2" charset="0"/>
              </a:rPr>
              <a:t>সময়- ৪৫ মিনিট </a:t>
            </a:r>
            <a:endParaRPr lang="bn-IN" dirty="0">
              <a:solidFill>
                <a:schemeClr val="bg1"/>
              </a:solidFill>
              <a:latin typeface="NikoshBAN" panose="02000000000000000000" pitchFamily="2" charset="0"/>
              <a:cs typeface="NikoshBAN" panose="02000000000000000000" pitchFamily="2" charset="0"/>
            </a:endParaRPr>
          </a:p>
        </p:txBody>
      </p:sp>
      <p:sp>
        <p:nvSpPr>
          <p:cNvPr id="11" name="TextBox 10"/>
          <p:cNvSpPr txBox="1"/>
          <p:nvPr/>
        </p:nvSpPr>
        <p:spPr>
          <a:xfrm>
            <a:off x="5486400" y="1828800"/>
            <a:ext cx="3505200" cy="1754326"/>
          </a:xfrm>
          <a:prstGeom prst="rect">
            <a:avLst/>
          </a:prstGeom>
          <a:noFill/>
        </p:spPr>
        <p:txBody>
          <a:bodyPr wrap="square" rtlCol="0">
            <a:spAutoFit/>
          </a:bodyPr>
          <a:lstStyle/>
          <a:p>
            <a:r>
              <a:rPr lang="bn-IN" dirty="0" smtClean="0">
                <a:solidFill>
                  <a:schemeClr val="bg1"/>
                </a:solidFill>
                <a:latin typeface="NikoshBAN" panose="02000000000000000000" pitchFamily="2" charset="0"/>
                <a:cs typeface="NikoshBAN" panose="02000000000000000000" pitchFamily="2" charset="0"/>
              </a:rPr>
              <a:t>বিষয়- কুরআন ও তাজভীদ</a:t>
            </a:r>
          </a:p>
          <a:p>
            <a:r>
              <a:rPr lang="bn-IN" dirty="0" smtClean="0">
                <a:solidFill>
                  <a:schemeClr val="bg1"/>
                </a:solidFill>
                <a:latin typeface="NikoshBAN" panose="02000000000000000000" pitchFamily="2" charset="0"/>
                <a:cs typeface="NikoshBAN" panose="02000000000000000000" pitchFamily="2" charset="0"/>
              </a:rPr>
              <a:t>শ্রেণি- নবম ও দশম</a:t>
            </a:r>
          </a:p>
          <a:p>
            <a:r>
              <a:rPr lang="bn-IN" dirty="0" smtClean="0">
                <a:solidFill>
                  <a:schemeClr val="bg1"/>
                </a:solidFill>
                <a:latin typeface="NikoshBAN" panose="02000000000000000000" pitchFamily="2" charset="0"/>
                <a:cs typeface="NikoshBAN" panose="02000000000000000000" pitchFamily="2" charset="0"/>
              </a:rPr>
              <a:t>সুরা-আল বাকারা</a:t>
            </a:r>
          </a:p>
          <a:p>
            <a:r>
              <a:rPr lang="bn-IN" dirty="0" smtClean="0">
                <a:solidFill>
                  <a:schemeClr val="bg1"/>
                </a:solidFill>
                <a:latin typeface="NikoshBAN" panose="02000000000000000000" pitchFamily="2" charset="0"/>
                <a:cs typeface="NikoshBAN" panose="02000000000000000000" pitchFamily="2" charset="0"/>
              </a:rPr>
              <a:t>রুকু-2২</a:t>
            </a:r>
          </a:p>
          <a:p>
            <a:r>
              <a:rPr lang="bn-IN" dirty="0" smtClean="0">
                <a:solidFill>
                  <a:schemeClr val="bg1"/>
                </a:solidFill>
                <a:latin typeface="NikoshBAN" panose="02000000000000000000" pitchFamily="2" charset="0"/>
                <a:cs typeface="NikoshBAN" panose="02000000000000000000" pitchFamily="2" charset="0"/>
              </a:rPr>
              <a:t>আয়াত -১৭৭</a:t>
            </a:r>
          </a:p>
          <a:p>
            <a:r>
              <a:rPr lang="bn-IN" dirty="0" smtClean="0">
                <a:solidFill>
                  <a:schemeClr val="bg1"/>
                </a:solidFill>
                <a:latin typeface="NikoshBAN" panose="02000000000000000000" pitchFamily="2" charset="0"/>
                <a:cs typeface="NikoshBAN" panose="02000000000000000000" pitchFamily="2" charset="0"/>
              </a:rPr>
              <a:t>সময়- ৪৫ মিনিট </a:t>
            </a:r>
            <a:endParaRPr lang="bn-IN" dirty="0">
              <a:solidFill>
                <a:schemeClr val="bg1"/>
              </a:solidFill>
              <a:latin typeface="NikoshBAN" panose="02000000000000000000" pitchFamily="2" charset="0"/>
              <a:cs typeface="NikoshBAN" panose="02000000000000000000" pitchFamily="2" charset="0"/>
            </a:endParaRPr>
          </a:p>
        </p:txBody>
      </p:sp>
      <p:sp>
        <p:nvSpPr>
          <p:cNvPr id="12" name="TextBox 11"/>
          <p:cNvSpPr txBox="1"/>
          <p:nvPr/>
        </p:nvSpPr>
        <p:spPr>
          <a:xfrm>
            <a:off x="5410200" y="4495800"/>
            <a:ext cx="3733800" cy="2062103"/>
          </a:xfrm>
          <a:prstGeom prst="rect">
            <a:avLst/>
          </a:prstGeom>
          <a:blipFill>
            <a:blip r:embed="rId4"/>
            <a:tile tx="0" ty="0" sx="100000" sy="100000" flip="none" algn="tl"/>
          </a:blipFill>
        </p:spPr>
        <p:txBody>
          <a:bodyPr wrap="square" rtlCol="0">
            <a:spAutoFit/>
          </a:bodyPr>
          <a:lstStyle/>
          <a:p>
            <a:r>
              <a:rPr lang="bn-IN" sz="3200" b="1" dirty="0" smtClean="0">
                <a:latin typeface="NikoshBAN" panose="02000000000000000000" pitchFamily="2" charset="0"/>
                <a:cs typeface="NikoshBAN" panose="02000000000000000000" pitchFamily="2" charset="0"/>
              </a:rPr>
              <a:t>শ্রেনী-</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নবম</a:t>
            </a:r>
            <a:r>
              <a:rPr lang="en-US" sz="3200" b="1" dirty="0" smtClean="0">
                <a:latin typeface="NikoshBAN" panose="02000000000000000000" pitchFamily="2" charset="0"/>
                <a:cs typeface="NikoshBAN" panose="02000000000000000000" pitchFamily="2" charset="0"/>
              </a:rPr>
              <a:t> </a:t>
            </a:r>
          </a:p>
          <a:p>
            <a:r>
              <a:rPr lang="bn-IN" sz="3200" b="1" dirty="0" smtClean="0">
                <a:latin typeface="NikoshBAN" panose="02000000000000000000" pitchFamily="2" charset="0"/>
                <a:cs typeface="NikoshBAN" panose="02000000000000000000" pitchFamily="2" charset="0"/>
              </a:rPr>
              <a:t>বিষয়-</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কুরান</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মাজিদ</a:t>
            </a:r>
            <a:endParaRPr lang="bn-IN" sz="3200" b="1" dirty="0" smtClean="0">
              <a:latin typeface="NikoshBAN" panose="02000000000000000000" pitchFamily="2" charset="0"/>
              <a:cs typeface="NikoshBAN" panose="02000000000000000000" pitchFamily="2" charset="0"/>
            </a:endParaRPr>
          </a:p>
          <a:p>
            <a:r>
              <a:rPr lang="bn-IN" sz="3200" b="1" dirty="0" smtClean="0">
                <a:solidFill>
                  <a:srgbClr val="FF0000"/>
                </a:solidFill>
                <a:latin typeface="NikoshBAN" panose="02000000000000000000" pitchFamily="2" charset="0"/>
                <a:cs typeface="NikoshBAN" panose="02000000000000000000" pitchFamily="2" charset="0"/>
              </a:rPr>
              <a:t>সময়-</a:t>
            </a:r>
            <a:r>
              <a:rPr lang="en-US" sz="3200" b="1" dirty="0" smtClean="0">
                <a:solidFill>
                  <a:srgbClr val="FF0000"/>
                </a:solidFill>
                <a:latin typeface="NikoshBAN" panose="02000000000000000000" pitchFamily="2" charset="0"/>
                <a:cs typeface="NikoshBAN" panose="02000000000000000000" pitchFamily="2" charset="0"/>
              </a:rPr>
              <a:t>    </a:t>
            </a:r>
            <a:r>
              <a:rPr lang="bn-IN" sz="3200" b="1" dirty="0" smtClean="0">
                <a:solidFill>
                  <a:srgbClr val="FF0000"/>
                </a:solidFill>
                <a:latin typeface="NikoshBAN" panose="02000000000000000000" pitchFamily="2" charset="0"/>
                <a:cs typeface="NikoshBAN" panose="02000000000000000000" pitchFamily="2" charset="0"/>
              </a:rPr>
              <a:t>৪০ মিনিট</a:t>
            </a:r>
            <a:endParaRPr lang="bn-BD" sz="3200" b="1" dirty="0" smtClean="0">
              <a:solidFill>
                <a:srgbClr val="FF0000"/>
              </a:solidFill>
              <a:latin typeface="NikoshBAN" panose="02000000000000000000" pitchFamily="2" charset="0"/>
              <a:cs typeface="NikoshBAN" panose="02000000000000000000" pitchFamily="2" charset="0"/>
            </a:endParaRPr>
          </a:p>
          <a:p>
            <a:r>
              <a:rPr lang="en-US" sz="3200" b="1" dirty="0" err="1" smtClean="0">
                <a:solidFill>
                  <a:srgbClr val="FF0000"/>
                </a:solidFill>
                <a:latin typeface="NikoshBAN" panose="02000000000000000000" pitchFamily="2" charset="0"/>
                <a:cs typeface="NikoshBAN" panose="02000000000000000000" pitchFamily="2" charset="0"/>
              </a:rPr>
              <a:t>তারিখঃ</a:t>
            </a:r>
            <a:r>
              <a:rPr lang="en-US" sz="3200" b="1" dirty="0" smtClean="0">
                <a:solidFill>
                  <a:srgbClr val="FF0000"/>
                </a:solidFill>
                <a:latin typeface="NikoshBAN" panose="02000000000000000000" pitchFamily="2" charset="0"/>
                <a:cs typeface="NikoshBAN" panose="02000000000000000000" pitchFamily="2" charset="0"/>
              </a:rPr>
              <a:t>  17/১</a:t>
            </a:r>
            <a:r>
              <a:rPr lang="ar-SA" sz="3200" b="1" dirty="0" smtClean="0">
                <a:solidFill>
                  <a:srgbClr val="FF0000"/>
                </a:solidFill>
                <a:latin typeface="NikoshBAN" panose="02000000000000000000" pitchFamily="2" charset="0"/>
                <a:cs typeface="NikoshBAN" panose="02000000000000000000" pitchFamily="2" charset="0"/>
              </a:rPr>
              <a:t>0</a:t>
            </a:r>
            <a:r>
              <a:rPr lang="en-US" sz="3200" b="1" dirty="0" smtClean="0">
                <a:solidFill>
                  <a:srgbClr val="FF0000"/>
                </a:solidFill>
                <a:latin typeface="NikoshBAN" panose="02000000000000000000" pitchFamily="2" charset="0"/>
                <a:cs typeface="NikoshBAN" panose="02000000000000000000" pitchFamily="2" charset="0"/>
              </a:rPr>
              <a:t>/১৬</a:t>
            </a:r>
            <a:endParaRPr lang="en-US" sz="3200" b="1" dirty="0">
              <a:solidFill>
                <a:srgbClr val="FF0000"/>
              </a:solidFill>
              <a:latin typeface="NikoshBAN" panose="02000000000000000000" pitchFamily="2" charset="0"/>
              <a:cs typeface="NikoshBAN" panose="02000000000000000000" pitchFamily="2" charset="0"/>
            </a:endParaRPr>
          </a:p>
        </p:txBody>
      </p:sp>
      <p:sp>
        <p:nvSpPr>
          <p:cNvPr id="13" name="TextBox 12"/>
          <p:cNvSpPr txBox="1"/>
          <p:nvPr/>
        </p:nvSpPr>
        <p:spPr>
          <a:xfrm>
            <a:off x="5791200" y="3200400"/>
            <a:ext cx="3200400" cy="1107996"/>
          </a:xfrm>
          <a:prstGeom prst="rect">
            <a:avLst/>
          </a:prstGeom>
          <a:blipFill>
            <a:blip r:embed="rId3"/>
            <a:tile tx="0" ty="0" sx="100000" sy="100000" flip="none" algn="tl"/>
          </a:blipFill>
        </p:spPr>
        <p:txBody>
          <a:bodyPr wrap="square" rtlCol="0">
            <a:spAutoFit/>
          </a:bodyPr>
          <a:lstStyle/>
          <a:p>
            <a:pPr algn="ctr"/>
            <a:r>
              <a:rPr lang="bn-BD" sz="6600" dirty="0" smtClean="0"/>
              <a:t>পাঠ</a:t>
            </a:r>
            <a:endParaRPr lang="en-US" sz="6600" dirty="0"/>
          </a:p>
        </p:txBody>
      </p:sp>
      <p:pic>
        <p:nvPicPr>
          <p:cNvPr id="14" name="Picture 13" descr="C:\Users\p\Desktop\MAHMUD\Removable Disk\Received\IMG_20150404_171837.jpg"/>
          <p:cNvPicPr>
            <a:picLocks noChangeAspect="1" noChangeArrowheads="1"/>
          </p:cNvPicPr>
          <p:nvPr/>
        </p:nvPicPr>
        <p:blipFill>
          <a:blip r:embed="rId5" cstate="print"/>
          <a:srcRect/>
          <a:stretch>
            <a:fillRect/>
          </a:stretch>
        </p:blipFill>
        <p:spPr bwMode="auto">
          <a:xfrm>
            <a:off x="6172200" y="914400"/>
            <a:ext cx="1752600" cy="1921714"/>
          </a:xfrm>
          <a:prstGeom prst="rect">
            <a:avLst/>
          </a:prstGeom>
          <a:noFill/>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1000"/>
                                        <p:tgtEl>
                                          <p:spTgt spid="5">
                                            <p:bg/>
                                          </p:spTgt>
                                        </p:tgtEl>
                                      </p:cBhvr>
                                    </p:animEffect>
                                    <p:anim calcmode="lin" valueType="num">
                                      <p:cBhvr>
                                        <p:cTn id="16" dur="1000" fill="hold"/>
                                        <p:tgtEl>
                                          <p:spTgt spid="5">
                                            <p:bg/>
                                          </p:spTgt>
                                        </p:tgtEl>
                                        <p:attrNameLst>
                                          <p:attrName>ppt_x</p:attrName>
                                        </p:attrNameLst>
                                      </p:cBhvr>
                                      <p:tavLst>
                                        <p:tav tm="0">
                                          <p:val>
                                            <p:strVal val="#ppt_x"/>
                                          </p:val>
                                        </p:tav>
                                        <p:tav tm="100000">
                                          <p:val>
                                            <p:strVal val="#ppt_x"/>
                                          </p:val>
                                        </p:tav>
                                      </p:tavLst>
                                    </p:anim>
                                    <p:anim calcmode="lin" valueType="num">
                                      <p:cBhvr>
                                        <p:cTn id="17"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1000"/>
                                        <p:tgtEl>
                                          <p:spTgt spid="5">
                                            <p:txEl>
                                              <p:pRg st="0" end="0"/>
                                            </p:txEl>
                                          </p:spTgt>
                                        </p:tgtEl>
                                      </p:cBhvr>
                                    </p:animEffect>
                                    <p:anim calcmode="lin" valueType="num">
                                      <p:cBhvr>
                                        <p:cTn id="2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43000"/>
            <a:ext cx="7239000" cy="707886"/>
          </a:xfrm>
          <a:prstGeom prst="rect">
            <a:avLst/>
          </a:prstGeom>
          <a:noFill/>
        </p:spPr>
        <p:txBody>
          <a:bodyPr wrap="square" rtlCol="0">
            <a:spAutoFit/>
          </a:bodyPr>
          <a:lstStyle/>
          <a:p>
            <a:pPr algn="ctr"/>
            <a:r>
              <a:rPr lang="bn-BD" sz="4000" b="1" dirty="0" smtClean="0"/>
              <a:t>এই পাঠে</a:t>
            </a:r>
            <a:r>
              <a:rPr lang="bn-IN" sz="4000" b="1" dirty="0" smtClean="0"/>
              <a:t> </a:t>
            </a:r>
            <a:r>
              <a:rPr lang="bn-BD" sz="4000" b="1" dirty="0" smtClean="0"/>
              <a:t>শিক্ষার্থীরা </a:t>
            </a:r>
            <a:r>
              <a:rPr lang="bn-IN" sz="4000" b="1" dirty="0" smtClean="0"/>
              <a:t>...........</a:t>
            </a:r>
            <a:endParaRPr lang="en-US" sz="4000" b="1" dirty="0"/>
          </a:p>
        </p:txBody>
      </p:sp>
      <p:sp>
        <p:nvSpPr>
          <p:cNvPr id="3" name="TextBox 2"/>
          <p:cNvSpPr txBox="1"/>
          <p:nvPr/>
        </p:nvSpPr>
        <p:spPr>
          <a:xfrm>
            <a:off x="914400" y="0"/>
            <a:ext cx="6781800" cy="1107996"/>
          </a:xfrm>
          <a:prstGeom prst="rect">
            <a:avLst/>
          </a:prstGeom>
          <a:noFill/>
        </p:spPr>
        <p:txBody>
          <a:bodyPr wrap="square" rtlCol="0">
            <a:spAutoFit/>
          </a:bodyPr>
          <a:lstStyle/>
          <a:p>
            <a:pPr algn="ctr"/>
            <a:r>
              <a:rPr lang="bn-BD" sz="6600" b="1" u="sng" dirty="0" smtClean="0"/>
              <a:t>শিখন ফল</a:t>
            </a:r>
            <a:endParaRPr lang="en-US" sz="6600" b="1" u="sng" dirty="0"/>
          </a:p>
        </p:txBody>
      </p:sp>
      <p:sp>
        <p:nvSpPr>
          <p:cNvPr id="4" name="TextBox 3"/>
          <p:cNvSpPr txBox="1"/>
          <p:nvPr/>
        </p:nvSpPr>
        <p:spPr>
          <a:xfrm>
            <a:off x="457200" y="2438400"/>
            <a:ext cx="7543800" cy="707886"/>
          </a:xfrm>
          <a:prstGeom prst="rect">
            <a:avLst/>
          </a:prstGeom>
          <a:noFill/>
        </p:spPr>
        <p:txBody>
          <a:bodyPr wrap="square" rtlCol="0">
            <a:spAutoFit/>
          </a:bodyPr>
          <a:lstStyle/>
          <a:p>
            <a:r>
              <a:rPr lang="bn-BD" sz="4000" dirty="0" smtClean="0"/>
              <a:t>মুমিন শব্দের অর্থ কি বলতে পারবে।</a:t>
            </a:r>
            <a:endParaRPr lang="en-US" sz="4000" dirty="0"/>
          </a:p>
        </p:txBody>
      </p:sp>
      <p:sp>
        <p:nvSpPr>
          <p:cNvPr id="6" name="TextBox 5"/>
          <p:cNvSpPr txBox="1"/>
          <p:nvPr/>
        </p:nvSpPr>
        <p:spPr>
          <a:xfrm>
            <a:off x="0" y="3633966"/>
            <a:ext cx="9144000" cy="584775"/>
          </a:xfrm>
          <a:prstGeom prst="rect">
            <a:avLst/>
          </a:prstGeom>
          <a:noFill/>
        </p:spPr>
        <p:txBody>
          <a:bodyPr wrap="square" rtlCol="0">
            <a:spAutoFit/>
          </a:bodyPr>
          <a:lstStyle/>
          <a:p>
            <a:r>
              <a:rPr lang="bn-BD" sz="3200" dirty="0" smtClean="0"/>
              <a:t>মুমিননের উপর মুমিনের অধিকার কয়টি</a:t>
            </a:r>
            <a:r>
              <a:rPr lang="bn-IN" sz="3200" dirty="0" smtClean="0"/>
              <a:t> </a:t>
            </a:r>
            <a:r>
              <a:rPr lang="bn-BD" sz="3200" dirty="0" smtClean="0"/>
              <a:t>বলতে পারবে। </a:t>
            </a:r>
            <a:endParaRPr lang="en-US" sz="3200" dirty="0"/>
          </a:p>
        </p:txBody>
      </p:sp>
      <p:sp>
        <p:nvSpPr>
          <p:cNvPr id="7" name="TextBox 6"/>
          <p:cNvSpPr txBox="1"/>
          <p:nvPr/>
        </p:nvSpPr>
        <p:spPr>
          <a:xfrm>
            <a:off x="0" y="4953000"/>
            <a:ext cx="9144000" cy="646331"/>
          </a:xfrm>
          <a:prstGeom prst="rect">
            <a:avLst/>
          </a:prstGeom>
          <a:noFill/>
        </p:spPr>
        <p:txBody>
          <a:bodyPr wrap="square" rtlCol="0">
            <a:spAutoFit/>
          </a:bodyPr>
          <a:lstStyle/>
          <a:p>
            <a:r>
              <a:rPr lang="bn-BD" sz="3600" dirty="0" smtClean="0"/>
              <a:t>মুমিনের অধিকার গুলো বিশ্লেষন</a:t>
            </a:r>
            <a:r>
              <a:rPr lang="bn-IN" sz="3600" dirty="0" smtClean="0"/>
              <a:t> </a:t>
            </a:r>
            <a:r>
              <a:rPr lang="bn-BD" sz="3600" dirty="0" smtClean="0"/>
              <a:t>করতে</a:t>
            </a:r>
            <a:r>
              <a:rPr lang="bn-IN" sz="3600" dirty="0" smtClean="0"/>
              <a:t> </a:t>
            </a:r>
            <a:r>
              <a:rPr lang="bn-BD" sz="3600" dirty="0" smtClean="0"/>
              <a:t>পারবে।  </a:t>
            </a:r>
            <a:endParaRPr lang="en-US" dirty="0"/>
          </a:p>
        </p:txBody>
      </p:sp>
      <p:cxnSp>
        <p:nvCxnSpPr>
          <p:cNvPr id="9" name="Straight Connector 8"/>
          <p:cNvCxnSpPr/>
          <p:nvPr/>
        </p:nvCxnSpPr>
        <p:spPr>
          <a:xfrm>
            <a:off x="838200" y="1676400"/>
            <a:ext cx="58674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 xmlns:a14="http://schemas.microsoft.com/office/drawing/2010/main" val="0"/>
              </a:ext>
            </a:extLst>
          </a:blip>
          <a:srcRect t="22172" r="11485"/>
          <a:stretch/>
        </p:blipFill>
        <p:spPr>
          <a:xfrm>
            <a:off x="0" y="90467"/>
            <a:ext cx="4198002" cy="2881333"/>
          </a:xfrm>
          <a:prstGeom prst="rect">
            <a:avLst/>
          </a:prstGeom>
        </p:spPr>
      </p:pic>
      <p:sp>
        <p:nvSpPr>
          <p:cNvPr id="4" name="Rounded Rectangle 3"/>
          <p:cNvSpPr/>
          <p:nvPr/>
        </p:nvSpPr>
        <p:spPr>
          <a:xfrm>
            <a:off x="0" y="3048000"/>
            <a:ext cx="4419600" cy="3733800"/>
          </a:xfrm>
          <a:prstGeom prst="roundRect">
            <a:avLst/>
          </a:prstGeom>
          <a:blipFill rotWithShape="0">
            <a:blip r:embed="rId3"/>
            <a:srcRect/>
            <a:stretch>
              <a:fillRect r="-23318"/>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pic>
        <p:nvPicPr>
          <p:cNvPr id="5" name="Content Placeholder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495800" y="3200400"/>
            <a:ext cx="4648200" cy="3581400"/>
          </a:xfrm>
          <a:prstGeom prst="rect">
            <a:avLst/>
          </a:prstGeom>
        </p:spPr>
      </p:pic>
      <p:pic>
        <p:nvPicPr>
          <p:cNvPr id="6" name="Picture 2"/>
          <p:cNvPicPr>
            <a:picLocks noChangeAspect="1"/>
          </p:cNvPicPr>
          <p:nvPr/>
        </p:nvPicPr>
        <p:blipFill>
          <a:blip r:embed="rId5"/>
          <a:srcRect/>
          <a:stretch>
            <a:fillRect/>
          </a:stretch>
        </p:blipFill>
        <p:spPr bwMode="auto">
          <a:xfrm>
            <a:off x="4267201" y="76200"/>
            <a:ext cx="4876800"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19200"/>
            <a:ext cx="7696200" cy="1569660"/>
          </a:xfrm>
          <a:prstGeom prst="rect">
            <a:avLst/>
          </a:prstGeom>
          <a:noFill/>
        </p:spPr>
        <p:txBody>
          <a:bodyPr wrap="square" rtlCol="0">
            <a:spAutoFit/>
          </a:bodyPr>
          <a:lstStyle/>
          <a:p>
            <a:pPr algn="ctr"/>
            <a:r>
              <a:rPr lang="bn-BD" sz="9600" b="1" dirty="0" smtClean="0">
                <a:solidFill>
                  <a:srgbClr val="FF0000"/>
                </a:solidFill>
              </a:rPr>
              <a:t>পাঠ শিরোনাম</a:t>
            </a:r>
            <a:endParaRPr lang="en-US" sz="9600" b="1" dirty="0">
              <a:solidFill>
                <a:srgbClr val="FF0000"/>
              </a:solidFill>
            </a:endParaRPr>
          </a:p>
        </p:txBody>
      </p:sp>
      <p:sp>
        <p:nvSpPr>
          <p:cNvPr id="3" name="TextBox 2"/>
          <p:cNvSpPr txBox="1"/>
          <p:nvPr/>
        </p:nvSpPr>
        <p:spPr>
          <a:xfrm>
            <a:off x="1295400" y="3200400"/>
            <a:ext cx="7239000" cy="1015663"/>
          </a:xfrm>
          <a:prstGeom prst="rect">
            <a:avLst/>
          </a:prstGeom>
          <a:noFill/>
        </p:spPr>
        <p:txBody>
          <a:bodyPr wrap="square" rtlCol="0">
            <a:spAutoFit/>
          </a:bodyPr>
          <a:lstStyle/>
          <a:p>
            <a:pPr algn="ctr"/>
            <a:r>
              <a:rPr lang="bn-BD" sz="6000" b="1" dirty="0" smtClean="0"/>
              <a:t>মুমিনের অধিকার</a:t>
            </a:r>
            <a:endParaRPr lang="en-US" sz="6000" b="1"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n 6"/>
          <p:cNvSpPr/>
          <p:nvPr/>
        </p:nvSpPr>
        <p:spPr>
          <a:xfrm>
            <a:off x="0" y="1676400"/>
            <a:ext cx="381000" cy="381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1524000"/>
            <a:ext cx="7162800" cy="646331"/>
          </a:xfrm>
          <a:prstGeom prst="rect">
            <a:avLst/>
          </a:prstGeom>
          <a:noFill/>
        </p:spPr>
        <p:txBody>
          <a:bodyPr wrap="square" rtlCol="0">
            <a:spAutoFit/>
          </a:bodyPr>
          <a:lstStyle/>
          <a:p>
            <a:r>
              <a:rPr lang="bn-BD" sz="3200" dirty="0" smtClean="0"/>
              <a:t>মুমি</a:t>
            </a:r>
            <a:r>
              <a:rPr lang="bn-BD" sz="3600" dirty="0" smtClean="0"/>
              <a:t>ন শব্দে অর্থ বিশ্বাস স্হাপন করা ।</a:t>
            </a:r>
            <a:endParaRPr lang="en-US" sz="3600" dirty="0"/>
          </a:p>
        </p:txBody>
      </p:sp>
      <p:sp>
        <p:nvSpPr>
          <p:cNvPr id="12" name="Sun 11"/>
          <p:cNvSpPr/>
          <p:nvPr/>
        </p:nvSpPr>
        <p:spPr>
          <a:xfrm>
            <a:off x="0" y="2895600"/>
            <a:ext cx="381000" cy="4572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57200" y="2819400"/>
            <a:ext cx="8686800" cy="1200329"/>
          </a:xfrm>
          <a:prstGeom prst="rect">
            <a:avLst/>
          </a:prstGeom>
          <a:noFill/>
        </p:spPr>
        <p:txBody>
          <a:bodyPr wrap="square" rtlCol="0">
            <a:spAutoFit/>
          </a:bodyPr>
          <a:lstStyle/>
          <a:p>
            <a:r>
              <a:rPr lang="bn-BD" sz="3600" dirty="0" smtClean="0"/>
              <a:t>এক </a:t>
            </a:r>
            <a:r>
              <a:rPr lang="bn-BD" sz="3200" dirty="0" smtClean="0"/>
              <a:t>মুমি</a:t>
            </a:r>
            <a:r>
              <a:rPr lang="bn-BD" sz="3600" dirty="0" smtClean="0"/>
              <a:t>নের উপর অপর মোমেনের ছয়টি অধিকার রয়েছে ।  </a:t>
            </a:r>
            <a:endParaRPr lang="en-US" sz="3600" dirty="0"/>
          </a:p>
        </p:txBody>
      </p:sp>
      <p:sp>
        <p:nvSpPr>
          <p:cNvPr id="6" name="TextBox 5"/>
          <p:cNvSpPr txBox="1"/>
          <p:nvPr/>
        </p:nvSpPr>
        <p:spPr>
          <a:xfrm>
            <a:off x="1524000" y="0"/>
            <a:ext cx="5105400" cy="769441"/>
          </a:xfrm>
          <a:prstGeom prst="rect">
            <a:avLst/>
          </a:prstGeom>
          <a:noFill/>
        </p:spPr>
        <p:txBody>
          <a:bodyPr wrap="square" rtlCol="0">
            <a:spAutoFit/>
          </a:bodyPr>
          <a:lstStyle/>
          <a:p>
            <a:pPr algn="ctr"/>
            <a:r>
              <a:rPr lang="bn-IN" sz="4400" b="1" dirty="0" smtClean="0"/>
              <a:t>সামাধান</a:t>
            </a:r>
            <a:endParaRPr lang="en-US" sz="4400" b="1"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3200400" y="2438400"/>
            <a:ext cx="1828800" cy="1295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352800" y="2590800"/>
            <a:ext cx="1441243" cy="954107"/>
          </a:xfrm>
          <a:prstGeom prst="rect">
            <a:avLst/>
          </a:prstGeom>
          <a:blipFill>
            <a:blip r:embed="rId2"/>
            <a:tile tx="0" ty="0" sx="100000" sy="100000" flip="none" algn="tl"/>
          </a:blipFill>
        </p:spPr>
        <p:txBody>
          <a:bodyPr wrap="square" rtlCol="0">
            <a:spAutoFit/>
          </a:bodyPr>
          <a:lstStyle/>
          <a:p>
            <a:r>
              <a:rPr lang="bn-BD" dirty="0" smtClean="0"/>
              <a:t>  </a:t>
            </a:r>
            <a:r>
              <a:rPr lang="bn-BD" sz="2800" b="1" dirty="0" smtClean="0">
                <a:solidFill>
                  <a:srgbClr val="FF0000"/>
                </a:solidFill>
              </a:rPr>
              <a:t>ছয় টি </a:t>
            </a:r>
          </a:p>
          <a:p>
            <a:r>
              <a:rPr lang="bn-BD" sz="2800" b="1" dirty="0" smtClean="0">
                <a:solidFill>
                  <a:srgbClr val="FF0000"/>
                </a:solidFill>
              </a:rPr>
              <a:t>অধিকার</a:t>
            </a:r>
            <a:endParaRPr lang="en-US" sz="2800" b="1" dirty="0">
              <a:solidFill>
                <a:srgbClr val="FF0000"/>
              </a:solidFill>
            </a:endParaRPr>
          </a:p>
        </p:txBody>
      </p:sp>
      <p:sp>
        <p:nvSpPr>
          <p:cNvPr id="16" name="Right Arrow 15"/>
          <p:cNvSpPr/>
          <p:nvPr/>
        </p:nvSpPr>
        <p:spPr>
          <a:xfrm rot="18248886">
            <a:off x="4583887" y="2047250"/>
            <a:ext cx="635016" cy="5494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rot="7465939">
            <a:off x="3028452" y="3559745"/>
            <a:ext cx="637899" cy="6089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rot="15641455">
            <a:off x="3414013" y="1846107"/>
            <a:ext cx="658468" cy="5520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2135389">
            <a:off x="2592430" y="2652331"/>
            <a:ext cx="675410" cy="5438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5068580" y="2862705"/>
            <a:ext cx="699079" cy="5197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4180173">
            <a:off x="4131916" y="3748822"/>
            <a:ext cx="718499" cy="5562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rot="19103770">
            <a:off x="4808831" y="741489"/>
            <a:ext cx="3140382" cy="852507"/>
          </a:xfrm>
          <a:prstGeom prst="rect">
            <a:avLst/>
          </a:prstGeom>
          <a:solidFill>
            <a:srgbClr val="00B0F0"/>
          </a:solidFill>
        </p:spPr>
        <p:txBody>
          <a:bodyPr wrap="square" rtlCol="0">
            <a:spAutoFit/>
          </a:bodyPr>
          <a:lstStyle/>
          <a:p>
            <a:r>
              <a:rPr lang="bn-BD" sz="2400" b="1" dirty="0" smtClean="0"/>
              <a:t>হাচির জাওয়াব দেওয়া।</a:t>
            </a:r>
            <a:endParaRPr lang="en-US" sz="2400" b="1" dirty="0"/>
          </a:p>
        </p:txBody>
      </p:sp>
      <p:sp>
        <p:nvSpPr>
          <p:cNvPr id="23" name="TextBox 22"/>
          <p:cNvSpPr txBox="1"/>
          <p:nvPr/>
        </p:nvSpPr>
        <p:spPr>
          <a:xfrm>
            <a:off x="5791200" y="2971800"/>
            <a:ext cx="3505200" cy="461665"/>
          </a:xfrm>
          <a:prstGeom prst="rect">
            <a:avLst/>
          </a:prstGeom>
          <a:solidFill>
            <a:srgbClr val="00B050"/>
          </a:solidFill>
        </p:spPr>
        <p:txBody>
          <a:bodyPr wrap="square" rtlCol="0">
            <a:spAutoFit/>
          </a:bodyPr>
          <a:lstStyle/>
          <a:p>
            <a:r>
              <a:rPr lang="bn-BD" sz="2400" b="1" dirty="0" smtClean="0"/>
              <a:t>অসুস্হ হলে সেবা করা</a:t>
            </a:r>
            <a:endParaRPr lang="en-US" sz="2400" b="1" dirty="0"/>
          </a:p>
        </p:txBody>
      </p:sp>
      <p:sp>
        <p:nvSpPr>
          <p:cNvPr id="24" name="TextBox 23"/>
          <p:cNvSpPr txBox="1"/>
          <p:nvPr/>
        </p:nvSpPr>
        <p:spPr>
          <a:xfrm rot="2046618">
            <a:off x="4029642" y="5215218"/>
            <a:ext cx="4162691" cy="1200329"/>
          </a:xfrm>
          <a:prstGeom prst="rect">
            <a:avLst/>
          </a:prstGeom>
          <a:solidFill>
            <a:srgbClr val="7030A0"/>
          </a:solidFill>
        </p:spPr>
        <p:txBody>
          <a:bodyPr wrap="square" rtlCol="0">
            <a:spAutoFit/>
          </a:bodyPr>
          <a:lstStyle/>
          <a:p>
            <a:r>
              <a:rPr lang="bn-BD" sz="2400" b="1" dirty="0" smtClean="0"/>
              <a:t>মৃত্যু বরন করলে জানাযা ওকাপন দাপনের ব্যবস্হা করা ।</a:t>
            </a:r>
            <a:endParaRPr lang="en-US" sz="2400" b="1" dirty="0"/>
          </a:p>
        </p:txBody>
      </p:sp>
      <p:sp>
        <p:nvSpPr>
          <p:cNvPr id="25" name="TextBox 24"/>
          <p:cNvSpPr txBox="1"/>
          <p:nvPr/>
        </p:nvSpPr>
        <p:spPr>
          <a:xfrm rot="19169482">
            <a:off x="899405" y="4748680"/>
            <a:ext cx="2782838" cy="980714"/>
          </a:xfrm>
          <a:prstGeom prst="rect">
            <a:avLst/>
          </a:prstGeom>
          <a:solidFill>
            <a:srgbClr val="FFC000"/>
          </a:solidFill>
        </p:spPr>
        <p:txBody>
          <a:bodyPr wrap="square" rtlCol="0">
            <a:spAutoFit/>
          </a:bodyPr>
          <a:lstStyle/>
          <a:p>
            <a:r>
              <a:rPr lang="bn-BD" sz="2800" b="1" dirty="0" smtClean="0"/>
              <a:t>ডাকে সাড়া দেওয়</a:t>
            </a:r>
            <a:endParaRPr lang="en-US" sz="2800" b="1" dirty="0"/>
          </a:p>
        </p:txBody>
      </p:sp>
      <p:sp>
        <p:nvSpPr>
          <p:cNvPr id="26" name="TextBox 25"/>
          <p:cNvSpPr txBox="1"/>
          <p:nvPr/>
        </p:nvSpPr>
        <p:spPr>
          <a:xfrm rot="865462">
            <a:off x="-651255" y="2158634"/>
            <a:ext cx="3365255" cy="831911"/>
          </a:xfrm>
          <a:prstGeom prst="rect">
            <a:avLst/>
          </a:prstGeom>
          <a:solidFill>
            <a:schemeClr val="accent1"/>
          </a:solidFill>
        </p:spPr>
        <p:txBody>
          <a:bodyPr wrap="square" rtlCol="0">
            <a:spAutoFit/>
          </a:bodyPr>
          <a:lstStyle/>
          <a:p>
            <a:r>
              <a:rPr lang="bn-BD" sz="2400" b="1" dirty="0" smtClean="0"/>
              <a:t>সালামের জাওয়াব দেওয়া</a:t>
            </a:r>
            <a:endParaRPr lang="en-US" sz="2400" b="1" dirty="0"/>
          </a:p>
        </p:txBody>
      </p:sp>
      <p:sp>
        <p:nvSpPr>
          <p:cNvPr id="27" name="TextBox 26"/>
          <p:cNvSpPr txBox="1"/>
          <p:nvPr/>
        </p:nvSpPr>
        <p:spPr>
          <a:xfrm rot="3208104">
            <a:off x="1511624" y="414697"/>
            <a:ext cx="2494786" cy="1015663"/>
          </a:xfrm>
          <a:prstGeom prst="rect">
            <a:avLst/>
          </a:prstGeom>
          <a:solidFill>
            <a:srgbClr val="FF0000"/>
          </a:solidFill>
        </p:spPr>
        <p:txBody>
          <a:bodyPr wrap="square" rtlCol="0">
            <a:spAutoFit/>
          </a:bodyPr>
          <a:lstStyle/>
          <a:p>
            <a:r>
              <a:rPr lang="bn-BD" sz="2000" b="1" dirty="0" smtClean="0"/>
              <a:t>উপস্হিত অনুপস্হিত সকলের জন্য কল্যান কামনা করা ।</a:t>
            </a:r>
            <a:endParaRPr lang="en-US" sz="2000" b="1"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152400"/>
            <a:ext cx="4572000" cy="1200329"/>
          </a:xfrm>
          <a:prstGeom prst="rect">
            <a:avLst/>
          </a:prstGeom>
          <a:blipFill>
            <a:blip r:embed="rId2"/>
            <a:tile tx="0" ty="0" sx="100000" sy="100000" flip="none" algn="tl"/>
          </a:blipFill>
        </p:spPr>
        <p:txBody>
          <a:bodyPr wrap="square" rtlCol="0">
            <a:spAutoFit/>
          </a:bodyPr>
          <a:lstStyle/>
          <a:p>
            <a:pPr algn="ctr"/>
            <a:r>
              <a:rPr lang="bn-BD" sz="7200" b="1" dirty="0" smtClean="0">
                <a:latin typeface="NikoshBAN" panose="02000000000000000000" pitchFamily="2" charset="0"/>
                <a:cs typeface="NikoshBAN" panose="02000000000000000000" pitchFamily="2" charset="0"/>
              </a:rPr>
              <a:t>মূল্যায়ন  </a:t>
            </a:r>
          </a:p>
        </p:txBody>
      </p:sp>
      <p:sp>
        <p:nvSpPr>
          <p:cNvPr id="3" name="TextBox 2"/>
          <p:cNvSpPr txBox="1"/>
          <p:nvPr/>
        </p:nvSpPr>
        <p:spPr>
          <a:xfrm>
            <a:off x="457200" y="1752600"/>
            <a:ext cx="8915400" cy="2492990"/>
          </a:xfrm>
          <a:prstGeom prst="rect">
            <a:avLst/>
          </a:prstGeom>
          <a:noFill/>
        </p:spPr>
        <p:txBody>
          <a:bodyPr wrap="square" rtlCol="0">
            <a:spAutoFit/>
          </a:bodyPr>
          <a:lstStyle/>
          <a:p>
            <a:r>
              <a:rPr lang="bn-BD" sz="4000" b="1" dirty="0" smtClean="0"/>
              <a:t>১। মুমিন কাকে বলে।</a:t>
            </a:r>
          </a:p>
          <a:p>
            <a:r>
              <a:rPr lang="bn-BD" sz="4000" b="1" dirty="0" smtClean="0"/>
              <a:t>২।মুমিনের গুণাবলী কি ? </a:t>
            </a:r>
          </a:p>
          <a:p>
            <a:r>
              <a:rPr lang="bn-BD" sz="4000" b="1" dirty="0" smtClean="0"/>
              <a:t>৩। কি কি গুণ থাকলে মুমিন হওয়া যায়।  </a:t>
            </a:r>
          </a:p>
          <a:p>
            <a:endParaRPr lang="bn-BD" dirty="0" smtClean="0"/>
          </a:p>
          <a:p>
            <a:endParaRPr lang="en-US"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28800"/>
            <a:ext cx="9372600" cy="3970318"/>
          </a:xfrm>
          <a:prstGeom prst="rect">
            <a:avLst/>
          </a:prstGeom>
          <a:noFill/>
        </p:spPr>
        <p:txBody>
          <a:bodyPr wrap="square" rtlCol="0">
            <a:spAutoFit/>
          </a:bodyPr>
          <a:lstStyle/>
          <a:p>
            <a:r>
              <a:rPr lang="bn-BD" sz="2800" b="1" dirty="0" smtClean="0"/>
              <a:t>মানুষ সামাজিক জীব ।তাই সমাজবদ্ব জীবনে সর্বস্হরের মানুষ একজন অপর জনের মুখাপেক্ষী হতে বাধ্য । বিশেষ করে মুসলমানদের মধ্যে পারস্পরিক সুসর্ম্পক সৌহার্দ্যপূণ ব্যবহার ও সৌজন্য মূলক আচরন অপরিহর্য ওএকান্ত জরুরী।</a:t>
            </a:r>
          </a:p>
          <a:p>
            <a:r>
              <a:rPr lang="bn-BD" sz="2800" b="1" dirty="0" smtClean="0"/>
              <a:t>সামাজিক জীবনে আরো অনেক খুটিনাটি বিষয়ে ওসদাচরনের বিষয়াদি রয়েছে।তবুও হাদিসে উল্লেখিত ছয়টি বস্তুকে আর্দশ জীবনের মৌলিক উপাদান বলা হয়েছে । সেগুলো অনুসরনের দ্বারা মুমিনের জীবন সার্থক সুন্দর ও সুশীল হওয়ার বাস্তব আশা করা যায় ।</a:t>
            </a:r>
            <a:endParaRPr lang="en-US" sz="2800" b="1" dirty="0"/>
          </a:p>
        </p:txBody>
      </p:sp>
      <p:sp>
        <p:nvSpPr>
          <p:cNvPr id="4" name="TextBox 3"/>
          <p:cNvSpPr txBox="1"/>
          <p:nvPr/>
        </p:nvSpPr>
        <p:spPr>
          <a:xfrm>
            <a:off x="1905000" y="381000"/>
            <a:ext cx="6705600" cy="1015663"/>
          </a:xfrm>
          <a:prstGeom prst="rect">
            <a:avLst/>
          </a:prstGeom>
          <a:noFill/>
        </p:spPr>
        <p:txBody>
          <a:bodyPr wrap="square" rtlCol="0">
            <a:spAutoFit/>
          </a:bodyPr>
          <a:lstStyle/>
          <a:p>
            <a:r>
              <a:rPr lang="bn-BD" sz="6000" b="1" dirty="0" smtClean="0"/>
              <a:t>উপস্হাপন</a:t>
            </a:r>
            <a:endParaRPr lang="en-US" sz="6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378</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c:creator>
  <cp:lastModifiedBy>Windows User</cp:lastModifiedBy>
  <cp:revision>132</cp:revision>
  <dcterms:created xsi:type="dcterms:W3CDTF">2006-08-16T00:00:00Z</dcterms:created>
  <dcterms:modified xsi:type="dcterms:W3CDTF">2020-11-17T15:14:47Z</dcterms:modified>
</cp:coreProperties>
</file>