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99" r:id="rId2"/>
    <p:sldId id="300" r:id="rId3"/>
    <p:sldId id="303" r:id="rId4"/>
    <p:sldId id="334" r:id="rId5"/>
    <p:sldId id="323" r:id="rId6"/>
    <p:sldId id="301" r:id="rId7"/>
    <p:sldId id="314" r:id="rId8"/>
    <p:sldId id="327" r:id="rId9"/>
    <p:sldId id="328" r:id="rId10"/>
    <p:sldId id="315" r:id="rId11"/>
    <p:sldId id="316" r:id="rId12"/>
    <p:sldId id="319" r:id="rId13"/>
    <p:sldId id="320" r:id="rId14"/>
    <p:sldId id="330" r:id="rId15"/>
    <p:sldId id="329" r:id="rId16"/>
    <p:sldId id="305" r:id="rId17"/>
    <p:sldId id="306" r:id="rId18"/>
    <p:sldId id="307" r:id="rId19"/>
    <p:sldId id="309" r:id="rId20"/>
    <p:sldId id="310" r:id="rId21"/>
    <p:sldId id="304" r:id="rId22"/>
    <p:sldId id="302" r:id="rId23"/>
    <p:sldId id="311" r:id="rId24"/>
    <p:sldId id="332" r:id="rId25"/>
    <p:sldId id="324" r:id="rId26"/>
    <p:sldId id="276" r:id="rId27"/>
    <p:sldId id="277" r:id="rId28"/>
    <p:sldId id="33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B776BE-9AD6-436A-BB1B-39B2C7239583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C17B0A1-2E4A-41B3-863A-A3AFD73CFF89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PAN</a:t>
          </a:r>
          <a:endParaRPr lang="en-US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B8F377-681B-42F8-8D7E-8CFC9ED3FDA9}" type="parTrans" cxnId="{06AD2529-4C28-462A-8410-CADC79657811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17B587-C4F1-4F1E-AB2D-4799844A16A8}" type="sibTrans" cxnId="{06AD2529-4C28-462A-8410-CADC79657811}">
      <dgm:prSet/>
      <dgm:spPr/>
      <dgm:t>
        <a:bodyPr/>
        <a:lstStyle/>
        <a:p>
          <a:endParaRPr lang="en-US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942FF0-A56F-4FFC-8F12-9397A98174D1}">
      <dgm:prSet phldrT="[Text]" custT="1"/>
      <dgm:spPr/>
      <dgm:t>
        <a:bodyPr/>
        <a:lstStyle/>
        <a:p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LAN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62F256-9027-4271-896B-DF4758C93C1C}" type="parTrans" cxnId="{F59C4ACA-174A-44EF-97B0-2CEE356DE8EE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75B070-4325-49B0-8A8B-ACFD613D4F3D}" type="sibTrans" cxnId="{F59C4ACA-174A-44EF-97B0-2CEE356DE8EE}">
      <dgm:prSet/>
      <dgm:spPr/>
      <dgm:t>
        <a:bodyPr/>
        <a:lstStyle/>
        <a:p>
          <a:endParaRPr lang="en-US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4C796D-C28C-4EC5-981E-64A2BE4C8D94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MAN</a:t>
          </a:r>
          <a:endParaRPr lang="en-US" sz="2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A43D31-D378-447D-B645-021BC7A2955D}" type="parTrans" cxnId="{580F433D-A0DD-447D-A96F-63EAAA6EA917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3B56E1-7A11-46BE-906D-00758D8CFA62}" type="sibTrans" cxnId="{580F433D-A0DD-447D-A96F-63EAAA6EA917}">
      <dgm:prSet/>
      <dgm:spPr/>
      <dgm:t>
        <a:bodyPr/>
        <a:lstStyle/>
        <a:p>
          <a:endParaRPr lang="en-US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24562B-8654-45C6-9136-77600D3E58B0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WAN</a:t>
          </a:r>
          <a:endParaRPr lang="en-US" sz="2400" b="1" dirty="0">
            <a:solidFill>
              <a:srgbClr val="FF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DE2D11-B447-4853-BAF4-F437D3875D66}" type="parTrans" cxnId="{6CC49615-A39A-4917-BDFB-FA107467504F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E2E365-9F43-4AEA-B9C1-B935E52BA064}" type="sibTrans" cxnId="{6CC49615-A39A-4917-BDFB-FA107467504F}">
      <dgm:prSet/>
      <dgm:spPr/>
      <dgm:t>
        <a:bodyPr/>
        <a:lstStyle/>
        <a:p>
          <a:endParaRPr lang="en-US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B1AACA-CFE9-4508-9992-35BB90BF573D}">
      <dgm:prSet phldrT="[Text]" custT="1"/>
      <dgm:spPr/>
      <dgm:t>
        <a:bodyPr/>
        <a:lstStyle/>
        <a:p>
          <a:r>
            <a: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Net</a:t>
          </a:r>
        </a:p>
        <a:p>
          <a:r>
            <a: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work</a:t>
          </a:r>
          <a:endParaRPr lang="en-US" sz="28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60BCBA-3883-48F7-8ED9-4F5FA5C32BFF}" type="sibTrans" cxnId="{5BD825D5-B141-4C21-B3E3-C33A975165FC}">
      <dgm:prSet/>
      <dgm:spPr/>
      <dgm:t>
        <a:bodyPr/>
        <a:lstStyle/>
        <a:p>
          <a:endParaRPr lang="en-US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263E6D-280F-4CA8-96B2-E569C44A303B}" type="parTrans" cxnId="{5BD825D5-B141-4C21-B3E3-C33A975165FC}">
      <dgm:prSet/>
      <dgm:spPr/>
      <dgm:t>
        <a:bodyPr/>
        <a:lstStyle/>
        <a:p>
          <a:endParaRPr lang="en-US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FDAC4C-6B28-4F46-9F91-C4F649590109}" type="pres">
      <dgm:prSet presAssocID="{40B776BE-9AD6-436A-BB1B-39B2C723958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E2086D-014E-4DF4-BF17-844E87188CE0}" type="pres">
      <dgm:prSet presAssocID="{ADB1AACA-CFE9-4508-9992-35BB90BF573D}" presName="centerShape" presStyleLbl="node0" presStyleIdx="0" presStyleCnt="1" custScaleX="115386" custScaleY="121947"/>
      <dgm:spPr/>
      <dgm:t>
        <a:bodyPr/>
        <a:lstStyle/>
        <a:p>
          <a:endParaRPr lang="en-US"/>
        </a:p>
      </dgm:t>
    </dgm:pt>
    <dgm:pt modelId="{70202B5C-1AA3-4F2C-8D3F-09605B5BFD2E}" type="pres">
      <dgm:prSet presAssocID="{2AB8F377-681B-42F8-8D7E-8CFC9ED3FDA9}" presName="parTrans" presStyleLbl="sibTrans2D1" presStyleIdx="0" presStyleCnt="4"/>
      <dgm:spPr/>
      <dgm:t>
        <a:bodyPr/>
        <a:lstStyle/>
        <a:p>
          <a:endParaRPr lang="en-US"/>
        </a:p>
      </dgm:t>
    </dgm:pt>
    <dgm:pt modelId="{82A33406-F5A0-41E8-A6D5-906D3E01D0BF}" type="pres">
      <dgm:prSet presAssocID="{2AB8F377-681B-42F8-8D7E-8CFC9ED3FDA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C9BB3157-1D9E-4006-BC1F-50224FCD371E}" type="pres">
      <dgm:prSet presAssocID="{0C17B0A1-2E4A-41B3-863A-A3AFD73CFF8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6C5171-2182-4ADA-8DAD-63F20F8A314C}" type="pres">
      <dgm:prSet presAssocID="{6262F256-9027-4271-896B-DF4758C93C1C}" presName="parTrans" presStyleLbl="sibTrans2D1" presStyleIdx="1" presStyleCnt="4"/>
      <dgm:spPr/>
      <dgm:t>
        <a:bodyPr/>
        <a:lstStyle/>
        <a:p>
          <a:endParaRPr lang="en-US"/>
        </a:p>
      </dgm:t>
    </dgm:pt>
    <dgm:pt modelId="{B893528C-B79C-42B0-BBCD-5932C9B83071}" type="pres">
      <dgm:prSet presAssocID="{6262F256-9027-4271-896B-DF4758C93C1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2C446916-9063-40C9-9C81-23410EB91B44}" type="pres">
      <dgm:prSet presAssocID="{1A942FF0-A56F-4FFC-8F12-9397A98174D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D07AC-54B6-4B5A-95A8-48565288598A}" type="pres">
      <dgm:prSet presAssocID="{7EA43D31-D378-447D-B645-021BC7A2955D}" presName="parTrans" presStyleLbl="sibTrans2D1" presStyleIdx="2" presStyleCnt="4"/>
      <dgm:spPr/>
      <dgm:t>
        <a:bodyPr/>
        <a:lstStyle/>
        <a:p>
          <a:endParaRPr lang="en-US"/>
        </a:p>
      </dgm:t>
    </dgm:pt>
    <dgm:pt modelId="{24E14403-A130-474D-BDE3-E1B4A0B015BD}" type="pres">
      <dgm:prSet presAssocID="{7EA43D31-D378-447D-B645-021BC7A2955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FF71BBF-B50D-4B23-960C-2B29BD653228}" type="pres">
      <dgm:prSet presAssocID="{D34C796D-C28C-4EC5-981E-64A2BE4C8D9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5C8AD-CA15-4AA3-9BC6-3F3867F79722}" type="pres">
      <dgm:prSet presAssocID="{84DE2D11-B447-4853-BAF4-F437D3875D66}" presName="parTrans" presStyleLbl="sibTrans2D1" presStyleIdx="3" presStyleCnt="4"/>
      <dgm:spPr/>
      <dgm:t>
        <a:bodyPr/>
        <a:lstStyle/>
        <a:p>
          <a:endParaRPr lang="en-US"/>
        </a:p>
      </dgm:t>
    </dgm:pt>
    <dgm:pt modelId="{F9A366E4-7B13-4468-A4CB-453705EBA1F4}" type="pres">
      <dgm:prSet presAssocID="{84DE2D11-B447-4853-BAF4-F437D3875D6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3AD94A2D-CB4F-4BE1-9C9B-DAB3B35627FA}" type="pres">
      <dgm:prSet presAssocID="{7A24562B-8654-45C6-9136-77600D3E58B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47F4F7-4352-43E6-9BC7-4CBB628E4DD3}" type="presOf" srcId="{1A942FF0-A56F-4FFC-8F12-9397A98174D1}" destId="{2C446916-9063-40C9-9C81-23410EB91B44}" srcOrd="0" destOrd="0" presId="urn:microsoft.com/office/officeart/2005/8/layout/radial5"/>
    <dgm:cxn modelId="{48C90CBC-B592-4255-BD54-17876811F107}" type="presOf" srcId="{84DE2D11-B447-4853-BAF4-F437D3875D66}" destId="{F9A366E4-7B13-4468-A4CB-453705EBA1F4}" srcOrd="1" destOrd="0" presId="urn:microsoft.com/office/officeart/2005/8/layout/radial5"/>
    <dgm:cxn modelId="{EF31C890-02DC-460F-83E9-53AE9A9A6311}" type="presOf" srcId="{7EA43D31-D378-447D-B645-021BC7A2955D}" destId="{24E14403-A130-474D-BDE3-E1B4A0B015BD}" srcOrd="1" destOrd="0" presId="urn:microsoft.com/office/officeart/2005/8/layout/radial5"/>
    <dgm:cxn modelId="{A8F28B10-B417-4476-BD9A-05FF7D9CEAAD}" type="presOf" srcId="{6262F256-9027-4271-896B-DF4758C93C1C}" destId="{B26C5171-2182-4ADA-8DAD-63F20F8A314C}" srcOrd="0" destOrd="0" presId="urn:microsoft.com/office/officeart/2005/8/layout/radial5"/>
    <dgm:cxn modelId="{F59C4ACA-174A-44EF-97B0-2CEE356DE8EE}" srcId="{ADB1AACA-CFE9-4508-9992-35BB90BF573D}" destId="{1A942FF0-A56F-4FFC-8F12-9397A98174D1}" srcOrd="1" destOrd="0" parTransId="{6262F256-9027-4271-896B-DF4758C93C1C}" sibTransId="{C975B070-4325-49B0-8A8B-ACFD613D4F3D}"/>
    <dgm:cxn modelId="{06AD2529-4C28-462A-8410-CADC79657811}" srcId="{ADB1AACA-CFE9-4508-9992-35BB90BF573D}" destId="{0C17B0A1-2E4A-41B3-863A-A3AFD73CFF89}" srcOrd="0" destOrd="0" parTransId="{2AB8F377-681B-42F8-8D7E-8CFC9ED3FDA9}" sibTransId="{0617B587-C4F1-4F1E-AB2D-4799844A16A8}"/>
    <dgm:cxn modelId="{6F86823E-81A3-416D-B970-C7655E0464FC}" type="presOf" srcId="{40B776BE-9AD6-436A-BB1B-39B2C7239583}" destId="{AAFDAC4C-6B28-4F46-9F91-C4F649590109}" srcOrd="0" destOrd="0" presId="urn:microsoft.com/office/officeart/2005/8/layout/radial5"/>
    <dgm:cxn modelId="{4BE1EA5D-1AF5-406F-8BFA-A8FB12E558D7}" type="presOf" srcId="{ADB1AACA-CFE9-4508-9992-35BB90BF573D}" destId="{1BE2086D-014E-4DF4-BF17-844E87188CE0}" srcOrd="0" destOrd="0" presId="urn:microsoft.com/office/officeart/2005/8/layout/radial5"/>
    <dgm:cxn modelId="{85F448F4-58CA-454F-ACD7-40A782A36DC2}" type="presOf" srcId="{2AB8F377-681B-42F8-8D7E-8CFC9ED3FDA9}" destId="{82A33406-F5A0-41E8-A6D5-906D3E01D0BF}" srcOrd="1" destOrd="0" presId="urn:microsoft.com/office/officeart/2005/8/layout/radial5"/>
    <dgm:cxn modelId="{B8F50CB9-F375-4D6D-86E6-C173A7944C5F}" type="presOf" srcId="{6262F256-9027-4271-896B-DF4758C93C1C}" destId="{B893528C-B79C-42B0-BBCD-5932C9B83071}" srcOrd="1" destOrd="0" presId="urn:microsoft.com/office/officeart/2005/8/layout/radial5"/>
    <dgm:cxn modelId="{580F433D-A0DD-447D-A96F-63EAAA6EA917}" srcId="{ADB1AACA-CFE9-4508-9992-35BB90BF573D}" destId="{D34C796D-C28C-4EC5-981E-64A2BE4C8D94}" srcOrd="2" destOrd="0" parTransId="{7EA43D31-D378-447D-B645-021BC7A2955D}" sibTransId="{0D3B56E1-7A11-46BE-906D-00758D8CFA62}"/>
    <dgm:cxn modelId="{42824FB6-C050-4017-B2D5-4EC12538A1F8}" type="presOf" srcId="{0C17B0A1-2E4A-41B3-863A-A3AFD73CFF89}" destId="{C9BB3157-1D9E-4006-BC1F-50224FCD371E}" srcOrd="0" destOrd="0" presId="urn:microsoft.com/office/officeart/2005/8/layout/radial5"/>
    <dgm:cxn modelId="{917CF80F-9851-420D-A891-E49A890441CF}" type="presOf" srcId="{D34C796D-C28C-4EC5-981E-64A2BE4C8D94}" destId="{0FF71BBF-B50D-4B23-960C-2B29BD653228}" srcOrd="0" destOrd="0" presId="urn:microsoft.com/office/officeart/2005/8/layout/radial5"/>
    <dgm:cxn modelId="{5BD825D5-B141-4C21-B3E3-C33A975165FC}" srcId="{40B776BE-9AD6-436A-BB1B-39B2C7239583}" destId="{ADB1AACA-CFE9-4508-9992-35BB90BF573D}" srcOrd="0" destOrd="0" parTransId="{36263E6D-280F-4CA8-96B2-E569C44A303B}" sibTransId="{CE60BCBA-3883-48F7-8ED9-4F5FA5C32BFF}"/>
    <dgm:cxn modelId="{A1C28B54-AE9A-49B0-A665-5A6931BD70A6}" type="presOf" srcId="{7A24562B-8654-45C6-9136-77600D3E58B0}" destId="{3AD94A2D-CB4F-4BE1-9C9B-DAB3B35627FA}" srcOrd="0" destOrd="0" presId="urn:microsoft.com/office/officeart/2005/8/layout/radial5"/>
    <dgm:cxn modelId="{6CC49615-A39A-4917-BDFB-FA107467504F}" srcId="{ADB1AACA-CFE9-4508-9992-35BB90BF573D}" destId="{7A24562B-8654-45C6-9136-77600D3E58B0}" srcOrd="3" destOrd="0" parTransId="{84DE2D11-B447-4853-BAF4-F437D3875D66}" sibTransId="{9CE2E365-9F43-4AEA-B9C1-B935E52BA064}"/>
    <dgm:cxn modelId="{E1470D97-AB31-44E3-8B53-E3A2E27E37C9}" type="presOf" srcId="{2AB8F377-681B-42F8-8D7E-8CFC9ED3FDA9}" destId="{70202B5C-1AA3-4F2C-8D3F-09605B5BFD2E}" srcOrd="0" destOrd="0" presId="urn:microsoft.com/office/officeart/2005/8/layout/radial5"/>
    <dgm:cxn modelId="{EF98C9EC-E3DC-48A8-BD0E-2B08E14257E0}" type="presOf" srcId="{84DE2D11-B447-4853-BAF4-F437D3875D66}" destId="{5795C8AD-CA15-4AA3-9BC6-3F3867F79722}" srcOrd="0" destOrd="0" presId="urn:microsoft.com/office/officeart/2005/8/layout/radial5"/>
    <dgm:cxn modelId="{FDD305C2-BA3F-41B9-BD8A-05D7F8101DC8}" type="presOf" srcId="{7EA43D31-D378-447D-B645-021BC7A2955D}" destId="{0BDD07AC-54B6-4B5A-95A8-48565288598A}" srcOrd="0" destOrd="0" presId="urn:microsoft.com/office/officeart/2005/8/layout/radial5"/>
    <dgm:cxn modelId="{B1D018CF-8F0D-42F0-A3C1-2B61FE100A62}" type="presParOf" srcId="{AAFDAC4C-6B28-4F46-9F91-C4F649590109}" destId="{1BE2086D-014E-4DF4-BF17-844E87188CE0}" srcOrd="0" destOrd="0" presId="urn:microsoft.com/office/officeart/2005/8/layout/radial5"/>
    <dgm:cxn modelId="{99A86D64-72C3-4E2F-9987-DB2E22D4DB6A}" type="presParOf" srcId="{AAFDAC4C-6B28-4F46-9F91-C4F649590109}" destId="{70202B5C-1AA3-4F2C-8D3F-09605B5BFD2E}" srcOrd="1" destOrd="0" presId="urn:microsoft.com/office/officeart/2005/8/layout/radial5"/>
    <dgm:cxn modelId="{C9E67B9C-1068-45BD-8E3B-20EB338D7AB2}" type="presParOf" srcId="{70202B5C-1AA3-4F2C-8D3F-09605B5BFD2E}" destId="{82A33406-F5A0-41E8-A6D5-906D3E01D0BF}" srcOrd="0" destOrd="0" presId="urn:microsoft.com/office/officeart/2005/8/layout/radial5"/>
    <dgm:cxn modelId="{31BB5EED-D7ED-41BF-9DD7-0E3B3541945E}" type="presParOf" srcId="{AAFDAC4C-6B28-4F46-9F91-C4F649590109}" destId="{C9BB3157-1D9E-4006-BC1F-50224FCD371E}" srcOrd="2" destOrd="0" presId="urn:microsoft.com/office/officeart/2005/8/layout/radial5"/>
    <dgm:cxn modelId="{6A79B4B6-DC93-4422-928F-9AB902D9D0D9}" type="presParOf" srcId="{AAFDAC4C-6B28-4F46-9F91-C4F649590109}" destId="{B26C5171-2182-4ADA-8DAD-63F20F8A314C}" srcOrd="3" destOrd="0" presId="urn:microsoft.com/office/officeart/2005/8/layout/radial5"/>
    <dgm:cxn modelId="{80578925-62F8-41B7-8D17-BE2E5AD01665}" type="presParOf" srcId="{B26C5171-2182-4ADA-8DAD-63F20F8A314C}" destId="{B893528C-B79C-42B0-BBCD-5932C9B83071}" srcOrd="0" destOrd="0" presId="urn:microsoft.com/office/officeart/2005/8/layout/radial5"/>
    <dgm:cxn modelId="{5A895154-5890-42C3-9CD6-049B9EDB0A98}" type="presParOf" srcId="{AAFDAC4C-6B28-4F46-9F91-C4F649590109}" destId="{2C446916-9063-40C9-9C81-23410EB91B44}" srcOrd="4" destOrd="0" presId="urn:microsoft.com/office/officeart/2005/8/layout/radial5"/>
    <dgm:cxn modelId="{8E313C2F-48ED-4714-A5B9-721C8294EE03}" type="presParOf" srcId="{AAFDAC4C-6B28-4F46-9F91-C4F649590109}" destId="{0BDD07AC-54B6-4B5A-95A8-48565288598A}" srcOrd="5" destOrd="0" presId="urn:microsoft.com/office/officeart/2005/8/layout/radial5"/>
    <dgm:cxn modelId="{730FF694-EE44-4C99-A289-E28DCFEDE6DB}" type="presParOf" srcId="{0BDD07AC-54B6-4B5A-95A8-48565288598A}" destId="{24E14403-A130-474D-BDE3-E1B4A0B015BD}" srcOrd="0" destOrd="0" presId="urn:microsoft.com/office/officeart/2005/8/layout/radial5"/>
    <dgm:cxn modelId="{77161FC0-13CC-40FE-AEC2-84C46D38B5CB}" type="presParOf" srcId="{AAFDAC4C-6B28-4F46-9F91-C4F649590109}" destId="{0FF71BBF-B50D-4B23-960C-2B29BD653228}" srcOrd="6" destOrd="0" presId="urn:microsoft.com/office/officeart/2005/8/layout/radial5"/>
    <dgm:cxn modelId="{221E3A75-7513-457B-8CED-DBE3F31024BF}" type="presParOf" srcId="{AAFDAC4C-6B28-4F46-9F91-C4F649590109}" destId="{5795C8AD-CA15-4AA3-9BC6-3F3867F79722}" srcOrd="7" destOrd="0" presId="urn:microsoft.com/office/officeart/2005/8/layout/radial5"/>
    <dgm:cxn modelId="{4B731EDD-5644-442D-AE76-01616F9EA627}" type="presParOf" srcId="{5795C8AD-CA15-4AA3-9BC6-3F3867F79722}" destId="{F9A366E4-7B13-4468-A4CB-453705EBA1F4}" srcOrd="0" destOrd="0" presId="urn:microsoft.com/office/officeart/2005/8/layout/radial5"/>
    <dgm:cxn modelId="{F41FCFF9-0425-45EC-A738-7C93A58058F7}" type="presParOf" srcId="{AAFDAC4C-6B28-4F46-9F91-C4F649590109}" destId="{3AD94A2D-CB4F-4BE1-9C9B-DAB3B35627F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44EB3F-9833-4CDC-A733-C53FAB3526A2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E222A7D-2E9B-41F4-98EA-6B70654FCFF6}">
      <dgm:prSet phldrT="[Text]" custT="1"/>
      <dgm:spPr/>
      <dgm:t>
        <a:bodyPr/>
        <a:lstStyle/>
        <a:p>
          <a:r>
            <a:rPr lang="en-US" sz="1600" b="0" dirty="0" smtClean="0">
              <a:latin typeface="NikoshBAN"/>
            </a:rPr>
            <a:t>LAN </a:t>
          </a:r>
        </a:p>
        <a:p>
          <a:r>
            <a:rPr lang="en-US" sz="1600" b="0" dirty="0" smtClean="0">
              <a:latin typeface="NikoshBAN"/>
            </a:rPr>
            <a:t>(Local Area Network)</a:t>
          </a:r>
          <a:endParaRPr lang="en-US" sz="1600" b="0" dirty="0"/>
        </a:p>
      </dgm:t>
    </dgm:pt>
    <dgm:pt modelId="{9872ED83-41B6-4B37-BD66-179D4BAFF75F}" type="parTrans" cxnId="{664FC8A7-4C4E-4447-9F33-BAF6AB8DE9D4}">
      <dgm:prSet/>
      <dgm:spPr/>
      <dgm:t>
        <a:bodyPr/>
        <a:lstStyle/>
        <a:p>
          <a:endParaRPr lang="en-US"/>
        </a:p>
      </dgm:t>
    </dgm:pt>
    <dgm:pt modelId="{A9FD92A7-59E7-4BDC-95F7-84CC4297D03E}" type="sibTrans" cxnId="{664FC8A7-4C4E-4447-9F33-BAF6AB8DE9D4}">
      <dgm:prSet/>
      <dgm:spPr/>
      <dgm:t>
        <a:bodyPr/>
        <a:lstStyle/>
        <a:p>
          <a:endParaRPr lang="en-US"/>
        </a:p>
      </dgm:t>
    </dgm:pt>
    <dgm:pt modelId="{2617CAE7-B52F-435D-AFEB-111C370302CE}">
      <dgm:prSet phldrT="[Text]" custT="1"/>
      <dgm:spPr/>
      <dgm:t>
        <a:bodyPr/>
        <a:lstStyle/>
        <a:p>
          <a:r>
            <a:rPr lang="en-US" sz="1600" b="0" dirty="0" smtClean="0">
              <a:latin typeface="NikoshBAN"/>
            </a:rPr>
            <a:t>MAN.  </a:t>
          </a:r>
        </a:p>
        <a:p>
          <a:r>
            <a:rPr lang="en-US" sz="1600" b="0" dirty="0" smtClean="0">
              <a:latin typeface="NikoshBAN"/>
            </a:rPr>
            <a:t>(Metropolitan Area Network)</a:t>
          </a:r>
          <a:endParaRPr lang="en-US" sz="1600" b="0" dirty="0"/>
        </a:p>
      </dgm:t>
    </dgm:pt>
    <dgm:pt modelId="{726B4E12-C290-4FA8-AE8D-6291E13DDA04}" type="parTrans" cxnId="{9D090A33-1BED-4422-8D85-C38182F74FD5}">
      <dgm:prSet/>
      <dgm:spPr/>
      <dgm:t>
        <a:bodyPr/>
        <a:lstStyle/>
        <a:p>
          <a:endParaRPr lang="en-US"/>
        </a:p>
      </dgm:t>
    </dgm:pt>
    <dgm:pt modelId="{06D094B0-0BD9-43FC-B28E-A8910EBBAE33}" type="sibTrans" cxnId="{9D090A33-1BED-4422-8D85-C38182F74FD5}">
      <dgm:prSet/>
      <dgm:spPr/>
      <dgm:t>
        <a:bodyPr/>
        <a:lstStyle/>
        <a:p>
          <a:endParaRPr lang="en-US"/>
        </a:p>
      </dgm:t>
    </dgm:pt>
    <dgm:pt modelId="{2CE67EA2-F564-42F0-983C-336198956F15}">
      <dgm:prSet custT="1"/>
      <dgm:spPr/>
      <dgm:t>
        <a:bodyPr/>
        <a:lstStyle/>
        <a:p>
          <a:r>
            <a:rPr lang="en-US" sz="1600" b="0" dirty="0" smtClean="0">
              <a:latin typeface="NikoshBAN"/>
            </a:rPr>
            <a:t>WAN</a:t>
          </a:r>
        </a:p>
        <a:p>
          <a:r>
            <a:rPr lang="en-US" sz="1600" b="0" dirty="0" smtClean="0">
              <a:latin typeface="NikoshBAN"/>
            </a:rPr>
            <a:t>(Wide Area Network)</a:t>
          </a:r>
          <a:endParaRPr lang="en-US" sz="1600" b="0" dirty="0">
            <a:latin typeface="NikoshBAN"/>
          </a:endParaRPr>
        </a:p>
      </dgm:t>
    </dgm:pt>
    <dgm:pt modelId="{5B5C6C3E-A5F7-46F0-A39C-F1DD4B25058C}" type="parTrans" cxnId="{38CADC04-BB2C-40A4-B014-1883952B845B}">
      <dgm:prSet/>
      <dgm:spPr/>
      <dgm:t>
        <a:bodyPr/>
        <a:lstStyle/>
        <a:p>
          <a:endParaRPr lang="en-US"/>
        </a:p>
      </dgm:t>
    </dgm:pt>
    <dgm:pt modelId="{0965B4DC-8C27-4CAE-B1CA-043B854D182B}" type="sibTrans" cxnId="{38CADC04-BB2C-40A4-B014-1883952B845B}">
      <dgm:prSet/>
      <dgm:spPr/>
      <dgm:t>
        <a:bodyPr/>
        <a:lstStyle/>
        <a:p>
          <a:endParaRPr lang="en-US"/>
        </a:p>
      </dgm:t>
    </dgm:pt>
    <dgm:pt modelId="{F9FCF43E-D4B7-4062-A785-7F63780D81A0}">
      <dgm:prSet custT="1"/>
      <dgm:spPr/>
      <dgm:t>
        <a:bodyPr/>
        <a:lstStyle/>
        <a:p>
          <a:r>
            <a:rPr lang="en-US" sz="1600" b="0" dirty="0" smtClean="0">
              <a:latin typeface="NikoshBAN" panose="02000000000000000000"/>
              <a:cs typeface="Shonar Bangla" panose="020B0502040204020203" pitchFamily="34" charset="0"/>
            </a:rPr>
            <a:t>PAN </a:t>
          </a:r>
        </a:p>
        <a:p>
          <a:r>
            <a:rPr lang="en-US" sz="1600" b="0" dirty="0" smtClean="0">
              <a:latin typeface="NikoshBAN" panose="02000000000000000000"/>
              <a:cs typeface="Shonar Bangla" panose="020B0502040204020203" pitchFamily="34" charset="0"/>
            </a:rPr>
            <a:t>(Personal Area Network).</a:t>
          </a:r>
          <a:endParaRPr lang="en-US" sz="1600" b="0" dirty="0">
            <a:latin typeface="NikoshBAN" panose="02000000000000000000"/>
            <a:cs typeface="Shonar Bangla" panose="020B0502040204020203" pitchFamily="34" charset="0"/>
          </a:endParaRPr>
        </a:p>
      </dgm:t>
    </dgm:pt>
    <dgm:pt modelId="{79B71E49-DCD6-4E39-B8D3-D26AF22BB8F4}" type="parTrans" cxnId="{4ED6F65D-C2C0-41E6-B3B0-4D26E14F6D83}">
      <dgm:prSet/>
      <dgm:spPr/>
      <dgm:t>
        <a:bodyPr/>
        <a:lstStyle/>
        <a:p>
          <a:endParaRPr lang="en-US"/>
        </a:p>
      </dgm:t>
    </dgm:pt>
    <dgm:pt modelId="{9ECE861D-988C-423C-A2BE-F63326948F4A}" type="sibTrans" cxnId="{4ED6F65D-C2C0-41E6-B3B0-4D26E14F6D83}">
      <dgm:prSet/>
      <dgm:spPr/>
      <dgm:t>
        <a:bodyPr/>
        <a:lstStyle/>
        <a:p>
          <a:endParaRPr lang="en-US"/>
        </a:p>
      </dgm:t>
    </dgm:pt>
    <dgm:pt modelId="{A441A0F5-90F9-4938-92A4-E74454BBAA65}" type="pres">
      <dgm:prSet presAssocID="{BF44EB3F-9833-4CDC-A733-C53FAB3526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BC3C49-2E24-45BD-ABB6-E3CFB16B8EA6}" type="pres">
      <dgm:prSet presAssocID="{F9FCF43E-D4B7-4062-A785-7F63780D81A0}" presName="composite" presStyleCnt="0"/>
      <dgm:spPr/>
    </dgm:pt>
    <dgm:pt modelId="{C3611192-C9ED-4D4F-9EC5-299EAA723927}" type="pres">
      <dgm:prSet presAssocID="{F9FCF43E-D4B7-4062-A785-7F63780D81A0}" presName="bgChev" presStyleLbl="node1" presStyleIdx="0" presStyleCnt="4" custScaleY="123932"/>
      <dgm:spPr/>
    </dgm:pt>
    <dgm:pt modelId="{63F2217A-0F3E-4E35-B355-ED6596288D88}" type="pres">
      <dgm:prSet presAssocID="{F9FCF43E-D4B7-4062-A785-7F63780D81A0}" presName="txNode" presStyleLbl="fgAcc1" presStyleIdx="0" presStyleCnt="4" custScaleY="128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2FF95-CB7F-47BD-982D-0C2EFE1110A5}" type="pres">
      <dgm:prSet presAssocID="{9ECE861D-988C-423C-A2BE-F63326948F4A}" presName="compositeSpace" presStyleCnt="0"/>
      <dgm:spPr/>
    </dgm:pt>
    <dgm:pt modelId="{61934691-109A-4B74-B699-E279D02B65B9}" type="pres">
      <dgm:prSet presAssocID="{9E222A7D-2E9B-41F4-98EA-6B70654FCFF6}" presName="composite" presStyleCnt="0"/>
      <dgm:spPr/>
    </dgm:pt>
    <dgm:pt modelId="{120E0612-D960-42DC-9F3E-35AC461C49E8}" type="pres">
      <dgm:prSet presAssocID="{9E222A7D-2E9B-41F4-98EA-6B70654FCFF6}" presName="bgChev" presStyleLbl="node1" presStyleIdx="1" presStyleCnt="4" custScaleY="123744"/>
      <dgm:spPr/>
    </dgm:pt>
    <dgm:pt modelId="{DF754A21-CBF7-4E84-8C36-E89B39E5CF03}" type="pres">
      <dgm:prSet presAssocID="{9E222A7D-2E9B-41F4-98EA-6B70654FCFF6}" presName="txNode" presStyleLbl="fgAcc1" presStyleIdx="1" presStyleCnt="4" custScaleY="123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783B1-B084-4382-BE8B-0946BE6B26C8}" type="pres">
      <dgm:prSet presAssocID="{A9FD92A7-59E7-4BDC-95F7-84CC4297D03E}" presName="compositeSpace" presStyleCnt="0"/>
      <dgm:spPr/>
    </dgm:pt>
    <dgm:pt modelId="{8979D4EC-89FC-4E47-B152-A5C288C30412}" type="pres">
      <dgm:prSet presAssocID="{2617CAE7-B52F-435D-AFEB-111C370302CE}" presName="composite" presStyleCnt="0"/>
      <dgm:spPr/>
    </dgm:pt>
    <dgm:pt modelId="{BFE87640-BB55-4B0C-8A35-6A1C22256EA9}" type="pres">
      <dgm:prSet presAssocID="{2617CAE7-B52F-435D-AFEB-111C370302CE}" presName="bgChev" presStyleLbl="node1" presStyleIdx="2" presStyleCnt="4" custScaleY="123744"/>
      <dgm:spPr/>
    </dgm:pt>
    <dgm:pt modelId="{9DFC9818-2DC9-43F0-B9F0-83AFCA824289}" type="pres">
      <dgm:prSet presAssocID="{2617CAE7-B52F-435D-AFEB-111C370302CE}" presName="txNode" presStyleLbl="fgAcc1" presStyleIdx="2" presStyleCnt="4" custScaleX="101438" custScaleY="123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60ADD-7430-4329-BE3A-13130348621D}" type="pres">
      <dgm:prSet presAssocID="{06D094B0-0BD9-43FC-B28E-A8910EBBAE33}" presName="compositeSpace" presStyleCnt="0"/>
      <dgm:spPr/>
    </dgm:pt>
    <dgm:pt modelId="{417A8515-0D6B-499C-82DF-D8AB80E69FDA}" type="pres">
      <dgm:prSet presAssocID="{2CE67EA2-F564-42F0-983C-336198956F15}" presName="composite" presStyleCnt="0"/>
      <dgm:spPr/>
    </dgm:pt>
    <dgm:pt modelId="{008DB57E-9853-4E75-8CE6-E8443CB3EC15}" type="pres">
      <dgm:prSet presAssocID="{2CE67EA2-F564-42F0-983C-336198956F15}" presName="bgChev" presStyleLbl="node1" presStyleIdx="3" presStyleCnt="4" custScaleY="123744"/>
      <dgm:spPr/>
    </dgm:pt>
    <dgm:pt modelId="{B58D3FCC-4CDF-4E79-A35E-28AF5496A1BA}" type="pres">
      <dgm:prSet presAssocID="{2CE67EA2-F564-42F0-983C-336198956F15}" presName="txNode" presStyleLbl="fgAcc1" presStyleIdx="3" presStyleCnt="4" custScaleY="123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D6F65D-C2C0-41E6-B3B0-4D26E14F6D83}" srcId="{BF44EB3F-9833-4CDC-A733-C53FAB3526A2}" destId="{F9FCF43E-D4B7-4062-A785-7F63780D81A0}" srcOrd="0" destOrd="0" parTransId="{79B71E49-DCD6-4E39-B8D3-D26AF22BB8F4}" sibTransId="{9ECE861D-988C-423C-A2BE-F63326948F4A}"/>
    <dgm:cxn modelId="{38CADC04-BB2C-40A4-B014-1883952B845B}" srcId="{BF44EB3F-9833-4CDC-A733-C53FAB3526A2}" destId="{2CE67EA2-F564-42F0-983C-336198956F15}" srcOrd="3" destOrd="0" parTransId="{5B5C6C3E-A5F7-46F0-A39C-F1DD4B25058C}" sibTransId="{0965B4DC-8C27-4CAE-B1CA-043B854D182B}"/>
    <dgm:cxn modelId="{84F843FD-996F-4FF9-8110-4AE3B7E6D7F9}" type="presOf" srcId="{F9FCF43E-D4B7-4062-A785-7F63780D81A0}" destId="{63F2217A-0F3E-4E35-B355-ED6596288D88}" srcOrd="0" destOrd="0" presId="urn:microsoft.com/office/officeart/2005/8/layout/chevronAccent+Icon"/>
    <dgm:cxn modelId="{23A6120A-6B53-470E-A024-F00D1D8407C4}" type="presOf" srcId="{2617CAE7-B52F-435D-AFEB-111C370302CE}" destId="{9DFC9818-2DC9-43F0-B9F0-83AFCA824289}" srcOrd="0" destOrd="0" presId="urn:microsoft.com/office/officeart/2005/8/layout/chevronAccent+Icon"/>
    <dgm:cxn modelId="{9D090A33-1BED-4422-8D85-C38182F74FD5}" srcId="{BF44EB3F-9833-4CDC-A733-C53FAB3526A2}" destId="{2617CAE7-B52F-435D-AFEB-111C370302CE}" srcOrd="2" destOrd="0" parTransId="{726B4E12-C290-4FA8-AE8D-6291E13DDA04}" sibTransId="{06D094B0-0BD9-43FC-B28E-A8910EBBAE33}"/>
    <dgm:cxn modelId="{122AC703-8BBB-400A-8A51-7CFBA8FE8B0B}" type="presOf" srcId="{9E222A7D-2E9B-41F4-98EA-6B70654FCFF6}" destId="{DF754A21-CBF7-4E84-8C36-E89B39E5CF03}" srcOrd="0" destOrd="0" presId="urn:microsoft.com/office/officeart/2005/8/layout/chevronAccent+Icon"/>
    <dgm:cxn modelId="{3CCB330F-86BC-41A5-844A-1FC3790EF9FB}" type="presOf" srcId="{2CE67EA2-F564-42F0-983C-336198956F15}" destId="{B58D3FCC-4CDF-4E79-A35E-28AF5496A1BA}" srcOrd="0" destOrd="0" presId="urn:microsoft.com/office/officeart/2005/8/layout/chevronAccent+Icon"/>
    <dgm:cxn modelId="{8B793A85-310E-4411-9C12-B895C3CF4AD5}" type="presOf" srcId="{BF44EB3F-9833-4CDC-A733-C53FAB3526A2}" destId="{A441A0F5-90F9-4938-92A4-E74454BBAA65}" srcOrd="0" destOrd="0" presId="urn:microsoft.com/office/officeart/2005/8/layout/chevronAccent+Icon"/>
    <dgm:cxn modelId="{664FC8A7-4C4E-4447-9F33-BAF6AB8DE9D4}" srcId="{BF44EB3F-9833-4CDC-A733-C53FAB3526A2}" destId="{9E222A7D-2E9B-41F4-98EA-6B70654FCFF6}" srcOrd="1" destOrd="0" parTransId="{9872ED83-41B6-4B37-BD66-179D4BAFF75F}" sibTransId="{A9FD92A7-59E7-4BDC-95F7-84CC4297D03E}"/>
    <dgm:cxn modelId="{4A29B0BC-AFD6-45D6-89AF-42177BEDC4F0}" type="presParOf" srcId="{A441A0F5-90F9-4938-92A4-E74454BBAA65}" destId="{FBBC3C49-2E24-45BD-ABB6-E3CFB16B8EA6}" srcOrd="0" destOrd="0" presId="urn:microsoft.com/office/officeart/2005/8/layout/chevronAccent+Icon"/>
    <dgm:cxn modelId="{B205CCA7-96FE-49FB-BD19-3AD4D557F923}" type="presParOf" srcId="{FBBC3C49-2E24-45BD-ABB6-E3CFB16B8EA6}" destId="{C3611192-C9ED-4D4F-9EC5-299EAA723927}" srcOrd="0" destOrd="0" presId="urn:microsoft.com/office/officeart/2005/8/layout/chevronAccent+Icon"/>
    <dgm:cxn modelId="{DD6A522D-448A-4D2D-8729-74286750BD32}" type="presParOf" srcId="{FBBC3C49-2E24-45BD-ABB6-E3CFB16B8EA6}" destId="{63F2217A-0F3E-4E35-B355-ED6596288D88}" srcOrd="1" destOrd="0" presId="urn:microsoft.com/office/officeart/2005/8/layout/chevronAccent+Icon"/>
    <dgm:cxn modelId="{BA05B0F8-A1CD-4ED8-A46A-A024C25FCB5C}" type="presParOf" srcId="{A441A0F5-90F9-4938-92A4-E74454BBAA65}" destId="{4022FF95-CB7F-47BD-982D-0C2EFE1110A5}" srcOrd="1" destOrd="0" presId="urn:microsoft.com/office/officeart/2005/8/layout/chevronAccent+Icon"/>
    <dgm:cxn modelId="{9F5447E4-88EC-4E7E-8052-2C62F9D1BE8D}" type="presParOf" srcId="{A441A0F5-90F9-4938-92A4-E74454BBAA65}" destId="{61934691-109A-4B74-B699-E279D02B65B9}" srcOrd="2" destOrd="0" presId="urn:microsoft.com/office/officeart/2005/8/layout/chevronAccent+Icon"/>
    <dgm:cxn modelId="{DFEB0BEC-B64A-4FEC-9A6A-6E3BDE904787}" type="presParOf" srcId="{61934691-109A-4B74-B699-E279D02B65B9}" destId="{120E0612-D960-42DC-9F3E-35AC461C49E8}" srcOrd="0" destOrd="0" presId="urn:microsoft.com/office/officeart/2005/8/layout/chevronAccent+Icon"/>
    <dgm:cxn modelId="{AE29948F-1A28-4700-874B-7ED959BD170D}" type="presParOf" srcId="{61934691-109A-4B74-B699-E279D02B65B9}" destId="{DF754A21-CBF7-4E84-8C36-E89B39E5CF03}" srcOrd="1" destOrd="0" presId="urn:microsoft.com/office/officeart/2005/8/layout/chevronAccent+Icon"/>
    <dgm:cxn modelId="{BD5ED590-834F-488E-9AEE-5922E9CF66C3}" type="presParOf" srcId="{A441A0F5-90F9-4938-92A4-E74454BBAA65}" destId="{F28783B1-B084-4382-BE8B-0946BE6B26C8}" srcOrd="3" destOrd="0" presId="urn:microsoft.com/office/officeart/2005/8/layout/chevronAccent+Icon"/>
    <dgm:cxn modelId="{54CA2752-4A7E-421A-9628-67CDE6A31BA4}" type="presParOf" srcId="{A441A0F5-90F9-4938-92A4-E74454BBAA65}" destId="{8979D4EC-89FC-4E47-B152-A5C288C30412}" srcOrd="4" destOrd="0" presId="urn:microsoft.com/office/officeart/2005/8/layout/chevronAccent+Icon"/>
    <dgm:cxn modelId="{51AAD178-ABDC-4576-A43B-C0F35C7BEAD4}" type="presParOf" srcId="{8979D4EC-89FC-4E47-B152-A5C288C30412}" destId="{BFE87640-BB55-4B0C-8A35-6A1C22256EA9}" srcOrd="0" destOrd="0" presId="urn:microsoft.com/office/officeart/2005/8/layout/chevronAccent+Icon"/>
    <dgm:cxn modelId="{266D555C-7952-49F7-90D2-35CC8C20AFA1}" type="presParOf" srcId="{8979D4EC-89FC-4E47-B152-A5C288C30412}" destId="{9DFC9818-2DC9-43F0-B9F0-83AFCA824289}" srcOrd="1" destOrd="0" presId="urn:microsoft.com/office/officeart/2005/8/layout/chevronAccent+Icon"/>
    <dgm:cxn modelId="{8A71CC29-F735-45D9-B952-D560F02C48E2}" type="presParOf" srcId="{A441A0F5-90F9-4938-92A4-E74454BBAA65}" destId="{24460ADD-7430-4329-BE3A-13130348621D}" srcOrd="5" destOrd="0" presId="urn:microsoft.com/office/officeart/2005/8/layout/chevronAccent+Icon"/>
    <dgm:cxn modelId="{28D516B0-7DB9-4E53-B263-E3277B5A3254}" type="presParOf" srcId="{A441A0F5-90F9-4938-92A4-E74454BBAA65}" destId="{417A8515-0D6B-499C-82DF-D8AB80E69FDA}" srcOrd="6" destOrd="0" presId="urn:microsoft.com/office/officeart/2005/8/layout/chevronAccent+Icon"/>
    <dgm:cxn modelId="{9F1A2C25-10A0-4B2C-9F38-A8ECF32788F1}" type="presParOf" srcId="{417A8515-0D6B-499C-82DF-D8AB80E69FDA}" destId="{008DB57E-9853-4E75-8CE6-E8443CB3EC15}" srcOrd="0" destOrd="0" presId="urn:microsoft.com/office/officeart/2005/8/layout/chevronAccent+Icon"/>
    <dgm:cxn modelId="{4D388541-F977-48B9-ADA0-2E718AC8D605}" type="presParOf" srcId="{417A8515-0D6B-499C-82DF-D8AB80E69FDA}" destId="{B58D3FCC-4CDF-4E79-A35E-28AF5496A1BA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2086D-014E-4DF4-BF17-844E87188CE0}">
      <dsp:nvSpPr>
        <dsp:cNvPr id="0" name=""/>
        <dsp:cNvSpPr/>
      </dsp:nvSpPr>
      <dsp:spPr>
        <a:xfrm>
          <a:off x="2202286" y="1313644"/>
          <a:ext cx="1173893" cy="12406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Net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work</a:t>
          </a:r>
          <a:endParaRPr lang="en-US" sz="28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74199" y="1495332"/>
        <a:ext cx="830067" cy="877266"/>
      </dsp:txXfrm>
    </dsp:sp>
    <dsp:sp modelId="{70202B5C-1AA3-4F2C-8D3F-09605B5BFD2E}">
      <dsp:nvSpPr>
        <dsp:cNvPr id="0" name=""/>
        <dsp:cNvSpPr/>
      </dsp:nvSpPr>
      <dsp:spPr>
        <a:xfrm rot="16200000">
          <a:off x="2711335" y="998126"/>
          <a:ext cx="155794" cy="3459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34704" y="1090676"/>
        <a:ext cx="109056" cy="207541"/>
      </dsp:txXfrm>
    </dsp:sp>
    <dsp:sp modelId="{C9BB3157-1D9E-4006-BC1F-50224FCD371E}">
      <dsp:nvSpPr>
        <dsp:cNvPr id="0" name=""/>
        <dsp:cNvSpPr/>
      </dsp:nvSpPr>
      <dsp:spPr>
        <a:xfrm>
          <a:off x="2280552" y="2330"/>
          <a:ext cx="1017361" cy="1017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PAN</a:t>
          </a:r>
          <a:endParaRPr lang="en-US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29541" y="151319"/>
        <a:ext cx="719383" cy="719383"/>
      </dsp:txXfrm>
    </dsp:sp>
    <dsp:sp modelId="{B26C5171-2182-4ADA-8DAD-63F20F8A314C}">
      <dsp:nvSpPr>
        <dsp:cNvPr id="0" name=""/>
        <dsp:cNvSpPr/>
      </dsp:nvSpPr>
      <dsp:spPr>
        <a:xfrm>
          <a:off x="3448191" y="1761014"/>
          <a:ext cx="173483" cy="3459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48191" y="1830195"/>
        <a:ext cx="121438" cy="207541"/>
      </dsp:txXfrm>
    </dsp:sp>
    <dsp:sp modelId="{2C446916-9063-40C9-9C81-23410EB91B44}">
      <dsp:nvSpPr>
        <dsp:cNvPr id="0" name=""/>
        <dsp:cNvSpPr/>
      </dsp:nvSpPr>
      <dsp:spPr>
        <a:xfrm>
          <a:off x="3703506" y="1425285"/>
          <a:ext cx="1017361" cy="1017361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LAN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52495" y="1574274"/>
        <a:ext cx="719383" cy="719383"/>
      </dsp:txXfrm>
    </dsp:sp>
    <dsp:sp modelId="{0BDD07AC-54B6-4B5A-95A8-48565288598A}">
      <dsp:nvSpPr>
        <dsp:cNvPr id="0" name=""/>
        <dsp:cNvSpPr/>
      </dsp:nvSpPr>
      <dsp:spPr>
        <a:xfrm rot="5400000">
          <a:off x="2711335" y="2523902"/>
          <a:ext cx="155794" cy="3459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34704" y="2569714"/>
        <a:ext cx="109056" cy="207541"/>
      </dsp:txXfrm>
    </dsp:sp>
    <dsp:sp modelId="{0FF71BBF-B50D-4B23-960C-2B29BD653228}">
      <dsp:nvSpPr>
        <dsp:cNvPr id="0" name=""/>
        <dsp:cNvSpPr/>
      </dsp:nvSpPr>
      <dsp:spPr>
        <a:xfrm>
          <a:off x="2280552" y="2848239"/>
          <a:ext cx="1017361" cy="1017361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MAN</a:t>
          </a:r>
          <a:endParaRPr lang="en-US" sz="2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29541" y="2997228"/>
        <a:ext cx="719383" cy="719383"/>
      </dsp:txXfrm>
    </dsp:sp>
    <dsp:sp modelId="{5795C8AD-CA15-4AA3-9BC6-3F3867F79722}">
      <dsp:nvSpPr>
        <dsp:cNvPr id="0" name=""/>
        <dsp:cNvSpPr/>
      </dsp:nvSpPr>
      <dsp:spPr>
        <a:xfrm rot="10800000">
          <a:off x="1956790" y="1761014"/>
          <a:ext cx="173483" cy="3459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008835" y="1830195"/>
        <a:ext cx="121438" cy="207541"/>
      </dsp:txXfrm>
    </dsp:sp>
    <dsp:sp modelId="{3AD94A2D-CB4F-4BE1-9C9B-DAB3B35627FA}">
      <dsp:nvSpPr>
        <dsp:cNvPr id="0" name=""/>
        <dsp:cNvSpPr/>
      </dsp:nvSpPr>
      <dsp:spPr>
        <a:xfrm>
          <a:off x="857597" y="1425285"/>
          <a:ext cx="1017361" cy="1017361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WAN</a:t>
          </a:r>
          <a:endParaRPr lang="en-US" sz="2400" b="1" kern="1200" dirty="0">
            <a:solidFill>
              <a:srgbClr val="FF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06586" y="1574274"/>
        <a:ext cx="719383" cy="7193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11192-C9ED-4D4F-9EC5-299EAA723927}">
      <dsp:nvSpPr>
        <dsp:cNvPr id="0" name=""/>
        <dsp:cNvSpPr/>
      </dsp:nvSpPr>
      <dsp:spPr>
        <a:xfrm>
          <a:off x="2692" y="1371363"/>
          <a:ext cx="1983255" cy="948744"/>
        </a:xfrm>
        <a:prstGeom prst="chevron">
          <a:avLst>
            <a:gd name="adj" fmla="val 4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2217A-0F3E-4E35-B355-ED6596288D88}">
      <dsp:nvSpPr>
        <dsp:cNvPr id="0" name=""/>
        <dsp:cNvSpPr/>
      </dsp:nvSpPr>
      <dsp:spPr>
        <a:xfrm>
          <a:off x="531560" y="1545572"/>
          <a:ext cx="1674749" cy="983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NikoshBAN" panose="02000000000000000000"/>
              <a:cs typeface="Shonar Bangla" panose="020B0502040204020203" pitchFamily="34" charset="0"/>
            </a:rPr>
            <a:t>PAN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NikoshBAN" panose="02000000000000000000"/>
              <a:cs typeface="Shonar Bangla" panose="020B0502040204020203" pitchFamily="34" charset="0"/>
            </a:rPr>
            <a:t>(Personal Area Network).</a:t>
          </a:r>
          <a:endParaRPr lang="en-US" sz="1600" b="0" kern="1200" dirty="0">
            <a:latin typeface="NikoshBAN" panose="02000000000000000000"/>
            <a:cs typeface="Shonar Bangla" panose="020B0502040204020203" pitchFamily="34" charset="0"/>
          </a:endParaRPr>
        </a:p>
      </dsp:txBody>
      <dsp:txXfrm>
        <a:off x="560354" y="1574366"/>
        <a:ext cx="1617161" cy="925506"/>
      </dsp:txXfrm>
    </dsp:sp>
    <dsp:sp modelId="{120E0612-D960-42DC-9F3E-35AC461C49E8}">
      <dsp:nvSpPr>
        <dsp:cNvPr id="0" name=""/>
        <dsp:cNvSpPr/>
      </dsp:nvSpPr>
      <dsp:spPr>
        <a:xfrm>
          <a:off x="2268011" y="1380670"/>
          <a:ext cx="1983255" cy="947305"/>
        </a:xfrm>
        <a:prstGeom prst="chevron">
          <a:avLst>
            <a:gd name="adj" fmla="val 4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54A21-CBF7-4E84-8C36-E89B39E5CF03}">
      <dsp:nvSpPr>
        <dsp:cNvPr id="0" name=""/>
        <dsp:cNvSpPr/>
      </dsp:nvSpPr>
      <dsp:spPr>
        <a:xfrm>
          <a:off x="2796879" y="1572054"/>
          <a:ext cx="1674749" cy="947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NikoshBAN"/>
            </a:rPr>
            <a:t>LAN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NikoshBAN"/>
            </a:rPr>
            <a:t>(Local Area Network)</a:t>
          </a:r>
          <a:endParaRPr lang="en-US" sz="1600" b="0" kern="1200" dirty="0"/>
        </a:p>
      </dsp:txBody>
      <dsp:txXfrm>
        <a:off x="2824625" y="1599800"/>
        <a:ext cx="1619257" cy="891813"/>
      </dsp:txXfrm>
    </dsp:sp>
    <dsp:sp modelId="{BFE87640-BB55-4B0C-8A35-6A1C22256EA9}">
      <dsp:nvSpPr>
        <dsp:cNvPr id="0" name=""/>
        <dsp:cNvSpPr/>
      </dsp:nvSpPr>
      <dsp:spPr>
        <a:xfrm>
          <a:off x="4533329" y="1380670"/>
          <a:ext cx="1983255" cy="947305"/>
        </a:xfrm>
        <a:prstGeom prst="chevron">
          <a:avLst>
            <a:gd name="adj" fmla="val 4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C9818-2DC9-43F0-B9F0-83AFCA824289}">
      <dsp:nvSpPr>
        <dsp:cNvPr id="0" name=""/>
        <dsp:cNvSpPr/>
      </dsp:nvSpPr>
      <dsp:spPr>
        <a:xfrm>
          <a:off x="5050156" y="1572054"/>
          <a:ext cx="1698832" cy="947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NikoshBAN"/>
            </a:rPr>
            <a:t>MAN.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NikoshBAN"/>
            </a:rPr>
            <a:t>(Metropolitan Area Network)</a:t>
          </a:r>
          <a:endParaRPr lang="en-US" sz="1600" b="0" kern="1200" dirty="0"/>
        </a:p>
      </dsp:txBody>
      <dsp:txXfrm>
        <a:off x="5077902" y="1599800"/>
        <a:ext cx="1643340" cy="891813"/>
      </dsp:txXfrm>
    </dsp:sp>
    <dsp:sp modelId="{008DB57E-9853-4E75-8CE6-E8443CB3EC15}">
      <dsp:nvSpPr>
        <dsp:cNvPr id="0" name=""/>
        <dsp:cNvSpPr/>
      </dsp:nvSpPr>
      <dsp:spPr>
        <a:xfrm>
          <a:off x="6810690" y="1380670"/>
          <a:ext cx="1983255" cy="947305"/>
        </a:xfrm>
        <a:prstGeom prst="chevron">
          <a:avLst>
            <a:gd name="adj" fmla="val 4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D3FCC-4CDF-4E79-A35E-28AF5496A1BA}">
      <dsp:nvSpPr>
        <dsp:cNvPr id="0" name=""/>
        <dsp:cNvSpPr/>
      </dsp:nvSpPr>
      <dsp:spPr>
        <a:xfrm>
          <a:off x="7339558" y="1572054"/>
          <a:ext cx="1674749" cy="947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NikoshBAN"/>
            </a:rPr>
            <a:t>WAN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NikoshBAN"/>
            </a:rPr>
            <a:t>(Wide Area Network)</a:t>
          </a:r>
          <a:endParaRPr lang="en-US" sz="1600" b="0" kern="1200" dirty="0">
            <a:latin typeface="NikoshBAN"/>
          </a:endParaRPr>
        </a:p>
      </dsp:txBody>
      <dsp:txXfrm>
        <a:off x="7367304" y="1599800"/>
        <a:ext cx="1619257" cy="891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38F2B-6EF5-4279-907F-473D21496A49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358C9-0B19-4866-9A5C-13BC3678B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0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CB5C-3DF2-4A4A-9161-0E0905B8E741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B219-FE28-4B6C-B039-9CEA97D3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82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CB5C-3DF2-4A4A-9161-0E0905B8E741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B219-FE28-4B6C-B039-9CEA97D3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7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CB5C-3DF2-4A4A-9161-0E0905B8E741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B219-FE28-4B6C-B039-9CEA97D3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9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CB5C-3DF2-4A4A-9161-0E0905B8E741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B219-FE28-4B6C-B039-9CEA97D3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2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CB5C-3DF2-4A4A-9161-0E0905B8E741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B219-FE28-4B6C-B039-9CEA97D3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9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CB5C-3DF2-4A4A-9161-0E0905B8E741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B219-FE28-4B6C-B039-9CEA97D3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1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CB5C-3DF2-4A4A-9161-0E0905B8E741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B219-FE28-4B6C-B039-9CEA97D3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5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CB5C-3DF2-4A4A-9161-0E0905B8E741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B219-FE28-4B6C-B039-9CEA97D3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5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CB5C-3DF2-4A4A-9161-0E0905B8E741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B219-FE28-4B6C-B039-9CEA97D3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4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CB5C-3DF2-4A4A-9161-0E0905B8E741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B219-FE28-4B6C-B039-9CEA97D3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CB5C-3DF2-4A4A-9161-0E0905B8E741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B219-FE28-4B6C-B039-9CEA97D3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1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9CB5C-3DF2-4A4A-9161-0E0905B8E741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3B219-FE28-4B6C-B039-9CEA97D3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2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microsoft.com/office/2007/relationships/hdphoto" Target="../media/hdphoto4.wdp"/><Relationship Id="rId12" Type="http://schemas.microsoft.com/office/2007/relationships/hdphoto" Target="../media/hdphoto6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microsoft.com/office/2007/relationships/hdphoto" Target="../media/hdphoto3.wdp"/><Relationship Id="rId9" Type="http://schemas.microsoft.com/office/2007/relationships/hdphoto" Target="../media/hdphoto5.wdp"/><Relationship Id="rId1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26.jpeg"/><Relationship Id="rId4" Type="http://schemas.microsoft.com/office/2007/relationships/hdphoto" Target="../media/hdphoto8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26.jpeg"/><Relationship Id="rId4" Type="http://schemas.microsoft.com/office/2007/relationships/hdphoto" Target="../media/hdphoto8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ubKosFZnt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52400"/>
            <a:ext cx="8737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24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54995" y="444371"/>
            <a:ext cx="2981325" cy="5358279"/>
            <a:chOff x="3254995" y="383999"/>
            <a:chExt cx="2981325" cy="541865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19" r="33868"/>
            <a:stretch/>
          </p:blipFill>
          <p:spPr>
            <a:xfrm rot="560710">
              <a:off x="3503053" y="383999"/>
              <a:ext cx="2009105" cy="32194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62" b="18017"/>
            <a:stretch/>
          </p:blipFill>
          <p:spPr>
            <a:xfrm>
              <a:off x="3254995" y="3149603"/>
              <a:ext cx="2981325" cy="2653048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33" r="55737" b="43968"/>
          <a:stretch/>
        </p:blipFill>
        <p:spPr>
          <a:xfrm>
            <a:off x="2373726" y="40111"/>
            <a:ext cx="4267758" cy="404261"/>
          </a:xfrm>
          <a:prstGeom prst="rect">
            <a:avLst/>
          </a:prstGeom>
          <a:ln w="3175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ounded Rectangle 1"/>
          <p:cNvSpPr/>
          <p:nvPr/>
        </p:nvSpPr>
        <p:spPr>
          <a:xfrm>
            <a:off x="257578" y="5899776"/>
            <a:ext cx="8654601" cy="817808"/>
          </a:xfrm>
          <a:prstGeom prst="roundRect">
            <a:avLst>
              <a:gd name="adj" fmla="val 3399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ব্যক্তিগত</a:t>
            </a:r>
            <a:r>
              <a:rPr lang="en-US" sz="24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পর্যায়ে</a:t>
            </a:r>
            <a:r>
              <a:rPr lang="en-US" sz="24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যে</a:t>
            </a:r>
            <a:r>
              <a:rPr lang="en-US" sz="24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নেটওয়ার্ক</a:t>
            </a:r>
            <a:r>
              <a:rPr lang="en-US" sz="24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(</a:t>
            </a:r>
            <a:r>
              <a:rPr lang="en-US" sz="2400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ব্লু-টুথ</a:t>
            </a:r>
            <a:r>
              <a:rPr lang="en-US" sz="24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এর</a:t>
            </a:r>
            <a:r>
              <a:rPr lang="en-US" sz="24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মাধ্যমে</a:t>
            </a:r>
            <a:r>
              <a:rPr lang="en-US" sz="24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)  </a:t>
            </a:r>
            <a:r>
              <a:rPr lang="en-US" sz="2400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তৈরি</a:t>
            </a:r>
            <a:r>
              <a:rPr lang="en-US" sz="24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করা</a:t>
            </a:r>
            <a:r>
              <a:rPr lang="en-US" sz="24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হয়</a:t>
            </a:r>
            <a:r>
              <a:rPr lang="en-US" sz="24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তা</a:t>
            </a:r>
            <a:r>
              <a:rPr lang="en-US" sz="24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হলো</a:t>
            </a:r>
            <a:r>
              <a:rPr lang="en-US" sz="24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 PAN (Personal Area Network).</a:t>
            </a:r>
            <a:endParaRPr lang="en-US" sz="2400" b="1" dirty="0">
              <a:solidFill>
                <a:schemeClr val="bg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50" y="541498"/>
            <a:ext cx="6067425" cy="315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0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5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" t="52516" r="59315" b="30211"/>
          <a:stretch/>
        </p:blipFill>
        <p:spPr>
          <a:xfrm>
            <a:off x="2501169" y="71548"/>
            <a:ext cx="4197769" cy="410817"/>
          </a:xfrm>
          <a:prstGeom prst="rect">
            <a:avLst/>
          </a:prstGeom>
          <a:ln w="3175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73" r="563"/>
          <a:stretch/>
        </p:blipFill>
        <p:spPr>
          <a:xfrm>
            <a:off x="47477" y="708338"/>
            <a:ext cx="9105151" cy="405092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4546" y="5217051"/>
            <a:ext cx="8847786" cy="1384995"/>
            <a:chOff x="180304" y="4985231"/>
            <a:chExt cx="8847786" cy="1384995"/>
          </a:xfrm>
        </p:grpSpPr>
        <p:sp>
          <p:nvSpPr>
            <p:cNvPr id="4" name="Rounded Rectangle 3"/>
            <p:cNvSpPr/>
            <p:nvPr/>
          </p:nvSpPr>
          <p:spPr>
            <a:xfrm>
              <a:off x="180304" y="4997003"/>
              <a:ext cx="8847786" cy="1373223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8941" y="4985231"/>
              <a:ext cx="873187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NikoshBAN"/>
                </a:rPr>
                <a:t>স্কুল</a:t>
              </a:r>
              <a:r>
                <a:rPr lang="en-US" sz="2800" b="1" dirty="0" smtClean="0">
                  <a:latin typeface="NikoshBAN"/>
                </a:rPr>
                <a:t>, </a:t>
              </a:r>
              <a:r>
                <a:rPr lang="en-US" sz="2800" b="1" dirty="0" err="1" smtClean="0">
                  <a:latin typeface="NikoshBAN"/>
                </a:rPr>
                <a:t>কলেজ</a:t>
              </a:r>
              <a:r>
                <a:rPr lang="en-US" sz="2800" b="1" dirty="0" smtClean="0">
                  <a:latin typeface="NikoshBAN"/>
                </a:rPr>
                <a:t>, </a:t>
              </a:r>
              <a:r>
                <a:rPr lang="en-US" sz="2800" b="1" dirty="0" err="1" smtClean="0">
                  <a:latin typeface="NikoshBAN"/>
                </a:rPr>
                <a:t>বিশ্ববিদ্যালয়</a:t>
              </a:r>
              <a:r>
                <a:rPr lang="en-US" sz="2800" b="1" dirty="0" smtClean="0">
                  <a:latin typeface="NikoshBAN"/>
                </a:rPr>
                <a:t> </a:t>
              </a:r>
              <a:r>
                <a:rPr lang="en-US" sz="2800" b="1" dirty="0" err="1" smtClean="0">
                  <a:latin typeface="NikoshBAN"/>
                </a:rPr>
                <a:t>বা</a:t>
              </a:r>
              <a:r>
                <a:rPr lang="en-US" sz="2800" b="1" dirty="0" smtClean="0">
                  <a:latin typeface="NikoshBAN"/>
                </a:rPr>
                <a:t> </a:t>
              </a:r>
              <a:r>
                <a:rPr lang="en-US" sz="2800" b="1" dirty="0" err="1" smtClean="0">
                  <a:latin typeface="NikoshBAN"/>
                </a:rPr>
                <a:t>বিভিন্ন</a:t>
              </a:r>
              <a:r>
                <a:rPr lang="en-US" sz="2800" b="1" dirty="0" smtClean="0">
                  <a:latin typeface="NikoshBAN"/>
                </a:rPr>
                <a:t> </a:t>
              </a:r>
              <a:r>
                <a:rPr lang="en-US" sz="2800" b="1" dirty="0" err="1" smtClean="0">
                  <a:latin typeface="NikoshBAN"/>
                </a:rPr>
                <a:t>প্রতিষ্ঠানে</a:t>
              </a:r>
              <a:r>
                <a:rPr lang="en-US" sz="2800" b="1" dirty="0" smtClean="0">
                  <a:latin typeface="NikoshBAN"/>
                </a:rPr>
                <a:t> </a:t>
              </a:r>
              <a:r>
                <a:rPr lang="en-US" sz="2800" b="1" dirty="0" err="1" smtClean="0">
                  <a:latin typeface="NikoshBAN"/>
                </a:rPr>
                <a:t>যে</a:t>
              </a:r>
              <a:r>
                <a:rPr lang="en-US" sz="2800" b="1" dirty="0" smtClean="0">
                  <a:latin typeface="NikoshBAN"/>
                </a:rPr>
                <a:t> </a:t>
              </a:r>
              <a:r>
                <a:rPr lang="en-US" sz="2800" b="1" dirty="0" err="1" smtClean="0">
                  <a:latin typeface="NikoshBAN"/>
                </a:rPr>
                <a:t>নেটওয়ার্ক</a:t>
              </a:r>
              <a:r>
                <a:rPr lang="en-US" sz="2800" b="1" dirty="0" smtClean="0">
                  <a:latin typeface="NikoshBAN"/>
                </a:rPr>
                <a:t> </a:t>
              </a:r>
              <a:r>
                <a:rPr lang="en-US" sz="2800" b="1" dirty="0" err="1" smtClean="0">
                  <a:latin typeface="NikoshBAN"/>
                </a:rPr>
                <a:t>ব্যবহার</a:t>
              </a:r>
              <a:r>
                <a:rPr lang="en-US" sz="2800" b="1" dirty="0" smtClean="0">
                  <a:latin typeface="NikoshBAN"/>
                </a:rPr>
                <a:t> </a:t>
              </a:r>
              <a:r>
                <a:rPr lang="en-US" sz="2800" b="1" dirty="0" err="1" smtClean="0">
                  <a:latin typeface="NikoshBAN"/>
                </a:rPr>
                <a:t>করতে</a:t>
              </a:r>
              <a:r>
                <a:rPr lang="en-US" sz="2800" b="1" dirty="0" smtClean="0">
                  <a:latin typeface="NikoshBAN"/>
                </a:rPr>
                <a:t> </a:t>
              </a:r>
              <a:r>
                <a:rPr lang="en-US" sz="2800" b="1" dirty="0" err="1" smtClean="0">
                  <a:latin typeface="NikoshBAN"/>
                </a:rPr>
                <a:t>দেখা</a:t>
              </a:r>
              <a:r>
                <a:rPr lang="en-US" sz="2800" b="1" dirty="0" smtClean="0">
                  <a:latin typeface="NikoshBAN"/>
                </a:rPr>
                <a:t> </a:t>
              </a:r>
              <a:r>
                <a:rPr lang="en-US" sz="2800" b="1" dirty="0" err="1" smtClean="0">
                  <a:latin typeface="NikoshBAN"/>
                </a:rPr>
                <a:t>যায়</a:t>
              </a:r>
              <a:r>
                <a:rPr lang="en-US" sz="2800" b="1" dirty="0" smtClean="0">
                  <a:latin typeface="NikoshBAN"/>
                </a:rPr>
                <a:t>, </a:t>
              </a:r>
              <a:r>
                <a:rPr lang="en-US" sz="2800" b="1" dirty="0" err="1" smtClean="0">
                  <a:latin typeface="NikoshBAN"/>
                </a:rPr>
                <a:t>এগুলো</a:t>
              </a:r>
              <a:r>
                <a:rPr lang="en-US" sz="2800" b="1" dirty="0" smtClean="0">
                  <a:latin typeface="NikoshBAN"/>
                </a:rPr>
                <a:t> </a:t>
              </a:r>
              <a:r>
                <a:rPr lang="en-US" sz="2800" b="1" dirty="0" err="1" smtClean="0">
                  <a:latin typeface="NikoshBAN"/>
                </a:rPr>
                <a:t>সবই</a:t>
              </a:r>
              <a:r>
                <a:rPr lang="en-US" sz="2800" b="1" dirty="0" smtClean="0">
                  <a:latin typeface="NikoshBAN"/>
                </a:rPr>
                <a:t> </a:t>
              </a:r>
              <a:r>
                <a:rPr lang="en-US" sz="2800" b="1" dirty="0" err="1" smtClean="0">
                  <a:latin typeface="NikoshBAN"/>
                </a:rPr>
                <a:t>লোকাল</a:t>
              </a:r>
              <a:r>
                <a:rPr lang="en-US" sz="2800" b="1" dirty="0" smtClean="0">
                  <a:latin typeface="NikoshBAN"/>
                </a:rPr>
                <a:t> </a:t>
              </a:r>
              <a:r>
                <a:rPr lang="en-US" sz="2800" b="1" dirty="0" err="1" smtClean="0">
                  <a:latin typeface="NikoshBAN"/>
                </a:rPr>
                <a:t>এরিয়া</a:t>
              </a:r>
              <a:r>
                <a:rPr lang="en-US" sz="2800" b="1" dirty="0" smtClean="0">
                  <a:latin typeface="NikoshBAN"/>
                </a:rPr>
                <a:t> </a:t>
              </a:r>
              <a:r>
                <a:rPr lang="en-US" sz="2800" b="1" dirty="0" err="1" smtClean="0">
                  <a:latin typeface="NikoshBAN"/>
                </a:rPr>
                <a:t>নেটওয়ার্ক</a:t>
              </a:r>
              <a:r>
                <a:rPr lang="en-US" sz="2800" b="1" dirty="0" smtClean="0">
                  <a:latin typeface="NikoshBAN"/>
                </a:rPr>
                <a:t> </a:t>
              </a:r>
            </a:p>
            <a:p>
              <a:pPr algn="ctr"/>
              <a:r>
                <a:rPr lang="en-US" sz="2800" b="1" dirty="0" smtClean="0">
                  <a:latin typeface="NikoshBAN"/>
                </a:rPr>
                <a:t>(LAN= Local Area Network)</a:t>
              </a:r>
              <a:endParaRPr lang="en-US" sz="2800" b="1" dirty="0">
                <a:latin typeface="NikoshB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615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41" r="49014" b="15656"/>
          <a:stretch/>
        </p:blipFill>
        <p:spPr>
          <a:xfrm>
            <a:off x="604029" y="41346"/>
            <a:ext cx="8168550" cy="710218"/>
          </a:xfrm>
          <a:prstGeom prst="rect">
            <a:avLst/>
          </a:prstGeom>
          <a:ln w="381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97" y="2901109"/>
            <a:ext cx="630606" cy="55195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129" y="2411095"/>
            <a:ext cx="630606" cy="55195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126" y="1319219"/>
            <a:ext cx="630606" cy="55195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64" y="1915902"/>
            <a:ext cx="630606" cy="55195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719" y="4095780"/>
            <a:ext cx="630606" cy="55195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129" y="3764402"/>
            <a:ext cx="630606" cy="55195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679" y="4647734"/>
            <a:ext cx="630606" cy="55195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2" name="Group 31"/>
          <p:cNvGrpSpPr/>
          <p:nvPr/>
        </p:nvGrpSpPr>
        <p:grpSpPr>
          <a:xfrm>
            <a:off x="3582735" y="1871173"/>
            <a:ext cx="2780632" cy="2776561"/>
            <a:chOff x="3582735" y="1871173"/>
            <a:chExt cx="2780632" cy="2776561"/>
          </a:xfrm>
        </p:grpSpPr>
        <p:cxnSp>
          <p:nvCxnSpPr>
            <p:cNvPr id="33" name="Straight Connector 32"/>
            <p:cNvCxnSpPr>
              <a:endCxn id="28" idx="2"/>
            </p:cNvCxnSpPr>
            <p:nvPr/>
          </p:nvCxnSpPr>
          <p:spPr>
            <a:xfrm flipV="1">
              <a:off x="5906836" y="2467856"/>
              <a:ext cx="456531" cy="1627925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5" idx="0"/>
            </p:cNvCxnSpPr>
            <p:nvPr/>
          </p:nvCxnSpPr>
          <p:spPr>
            <a:xfrm flipV="1">
              <a:off x="4572000" y="1871173"/>
              <a:ext cx="137982" cy="1029936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3582735" y="1871173"/>
              <a:ext cx="2780632" cy="2776561"/>
              <a:chOff x="3582735" y="1871173"/>
              <a:chExt cx="2780632" cy="2776561"/>
            </a:xfrm>
          </p:grpSpPr>
          <p:cxnSp>
            <p:nvCxnSpPr>
              <p:cNvPr id="36" name="Straight Connector 35"/>
              <p:cNvCxnSpPr>
                <a:stCxn id="29" idx="1"/>
                <a:endCxn id="30" idx="3"/>
              </p:cNvCxnSpPr>
              <p:nvPr/>
            </p:nvCxnSpPr>
            <p:spPr>
              <a:xfrm flipH="1" flipV="1">
                <a:off x="3582735" y="4040379"/>
                <a:ext cx="1984984" cy="331378"/>
              </a:xfrm>
              <a:prstGeom prst="line">
                <a:avLst/>
              </a:prstGeom>
              <a:ln w="38100">
                <a:solidFill>
                  <a:srgbClr val="FF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1" idx="0"/>
                <a:endCxn id="28" idx="2"/>
              </p:cNvCxnSpPr>
              <p:nvPr/>
            </p:nvCxnSpPr>
            <p:spPr>
              <a:xfrm flipV="1">
                <a:off x="4709982" y="2467856"/>
                <a:ext cx="1653385" cy="2179878"/>
              </a:xfrm>
              <a:prstGeom prst="line">
                <a:avLst/>
              </a:prstGeom>
              <a:ln w="38100">
                <a:solidFill>
                  <a:srgbClr val="FF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8" name="Group 37"/>
              <p:cNvGrpSpPr/>
              <p:nvPr/>
            </p:nvGrpSpPr>
            <p:grpSpPr>
              <a:xfrm>
                <a:off x="3582735" y="1871173"/>
                <a:ext cx="2780632" cy="2776561"/>
                <a:chOff x="3582735" y="1871173"/>
                <a:chExt cx="2780632" cy="2776561"/>
              </a:xfrm>
            </p:grpSpPr>
            <p:cxnSp>
              <p:nvCxnSpPr>
                <p:cNvPr id="39" name="Straight Connector 38"/>
                <p:cNvCxnSpPr>
                  <a:endCxn id="31" idx="0"/>
                </p:cNvCxnSpPr>
                <p:nvPr/>
              </p:nvCxnSpPr>
              <p:spPr>
                <a:xfrm>
                  <a:off x="3582735" y="2753789"/>
                  <a:ext cx="1127247" cy="1893945"/>
                </a:xfrm>
                <a:prstGeom prst="line">
                  <a:avLst/>
                </a:prstGeom>
                <a:ln w="38100">
                  <a:solidFill>
                    <a:srgbClr val="FF00FF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>
                  <a:endCxn id="29" idx="0"/>
                </p:cNvCxnSpPr>
                <p:nvPr/>
              </p:nvCxnSpPr>
              <p:spPr>
                <a:xfrm>
                  <a:off x="4688304" y="1880476"/>
                  <a:ext cx="1194718" cy="2215304"/>
                </a:xfrm>
                <a:prstGeom prst="line">
                  <a:avLst/>
                </a:prstGeom>
                <a:ln w="38100">
                  <a:solidFill>
                    <a:srgbClr val="FF00FF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>
                  <a:stCxn id="28" idx="2"/>
                </p:cNvCxnSpPr>
                <p:nvPr/>
              </p:nvCxnSpPr>
              <p:spPr>
                <a:xfrm flipH="1">
                  <a:off x="3582735" y="2467856"/>
                  <a:ext cx="2780632" cy="285933"/>
                </a:xfrm>
                <a:prstGeom prst="line">
                  <a:avLst/>
                </a:prstGeom>
                <a:ln w="38100">
                  <a:solidFill>
                    <a:srgbClr val="FF00FF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>
                  <a:endCxn id="31" idx="0"/>
                </p:cNvCxnSpPr>
                <p:nvPr/>
              </p:nvCxnSpPr>
              <p:spPr>
                <a:xfrm>
                  <a:off x="4569309" y="3434768"/>
                  <a:ext cx="140673" cy="1212966"/>
                </a:xfrm>
                <a:prstGeom prst="line">
                  <a:avLst/>
                </a:prstGeom>
                <a:ln w="38100">
                  <a:solidFill>
                    <a:srgbClr val="FF00FF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>
                  <a:stCxn id="30" idx="3"/>
                  <a:endCxn id="27" idx="2"/>
                </p:cNvCxnSpPr>
                <p:nvPr/>
              </p:nvCxnSpPr>
              <p:spPr>
                <a:xfrm flipV="1">
                  <a:off x="3582735" y="1871173"/>
                  <a:ext cx="1134694" cy="2169206"/>
                </a:xfrm>
                <a:prstGeom prst="line">
                  <a:avLst/>
                </a:prstGeom>
                <a:ln w="38100">
                  <a:solidFill>
                    <a:srgbClr val="FF00FF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>
                  <a:stCxn id="25" idx="3"/>
                  <a:endCxn id="29" idx="0"/>
                </p:cNvCxnSpPr>
                <p:nvPr/>
              </p:nvCxnSpPr>
              <p:spPr>
                <a:xfrm>
                  <a:off x="4887303" y="3177086"/>
                  <a:ext cx="995719" cy="918694"/>
                </a:xfrm>
                <a:prstGeom prst="line">
                  <a:avLst/>
                </a:prstGeom>
                <a:ln w="38100">
                  <a:solidFill>
                    <a:srgbClr val="FF00FF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45" name="Picture 2" descr="C:\Documents and Settings\ConnectingClassRoom\Desktop\Personal Presentation\computer_animated_globe.jpg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34190" y="2939983"/>
            <a:ext cx="365760" cy="365760"/>
          </a:xfrm>
          <a:prstGeom prst="rect">
            <a:avLst/>
          </a:prstGeom>
          <a:noFill/>
        </p:spPr>
      </p:pic>
      <p:sp>
        <p:nvSpPr>
          <p:cNvPr id="46" name="Rounded Rectangle 45"/>
          <p:cNvSpPr/>
          <p:nvPr/>
        </p:nvSpPr>
        <p:spPr>
          <a:xfrm>
            <a:off x="604029" y="5812072"/>
            <a:ext cx="8017457" cy="10023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/>
              </a:rPr>
              <a:t>সচরাচর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NikoshBAN"/>
              </a:rPr>
              <a:t>একটি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/>
              </a:rPr>
              <a:t>শহরের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/>
              </a:rPr>
              <a:t>মধ্যে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/>
              </a:rPr>
              <a:t>যে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/>
              </a:rPr>
              <a:t>নেটওয়ার্ক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/>
              </a:rPr>
              <a:t>তৈরি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/>
              </a:rPr>
              <a:t>হয়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NikoshBAN"/>
              </a:rPr>
              <a:t>তা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/>
              </a:rPr>
              <a:t>হলো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 MAN.  (Metropolitan Area Network)</a:t>
            </a:r>
            <a:endParaRPr lang="en-US" sz="2400" b="1" dirty="0">
              <a:solidFill>
                <a:schemeClr val="tx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13918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5.92593E-6 L 0.01319 -0.2067 L -0.13177 0.1507 L 0.14357 0.18357 L 0.19566 -0.12175 L 0.00295 0.26459 L -0.14045 -0.0618 L 0.18836 -0.11203 L 0.14791 0.16621 L 0.00295 -0.203 L 0.01597 -0.01157 L 0.15364 0.16413 L 0.12899 0.19121 L -0.14618 0.13913 L 0.01892 -0.19907 L 0.14635 0.172 L 0.20156 -0.11203 L 0.00729 0.26274 L -0.13039 -0.06573 L 0.19427 -0.10439 L 0.13767 0.19515 L 0.01753 -0.21249 L 4.44444E-6 5.92593E-6 Z " pathEditMode="relative" ptsTypes="AAAAAAAAAAAAAAAAAAAAAAA">
                                      <p:cBhvr>
                                        <p:cTn id="13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34" r="57911" b="1562"/>
          <a:stretch/>
        </p:blipFill>
        <p:spPr>
          <a:xfrm>
            <a:off x="2146769" y="52891"/>
            <a:ext cx="4741763" cy="464051"/>
          </a:xfrm>
          <a:prstGeom prst="rect">
            <a:avLst/>
          </a:prstGeom>
          <a:ln w="3175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" name="Content Placeholder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990"/>
            <a:ext cx="9183762" cy="4757754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 flipH="1" flipV="1">
            <a:off x="5137394" y="2753958"/>
            <a:ext cx="17714" cy="4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155108" y="2753958"/>
            <a:ext cx="3802" cy="32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558215" y="3086214"/>
            <a:ext cx="30078" cy="1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146769" y="1701571"/>
            <a:ext cx="0" cy="8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3299" y="999912"/>
            <a:ext cx="1105659" cy="792949"/>
          </a:xfrm>
          <a:prstGeom prst="rect">
            <a:avLst/>
          </a:prstGeom>
          <a:ln w="28575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t="12406" r="5359" b="13505"/>
          <a:stretch/>
        </p:blipFill>
        <p:spPr bwMode="auto">
          <a:xfrm>
            <a:off x="431982" y="1019109"/>
            <a:ext cx="1107228" cy="866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2" name="Rectangle 41"/>
          <p:cNvSpPr/>
          <p:nvPr/>
        </p:nvSpPr>
        <p:spPr>
          <a:xfrm>
            <a:off x="4031735" y="3249605"/>
            <a:ext cx="1105659" cy="792949"/>
          </a:xfrm>
          <a:prstGeom prst="rect">
            <a:avLst/>
          </a:prstGeom>
          <a:blipFill dpi="0" rotWithShape="1"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Content Placeholder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17" y="4106921"/>
            <a:ext cx="1101786" cy="78074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70" y="3749015"/>
            <a:ext cx="1105659" cy="792949"/>
          </a:xfrm>
          <a:prstGeom prst="rect">
            <a:avLst/>
          </a:prstGeom>
          <a:ln w="28575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974" y="1550054"/>
            <a:ext cx="1105659" cy="792949"/>
          </a:xfrm>
          <a:prstGeom prst="rect">
            <a:avLst/>
          </a:prstGeom>
          <a:ln w="28575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2" descr="C:\Documents and Settings\ConnectingClassRoom\Desktop\Personal Presentation\computer_animated_globe.jpg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51550" y="1763648"/>
            <a:ext cx="365760" cy="365760"/>
          </a:xfrm>
          <a:prstGeom prst="rect">
            <a:avLst/>
          </a:prstGeom>
          <a:noFill/>
        </p:spPr>
      </p:pic>
      <p:cxnSp>
        <p:nvCxnSpPr>
          <p:cNvPr id="49" name="Straight Arrow Connector 48"/>
          <p:cNvCxnSpPr>
            <a:stCxn id="41" idx="2"/>
            <a:endCxn id="45" idx="0"/>
          </p:cNvCxnSpPr>
          <p:nvPr/>
        </p:nvCxnSpPr>
        <p:spPr>
          <a:xfrm>
            <a:off x="985596" y="1885884"/>
            <a:ext cx="1349704" cy="186313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9" idx="2"/>
          </p:cNvCxnSpPr>
          <p:nvPr/>
        </p:nvCxnSpPr>
        <p:spPr>
          <a:xfrm flipH="1">
            <a:off x="2324945" y="1792861"/>
            <a:ext cx="1751184" cy="195615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4" idx="0"/>
          </p:cNvCxnSpPr>
          <p:nvPr/>
        </p:nvCxnSpPr>
        <p:spPr>
          <a:xfrm flipH="1" flipV="1">
            <a:off x="4017637" y="1813015"/>
            <a:ext cx="3683273" cy="229390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2" idx="0"/>
            <a:endCxn id="46" idx="1"/>
          </p:cNvCxnSpPr>
          <p:nvPr/>
        </p:nvCxnSpPr>
        <p:spPr>
          <a:xfrm flipV="1">
            <a:off x="4584565" y="1946529"/>
            <a:ext cx="3114409" cy="130307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2" idx="0"/>
          </p:cNvCxnSpPr>
          <p:nvPr/>
        </p:nvCxnSpPr>
        <p:spPr>
          <a:xfrm flipH="1" flipV="1">
            <a:off x="1017864" y="1946528"/>
            <a:ext cx="3566701" cy="130307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4109407" y="1895962"/>
            <a:ext cx="515566" cy="134356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7654581" y="1946528"/>
            <a:ext cx="0" cy="209602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159657" y="5480411"/>
            <a:ext cx="8795657" cy="1334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/>
              </a:rPr>
              <a:t>দেশ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/>
              </a:rPr>
              <a:t>জুড়ে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/>
              </a:rPr>
              <a:t>বা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/>
              </a:rPr>
              <a:t>পৃথিবী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/>
              </a:rPr>
              <a:t>জুড়ে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/>
              </a:rPr>
              <a:t>যে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/>
              </a:rPr>
              <a:t>নেটওয়ার্ক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/>
              </a:rPr>
              <a:t>তৈরি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/>
              </a:rPr>
              <a:t>হয়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NikoshBAN"/>
              </a:rPr>
              <a:t>তা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/>
              </a:rPr>
              <a:t>হলো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 WAN. 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(Wide Area Network)</a:t>
            </a:r>
            <a:endParaRPr lang="en-US" sz="2400" b="1" dirty="0">
              <a:solidFill>
                <a:schemeClr val="tx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860720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04 -0.00186 L -0.36667 0.18564 L -0.42396 -0.02269 L -0.03125 0.30648 L -0.03125 0.00231 L -0.36042 0.18981 L -0.75625 -0.00186 L -0.61354 0.25231 L -0.42083 -0.01574 L -0.36146 0.18842 L -0.74583 0.00231 C -0.75608 -0.00232 -0.75382 0.00185 -0.75625 -0.00463 L -0.6125 0.26203 L -0.425 -0.00463 L -0.03958 0.3037 L -0.03125 0.00509 L -0.36146 0.18287 L -0.42396 -0.01991 L -0.03854 0.3037 L -0.02917 0.00092 C -0.03195 0.00324 -0.03507 0.00486 -0.0375 0.00787 C -0.03889 0.00926 -0.04011 0.01504 -0.04063 0.01759 C -0.04028 0.02037 -0.04149 0.02453 -0.03958 0.02592 C -0.0382 0.02685 -0.03733 0.02222 -0.03646 0.02037 C -0.03559 0.01759 -0.03507 0.01481 -0.03438 0.01203 L -0.03333 0.00787 L -0.03438 0.0037 L -0.36875 0.18426 L -0.75417 -0.00602 L -0.61667 0.24398 L -0.41979 -0.01852 L -0.3625 0.1787 L -0.02604 -0.00186 Z " pathEditMode="relative" ptsTypes="AAAAAAAAAAAAAAAAAAAAAAAAAAAAAAAAA">
                                      <p:cBhvr>
                                        <p:cTn id="13" dur="4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27366" y="367844"/>
            <a:ext cx="3271834" cy="444265"/>
            <a:chOff x="42866" y="1790364"/>
            <a:chExt cx="2056292" cy="444265"/>
          </a:xfrm>
        </p:grpSpPr>
        <p:sp>
          <p:nvSpPr>
            <p:cNvPr id="2" name="Rectangle 1"/>
            <p:cNvSpPr/>
            <p:nvPr/>
          </p:nvSpPr>
          <p:spPr>
            <a:xfrm>
              <a:off x="42866" y="1790364"/>
              <a:ext cx="2056292" cy="42521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7200" b="1" u="sng" dirty="0" err="1" smtClean="0">
                  <a:ln/>
                  <a:solidFill>
                    <a:srgbClr val="00CC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bn-BD" sz="7200" b="1" u="sng" dirty="0" smtClean="0">
                  <a:ln/>
                  <a:solidFill>
                    <a:srgbClr val="00CC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7200" b="1" u="sng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2866" y="2166940"/>
              <a:ext cx="1266822" cy="67689"/>
            </a:xfrm>
            <a:custGeom>
              <a:avLst/>
              <a:gdLst>
                <a:gd name="connsiteX0" fmla="*/ 0 w 957262"/>
                <a:gd name="connsiteY0" fmla="*/ 0 h 223501"/>
                <a:gd name="connsiteX1" fmla="*/ 957262 w 957262"/>
                <a:gd name="connsiteY1" fmla="*/ 0 h 223501"/>
                <a:gd name="connsiteX2" fmla="*/ 957262 w 957262"/>
                <a:gd name="connsiteY2" fmla="*/ 223501 h 223501"/>
                <a:gd name="connsiteX3" fmla="*/ 0 w 957262"/>
                <a:gd name="connsiteY3" fmla="*/ 223501 h 223501"/>
                <a:gd name="connsiteX4" fmla="*/ 0 w 957262"/>
                <a:gd name="connsiteY4" fmla="*/ 0 h 223501"/>
                <a:gd name="connsiteX0" fmla="*/ 0 w 957262"/>
                <a:gd name="connsiteY0" fmla="*/ 0 h 223501"/>
                <a:gd name="connsiteX1" fmla="*/ 714375 w 957262"/>
                <a:gd name="connsiteY1" fmla="*/ 0 h 223501"/>
                <a:gd name="connsiteX2" fmla="*/ 957262 w 957262"/>
                <a:gd name="connsiteY2" fmla="*/ 223501 h 223501"/>
                <a:gd name="connsiteX3" fmla="*/ 0 w 957262"/>
                <a:gd name="connsiteY3" fmla="*/ 223501 h 223501"/>
                <a:gd name="connsiteX4" fmla="*/ 0 w 957262"/>
                <a:gd name="connsiteY4" fmla="*/ 0 h 22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262" h="223501">
                  <a:moveTo>
                    <a:pt x="0" y="0"/>
                  </a:moveTo>
                  <a:lnTo>
                    <a:pt x="714375" y="0"/>
                  </a:lnTo>
                  <a:lnTo>
                    <a:pt x="957262" y="223501"/>
                  </a:lnTo>
                  <a:lnTo>
                    <a:pt x="0" y="223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0" y="795340"/>
            <a:ext cx="9017000" cy="4462460"/>
            <a:chOff x="25400" y="541340"/>
            <a:chExt cx="9017000" cy="4462460"/>
          </a:xfrm>
        </p:grpSpPr>
        <p:graphicFrame>
          <p:nvGraphicFramePr>
            <p:cNvPr id="18" name="Diagram 17"/>
            <p:cNvGraphicFramePr/>
            <p:nvPr>
              <p:extLst>
                <p:ext uri="{D42A27DB-BD31-4B8C-83A1-F6EECF244321}">
                  <p14:modId xmlns:p14="http://schemas.microsoft.com/office/powerpoint/2010/main" val="376670527"/>
                </p:ext>
              </p:extLst>
            </p:nvPr>
          </p:nvGraphicFramePr>
          <p:xfrm>
            <a:off x="25400" y="541340"/>
            <a:ext cx="9017000" cy="39000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6" name="Rectangle 25"/>
            <p:cNvSpPr/>
            <p:nvPr/>
          </p:nvSpPr>
          <p:spPr>
            <a:xfrm>
              <a:off x="647700" y="3073400"/>
              <a:ext cx="1473200" cy="19304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450272" y="3073400"/>
              <a:ext cx="1473200" cy="1930400"/>
            </a:xfrm>
            <a:prstGeom prst="rect">
              <a:avLst/>
            </a:prstGeom>
            <a:noFill/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930307" y="3073400"/>
              <a:ext cx="1473200" cy="19304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182748" y="3073400"/>
              <a:ext cx="1473200" cy="19304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358900" y="1358732"/>
            <a:ext cx="6269034" cy="425213"/>
            <a:chOff x="42866" y="1790364"/>
            <a:chExt cx="2056292" cy="425213"/>
          </a:xfrm>
        </p:grpSpPr>
        <p:sp>
          <p:nvSpPr>
            <p:cNvPr id="32" name="Rectangle 31"/>
            <p:cNvSpPr/>
            <p:nvPr/>
          </p:nvSpPr>
          <p:spPr>
            <a:xfrm>
              <a:off x="42866" y="1790364"/>
              <a:ext cx="2056292" cy="42521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7200" b="1" u="sng" dirty="0" err="1" smtClean="0">
                  <a:ln/>
                  <a:solidFill>
                    <a:srgbClr val="00CC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নিচের</a:t>
              </a:r>
              <a:r>
                <a:rPr lang="en-US" sz="7200" b="1" u="sng" dirty="0" smtClean="0">
                  <a:ln/>
                  <a:solidFill>
                    <a:srgbClr val="00CC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u="sng" dirty="0" err="1" smtClean="0">
                  <a:ln/>
                  <a:solidFill>
                    <a:srgbClr val="00CC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নেটওয়ার্কগুলোর</a:t>
              </a:r>
              <a:r>
                <a:rPr lang="en-US" sz="7200" b="1" u="sng" dirty="0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u="sng" dirty="0" err="1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বিস্তৃতি</a:t>
              </a:r>
              <a:r>
                <a:rPr lang="en-US" sz="7200" b="1" u="sng" dirty="0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u="sng" dirty="0" err="1" smtClean="0">
                  <a:ln/>
                  <a:solidFill>
                    <a:srgbClr val="00CC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</a:t>
              </a:r>
              <a:endParaRPr lang="en-US" sz="7200" b="1" u="sng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Rectangle 6"/>
            <p:cNvSpPr/>
            <p:nvPr/>
          </p:nvSpPr>
          <p:spPr>
            <a:xfrm>
              <a:off x="42866" y="2128840"/>
              <a:ext cx="1266822" cy="67689"/>
            </a:xfrm>
            <a:custGeom>
              <a:avLst/>
              <a:gdLst>
                <a:gd name="connsiteX0" fmla="*/ 0 w 957262"/>
                <a:gd name="connsiteY0" fmla="*/ 0 h 223501"/>
                <a:gd name="connsiteX1" fmla="*/ 957262 w 957262"/>
                <a:gd name="connsiteY1" fmla="*/ 0 h 223501"/>
                <a:gd name="connsiteX2" fmla="*/ 957262 w 957262"/>
                <a:gd name="connsiteY2" fmla="*/ 223501 h 223501"/>
                <a:gd name="connsiteX3" fmla="*/ 0 w 957262"/>
                <a:gd name="connsiteY3" fmla="*/ 223501 h 223501"/>
                <a:gd name="connsiteX4" fmla="*/ 0 w 957262"/>
                <a:gd name="connsiteY4" fmla="*/ 0 h 223501"/>
                <a:gd name="connsiteX0" fmla="*/ 0 w 957262"/>
                <a:gd name="connsiteY0" fmla="*/ 0 h 223501"/>
                <a:gd name="connsiteX1" fmla="*/ 714375 w 957262"/>
                <a:gd name="connsiteY1" fmla="*/ 0 h 223501"/>
                <a:gd name="connsiteX2" fmla="*/ 957262 w 957262"/>
                <a:gd name="connsiteY2" fmla="*/ 223501 h 223501"/>
                <a:gd name="connsiteX3" fmla="*/ 0 w 957262"/>
                <a:gd name="connsiteY3" fmla="*/ 223501 h 223501"/>
                <a:gd name="connsiteX4" fmla="*/ 0 w 957262"/>
                <a:gd name="connsiteY4" fmla="*/ 0 h 22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262" h="223501">
                  <a:moveTo>
                    <a:pt x="0" y="0"/>
                  </a:moveTo>
                  <a:lnTo>
                    <a:pt x="714375" y="0"/>
                  </a:lnTo>
                  <a:lnTo>
                    <a:pt x="957262" y="223501"/>
                  </a:lnTo>
                  <a:lnTo>
                    <a:pt x="0" y="223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4475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62"/>
          <a:stretch/>
        </p:blipFill>
        <p:spPr>
          <a:xfrm>
            <a:off x="80282" y="1634669"/>
            <a:ext cx="1414691" cy="3227615"/>
          </a:xfrm>
          <a:prstGeom prst="rect">
            <a:avLst/>
          </a:prstGeom>
          <a:ln w="28575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76426" y="319313"/>
            <a:ext cx="9028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/>
              </a:rPr>
              <a:t>নেটওয়ার্কের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অন্তর্গত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কম্পিউটারগুলো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জুড়ে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দেওয়ার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জন্য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বিভিন্ন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পদ্ধতি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ব্যবহার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করা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হয়</a:t>
            </a:r>
            <a:r>
              <a:rPr lang="en-US" sz="2800" b="1" dirty="0" smtClean="0">
                <a:latin typeface="NikoshBAN"/>
              </a:rPr>
              <a:t>, </a:t>
            </a:r>
            <a:r>
              <a:rPr lang="en-US" sz="2800" b="1" dirty="0" err="1" smtClean="0">
                <a:latin typeface="NikoshBAN"/>
              </a:rPr>
              <a:t>এই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ভিন্ন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ভিন্ন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পদ্ধতিকে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বলা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হয়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নেটওয়ার্ক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টপোলজি</a:t>
            </a:r>
            <a:r>
              <a:rPr lang="en-US" sz="2800" b="1" dirty="0" smtClean="0">
                <a:latin typeface="NikoshBAN"/>
              </a:rPr>
              <a:t> ।</a:t>
            </a:r>
            <a:endParaRPr lang="en-US" sz="2800" b="1" dirty="0">
              <a:latin typeface="NikoshB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0" r="52174"/>
          <a:stretch/>
        </p:blipFill>
        <p:spPr>
          <a:xfrm>
            <a:off x="1654629" y="1634669"/>
            <a:ext cx="2743200" cy="3227615"/>
          </a:xfrm>
          <a:prstGeom prst="rect">
            <a:avLst/>
          </a:prstGeom>
          <a:ln w="28575" cap="sq" cmpd="thickThin">
            <a:solidFill>
              <a:srgbClr val="00CC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4" r="25193"/>
          <a:stretch/>
        </p:blipFill>
        <p:spPr>
          <a:xfrm>
            <a:off x="4513943" y="1634669"/>
            <a:ext cx="2278743" cy="3227615"/>
          </a:xfrm>
          <a:prstGeom prst="rect">
            <a:avLst/>
          </a:prstGeom>
          <a:ln w="28575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9"/>
          <a:stretch/>
        </p:blipFill>
        <p:spPr>
          <a:xfrm>
            <a:off x="6937828" y="1634669"/>
            <a:ext cx="2105479" cy="3227615"/>
          </a:xfrm>
          <a:prstGeom prst="rect">
            <a:avLst/>
          </a:prstGeom>
          <a:ln w="28575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ounded Rectangle 8"/>
          <p:cNvSpPr/>
          <p:nvPr/>
        </p:nvSpPr>
        <p:spPr>
          <a:xfrm>
            <a:off x="392794" y="5629933"/>
            <a:ext cx="8577943" cy="901496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/>
              </a:rPr>
              <a:t>চলো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আমরা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এবার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নেটওয়ার্ক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টপোলজি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সম্পের্কে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জানি</a:t>
            </a:r>
            <a:r>
              <a:rPr lang="en-US" sz="3600" dirty="0" smtClean="0">
                <a:latin typeface="NikoshBAN"/>
              </a:rPr>
              <a:t>...</a:t>
            </a:r>
            <a:endParaRPr lang="en-US" sz="3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40883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223491" y="2199269"/>
            <a:ext cx="6698125" cy="1843114"/>
            <a:chOff x="1721558" y="2250785"/>
            <a:chExt cx="6239577" cy="1843114"/>
          </a:xfrm>
        </p:grpSpPr>
        <p:sp>
          <p:nvSpPr>
            <p:cNvPr id="10" name="Round Single Corner Rectangle 9"/>
            <p:cNvSpPr/>
            <p:nvPr/>
          </p:nvSpPr>
          <p:spPr>
            <a:xfrm>
              <a:off x="1817537" y="3021936"/>
              <a:ext cx="6046550" cy="300813"/>
            </a:xfrm>
            <a:prstGeom prst="round1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মূল</a:t>
              </a:r>
              <a:r>
                <a:rPr lang="en-US" dirty="0" smtClean="0"/>
                <a:t> </a:t>
              </a:r>
              <a:r>
                <a:rPr lang="en-US" dirty="0" err="1" smtClean="0"/>
                <a:t>ব্যাকবন</a:t>
              </a:r>
              <a:r>
                <a:rPr lang="en-US" dirty="0" smtClean="0"/>
                <a:t> </a:t>
              </a:r>
              <a:r>
                <a:rPr lang="en-US" dirty="0" err="1" smtClean="0"/>
                <a:t>বা</a:t>
              </a:r>
              <a:r>
                <a:rPr lang="en-US" dirty="0" smtClean="0"/>
                <a:t> </a:t>
              </a:r>
              <a:r>
                <a:rPr lang="en-US" dirty="0" err="1" smtClean="0"/>
                <a:t>মূল</a:t>
              </a:r>
              <a:r>
                <a:rPr lang="en-US" dirty="0" smtClean="0"/>
                <a:t> </a:t>
              </a:r>
              <a:r>
                <a:rPr lang="en-US" dirty="0" err="1" smtClean="0"/>
                <a:t>লাইন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1" name="Right Arrow 10"/>
            <p:cNvSpPr/>
            <p:nvPr/>
          </p:nvSpPr>
          <p:spPr>
            <a:xfrm rot="16200000">
              <a:off x="1516890" y="2456286"/>
              <a:ext cx="770317" cy="360982"/>
            </a:xfrm>
            <a:prstGeom prst="rightArrow">
              <a:avLst>
                <a:gd name="adj1" fmla="val 44685"/>
                <a:gd name="adj2" fmla="val 108464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 rot="16200000">
              <a:off x="3896455" y="2455453"/>
              <a:ext cx="770317" cy="360982"/>
            </a:xfrm>
            <a:prstGeom prst="rightArrow">
              <a:avLst>
                <a:gd name="adj1" fmla="val 44685"/>
                <a:gd name="adj2" fmla="val 108464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 rot="16200000">
              <a:off x="6259305" y="2456286"/>
              <a:ext cx="770317" cy="360982"/>
            </a:xfrm>
            <a:prstGeom prst="rightArrow">
              <a:avLst>
                <a:gd name="adj1" fmla="val 44685"/>
                <a:gd name="adj2" fmla="val 108464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5400000">
              <a:off x="2677065" y="3528250"/>
              <a:ext cx="770317" cy="360982"/>
            </a:xfrm>
            <a:prstGeom prst="rightArrow">
              <a:avLst>
                <a:gd name="adj1" fmla="val 44685"/>
                <a:gd name="adj2" fmla="val 108464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 rot="5400000">
              <a:off x="5044632" y="3527417"/>
              <a:ext cx="770317" cy="360982"/>
            </a:xfrm>
            <a:prstGeom prst="rightArrow">
              <a:avLst>
                <a:gd name="adj1" fmla="val 44685"/>
                <a:gd name="adj2" fmla="val 108464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 rot="5400000">
              <a:off x="7395485" y="3528250"/>
              <a:ext cx="770317" cy="360982"/>
            </a:xfrm>
            <a:prstGeom prst="rightArrow">
              <a:avLst>
                <a:gd name="adj1" fmla="val 44685"/>
                <a:gd name="adj2" fmla="val 108464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2" descr="C:\Documents and Settings\ConnectingClassRoom\Desktop\Personal Presentation\computer_animated_globe.jp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2529" y="2969587"/>
            <a:ext cx="365760" cy="365760"/>
          </a:xfrm>
          <a:prstGeom prst="rect">
            <a:avLst/>
          </a:prstGeom>
          <a:noFill/>
        </p:spPr>
      </p:pic>
      <p:sp>
        <p:nvSpPr>
          <p:cNvPr id="19" name="Rounded Rectangle 18"/>
          <p:cNvSpPr/>
          <p:nvPr/>
        </p:nvSpPr>
        <p:spPr>
          <a:xfrm>
            <a:off x="785610" y="51516"/>
            <a:ext cx="7511066" cy="631065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বাস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টপোলজি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67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16582" y="982781"/>
            <a:ext cx="1137632" cy="1137632"/>
          </a:xfrm>
          <a:prstGeom prst="rect">
            <a:avLst/>
          </a:prstGeom>
          <a:ln w="3175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9044" y="4018623"/>
            <a:ext cx="1137632" cy="1137632"/>
          </a:xfrm>
          <a:prstGeom prst="rect">
            <a:avLst/>
          </a:prstGeom>
          <a:ln w="3175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3737" y="1012730"/>
            <a:ext cx="1137632" cy="1137632"/>
          </a:xfrm>
          <a:prstGeom prst="rect">
            <a:avLst/>
          </a:prstGeom>
          <a:ln w="3175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6545" y="982781"/>
            <a:ext cx="1137632" cy="1137632"/>
          </a:xfrm>
          <a:prstGeom prst="rect">
            <a:avLst/>
          </a:prstGeom>
          <a:ln w="3175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7851" y="4091291"/>
            <a:ext cx="1137632" cy="1137632"/>
          </a:xfrm>
          <a:prstGeom prst="rect">
            <a:avLst/>
          </a:prstGeom>
          <a:ln w="3175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8021" y="4065265"/>
            <a:ext cx="1137632" cy="1137632"/>
          </a:xfrm>
          <a:prstGeom prst="rect">
            <a:avLst/>
          </a:prstGeom>
          <a:ln w="3175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127000" y="5864315"/>
            <a:ext cx="891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atin typeface="NikoshBAN"/>
              </a:rPr>
              <a:t>এই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টপোলজিতে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একটা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মূল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ব্যাকবন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বা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মূল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লাইনের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সাথে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সবগুলো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কম্পিউটার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যুক্ত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থাকে</a:t>
            </a:r>
            <a:r>
              <a:rPr lang="en-US" sz="2000" b="1" dirty="0" smtClean="0">
                <a:latin typeface="NikoshBAN"/>
              </a:rPr>
              <a:t> । </a:t>
            </a:r>
            <a:endParaRPr lang="en-US" sz="20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830820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18519E-6 L -2.5E-6 5.18519E-6 C 0.00417 -0.00069 0.00851 -0.00069 0.01268 -0.00208 C 0.01615 -0.00323 0.01893 -0.00694 0.0224 -0.00763 C 0.03229 -0.00948 0.04219 -0.00879 0.05208 -0.00948 C 0.05868 -0.00879 0.06528 -0.00856 0.0717 -0.00763 C 0.08542 -0.00555 0.07361 -0.00578 0.07882 -0.00578 L 0.07465 0.19515 L 0.07882 -0.00763 L 0.22257 -0.01134 L 0.21406 -0.24976 L 0.22257 -0.01134 L 0.35625 -0.00763 L 0.35208 0.21413 L 0.3592 -0.00948 L 0.5 -0.00763 L 0.49722 -0.203 L 0.50278 -0.00948 L 0.63247 -0.00948 L 0.6309 0.18403 L 0.6309 -0.00208 L 0.49722 -0.01134 L 0.49861 -0.23495 L 0.5 -0.01319 L 0.35347 -0.00948 L 0.35486 0.20093 L 0.35625 5.18519E-6 L 0.21962 -0.02083 L 0.21823 -0.2368 L 0.22101 -0.00948 L 0.07743 -0.01319 L 0.07604 0.20649 L 0.07882 -0.00948 L -0.05503 -0.00393 L -0.05642 -0.00578 L -0.06337 -0.22916 L -0.05503 -0.00208 L 0.08438 -0.00393 L 0.07743 0.20093 L 0.07604 -0.00948 L -0.05781 5.18519E-6 L -0.06198 -0.23286 L -0.0592 0.00556 L 0.00695 -0.00393 L 0.01823 5.18519E-6 " pathEditMode="relative" ptsTypes="AAAAAAAAAAAAAAAAAAAAAAAAAAAAAAAAAAAAAAAAAAAAA">
                                      <p:cBhvr>
                                        <p:cTn id="6" dur="1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223491" y="2199269"/>
            <a:ext cx="6698125" cy="1843114"/>
            <a:chOff x="1721558" y="2250785"/>
            <a:chExt cx="6239577" cy="1843114"/>
          </a:xfrm>
        </p:grpSpPr>
        <p:sp>
          <p:nvSpPr>
            <p:cNvPr id="10" name="Round Single Corner Rectangle 9"/>
            <p:cNvSpPr/>
            <p:nvPr/>
          </p:nvSpPr>
          <p:spPr>
            <a:xfrm>
              <a:off x="1817537" y="3021936"/>
              <a:ext cx="6046550" cy="300813"/>
            </a:xfrm>
            <a:prstGeom prst="round1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মূল</a:t>
              </a:r>
              <a:r>
                <a:rPr lang="en-US" dirty="0" smtClean="0"/>
                <a:t> </a:t>
              </a:r>
              <a:r>
                <a:rPr lang="en-US" dirty="0" err="1" smtClean="0"/>
                <a:t>ব্যাকবন</a:t>
              </a:r>
              <a:r>
                <a:rPr lang="en-US" dirty="0" smtClean="0"/>
                <a:t> </a:t>
              </a:r>
              <a:r>
                <a:rPr lang="en-US" dirty="0" err="1" smtClean="0"/>
                <a:t>বা</a:t>
              </a:r>
              <a:r>
                <a:rPr lang="en-US" dirty="0" smtClean="0"/>
                <a:t> </a:t>
              </a:r>
              <a:r>
                <a:rPr lang="en-US" dirty="0" err="1" smtClean="0"/>
                <a:t>মূল</a:t>
              </a:r>
              <a:r>
                <a:rPr lang="en-US" dirty="0" smtClean="0"/>
                <a:t> </a:t>
              </a:r>
              <a:r>
                <a:rPr lang="en-US" dirty="0" err="1" smtClean="0"/>
                <a:t>লাইন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1" name="Right Arrow 10"/>
            <p:cNvSpPr/>
            <p:nvPr/>
          </p:nvSpPr>
          <p:spPr>
            <a:xfrm rot="16200000">
              <a:off x="1516890" y="2456286"/>
              <a:ext cx="770317" cy="360982"/>
            </a:xfrm>
            <a:prstGeom prst="rightArrow">
              <a:avLst>
                <a:gd name="adj1" fmla="val 44685"/>
                <a:gd name="adj2" fmla="val 108464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 rot="16200000">
              <a:off x="3896455" y="2455453"/>
              <a:ext cx="770317" cy="360982"/>
            </a:xfrm>
            <a:prstGeom prst="rightArrow">
              <a:avLst>
                <a:gd name="adj1" fmla="val 44685"/>
                <a:gd name="adj2" fmla="val 108464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 rot="16200000">
              <a:off x="6259305" y="2456286"/>
              <a:ext cx="770317" cy="360982"/>
            </a:xfrm>
            <a:prstGeom prst="rightArrow">
              <a:avLst>
                <a:gd name="adj1" fmla="val 44685"/>
                <a:gd name="adj2" fmla="val 108464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5400000">
              <a:off x="2677065" y="3528250"/>
              <a:ext cx="770317" cy="360982"/>
            </a:xfrm>
            <a:prstGeom prst="rightArrow">
              <a:avLst>
                <a:gd name="adj1" fmla="val 44685"/>
                <a:gd name="adj2" fmla="val 108464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 rot="5400000">
              <a:off x="5044632" y="3527417"/>
              <a:ext cx="770317" cy="360982"/>
            </a:xfrm>
            <a:prstGeom prst="rightArrow">
              <a:avLst>
                <a:gd name="adj1" fmla="val 44685"/>
                <a:gd name="adj2" fmla="val 108464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 rot="5400000">
              <a:off x="7395485" y="3528250"/>
              <a:ext cx="770317" cy="360982"/>
            </a:xfrm>
            <a:prstGeom prst="rightArrow">
              <a:avLst>
                <a:gd name="adj1" fmla="val 44685"/>
                <a:gd name="adj2" fmla="val 108464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143" y="47060"/>
            <a:ext cx="2116878" cy="436559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বাস</a:t>
            </a:r>
            <a:r>
              <a:rPr lang="en-US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টপোলজি</a:t>
            </a:r>
            <a:r>
              <a:rPr lang="en-US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2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67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16582" y="982781"/>
            <a:ext cx="1137632" cy="1137632"/>
          </a:xfrm>
          <a:prstGeom prst="rect">
            <a:avLst/>
          </a:prstGeom>
          <a:ln w="3175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9044" y="4018623"/>
            <a:ext cx="1137632" cy="1137632"/>
          </a:xfrm>
          <a:prstGeom prst="rect">
            <a:avLst/>
          </a:prstGeom>
          <a:ln w="3175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737" y="1012730"/>
            <a:ext cx="1137632" cy="1137632"/>
          </a:xfrm>
          <a:prstGeom prst="rect">
            <a:avLst/>
          </a:prstGeom>
          <a:ln w="3175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6545" y="982781"/>
            <a:ext cx="1137632" cy="1137632"/>
          </a:xfrm>
          <a:prstGeom prst="rect">
            <a:avLst/>
          </a:prstGeom>
          <a:ln w="3175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7851" y="4091291"/>
            <a:ext cx="1137632" cy="1137632"/>
          </a:xfrm>
          <a:prstGeom prst="rect">
            <a:avLst/>
          </a:prstGeom>
          <a:ln w="3175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8021" y="4065265"/>
            <a:ext cx="1137632" cy="1137632"/>
          </a:xfrm>
          <a:prstGeom prst="rect">
            <a:avLst/>
          </a:prstGeom>
          <a:ln w="3175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9" name="Curved Right Arrow 28"/>
          <p:cNvSpPr/>
          <p:nvPr/>
        </p:nvSpPr>
        <p:spPr>
          <a:xfrm rot="20414903">
            <a:off x="455569" y="1895504"/>
            <a:ext cx="1081822" cy="3374365"/>
          </a:xfrm>
          <a:prstGeom prst="curvedRightArrow">
            <a:avLst>
              <a:gd name="adj1" fmla="val 10484"/>
              <a:gd name="adj2" fmla="val 50000"/>
              <a:gd name="adj3" fmla="val 54762"/>
            </a:avLst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973060" y="533360"/>
            <a:ext cx="609805" cy="6129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১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2381934" y="5064337"/>
            <a:ext cx="609805" cy="6129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৪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929145" y="5168387"/>
            <a:ext cx="609805" cy="6129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৫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461595" y="5153362"/>
            <a:ext cx="609805" cy="6129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৬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111644" y="354691"/>
            <a:ext cx="609805" cy="6129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৩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417165" y="1185699"/>
            <a:ext cx="609805" cy="6129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২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5400" y="5834832"/>
            <a:ext cx="4546600" cy="894922"/>
          </a:xfrm>
          <a:prstGeom prst="roundRect">
            <a:avLst>
              <a:gd name="adj" fmla="val 31882"/>
            </a:avLst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১ </a:t>
            </a:r>
            <a:r>
              <a:rPr lang="en-US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নং</a:t>
            </a:r>
            <a:r>
              <a:rPr lang="en-US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</a:t>
            </a:r>
            <a:r>
              <a:rPr lang="en-US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যদি</a:t>
            </a:r>
            <a:r>
              <a:rPr lang="en-US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৪ </a:t>
            </a:r>
            <a:r>
              <a:rPr lang="en-US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নং</a:t>
            </a:r>
            <a:r>
              <a:rPr lang="en-US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কম্পিউটারের</a:t>
            </a:r>
            <a:r>
              <a:rPr lang="en-US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সাথে</a:t>
            </a:r>
            <a:r>
              <a:rPr lang="en-US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যোগাযোগ</a:t>
            </a:r>
            <a:r>
              <a:rPr lang="en-US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করে</a:t>
            </a:r>
            <a:r>
              <a:rPr lang="en-US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তাহলে</a:t>
            </a:r>
            <a:r>
              <a:rPr lang="en-US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তথ্য</a:t>
            </a:r>
            <a:r>
              <a:rPr lang="en-US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শুধু</a:t>
            </a:r>
            <a:r>
              <a:rPr lang="en-US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৪ </a:t>
            </a:r>
            <a:r>
              <a:rPr lang="en-US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নং</a:t>
            </a:r>
            <a:r>
              <a:rPr lang="en-US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</a:t>
            </a:r>
            <a:r>
              <a:rPr lang="en-US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গ্রহন</a:t>
            </a:r>
            <a:r>
              <a:rPr lang="en-US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করবে</a:t>
            </a:r>
            <a:r>
              <a:rPr lang="en-US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।</a:t>
            </a:r>
            <a:endParaRPr lang="en-US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572000" y="5834832"/>
            <a:ext cx="4546600" cy="894922"/>
          </a:xfrm>
          <a:prstGeom prst="roundRect">
            <a:avLst>
              <a:gd name="adj" fmla="val 3188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বাকি</a:t>
            </a:r>
            <a:r>
              <a:rPr lang="en-US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সব</a:t>
            </a:r>
            <a:r>
              <a:rPr lang="en-US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কম্পিউটারের</a:t>
            </a:r>
            <a:r>
              <a:rPr lang="en-US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কাছে</a:t>
            </a:r>
            <a:r>
              <a:rPr lang="en-US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তথ্য</a:t>
            </a:r>
            <a:r>
              <a:rPr lang="en-US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পৌছালেও</a:t>
            </a:r>
            <a:r>
              <a:rPr lang="en-US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বাকি</a:t>
            </a:r>
            <a:r>
              <a:rPr lang="en-US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সব</a:t>
            </a:r>
            <a:r>
              <a:rPr lang="en-US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</a:t>
            </a:r>
            <a:r>
              <a:rPr lang="en-US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তথ্যগুলোকে</a:t>
            </a:r>
            <a:r>
              <a:rPr lang="en-US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উপেক্ষা</a:t>
            </a:r>
            <a:r>
              <a:rPr lang="en-US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করবে</a:t>
            </a:r>
            <a:r>
              <a:rPr lang="en-US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।</a:t>
            </a:r>
            <a:endParaRPr lang="en-US" b="1" dirty="0">
              <a:solidFill>
                <a:schemeClr val="bg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582865" y="483618"/>
            <a:ext cx="7244380" cy="4030902"/>
            <a:chOff x="1582865" y="483618"/>
            <a:chExt cx="7244380" cy="4030902"/>
          </a:xfrm>
          <a:solidFill>
            <a:srgbClr val="FF0000"/>
          </a:solidFill>
        </p:grpSpPr>
        <p:sp>
          <p:nvSpPr>
            <p:cNvPr id="45" name="Curved Right Arrow 44"/>
            <p:cNvSpPr/>
            <p:nvPr/>
          </p:nvSpPr>
          <p:spPr>
            <a:xfrm rot="19913419" flipH="1">
              <a:off x="2554594" y="1140155"/>
              <a:ext cx="1076796" cy="3374365"/>
            </a:xfrm>
            <a:prstGeom prst="curvedRightArrow">
              <a:avLst>
                <a:gd name="adj1" fmla="val 10484"/>
                <a:gd name="adj2" fmla="val 50000"/>
                <a:gd name="adj3" fmla="val 54762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Curved Right Arrow 45"/>
            <p:cNvSpPr/>
            <p:nvPr/>
          </p:nvSpPr>
          <p:spPr>
            <a:xfrm rot="18463407" flipH="1">
              <a:off x="3475773" y="-65331"/>
              <a:ext cx="1476465" cy="5095107"/>
            </a:xfrm>
            <a:prstGeom prst="curvedRightArrow">
              <a:avLst>
                <a:gd name="adj1" fmla="val 10484"/>
                <a:gd name="adj2" fmla="val 36676"/>
                <a:gd name="adj3" fmla="val 3420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Curved Right Arrow 46"/>
            <p:cNvSpPr/>
            <p:nvPr/>
          </p:nvSpPr>
          <p:spPr>
            <a:xfrm rot="17731784" flipH="1">
              <a:off x="4152333" y="-1743425"/>
              <a:ext cx="2319160" cy="7030664"/>
            </a:xfrm>
            <a:prstGeom prst="curvedRightArrow">
              <a:avLst>
                <a:gd name="adj1" fmla="val 10484"/>
                <a:gd name="adj2" fmla="val 20558"/>
                <a:gd name="adj3" fmla="val 24664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Curved Right Arrow 47"/>
            <p:cNvSpPr/>
            <p:nvPr/>
          </p:nvSpPr>
          <p:spPr>
            <a:xfrm rot="16200000" flipH="1">
              <a:off x="2582251" y="-409047"/>
              <a:ext cx="627172" cy="2625944"/>
            </a:xfrm>
            <a:prstGeom prst="curvedRightArrow">
              <a:avLst>
                <a:gd name="adj1" fmla="val 10484"/>
                <a:gd name="adj2" fmla="val 50000"/>
                <a:gd name="adj3" fmla="val 54762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Curved Right Arrow 48"/>
            <p:cNvSpPr/>
            <p:nvPr/>
          </p:nvSpPr>
          <p:spPr>
            <a:xfrm rot="16200000" flipH="1">
              <a:off x="3580728" y="-1511398"/>
              <a:ext cx="719553" cy="4709586"/>
            </a:xfrm>
            <a:prstGeom prst="curvedRightArrow">
              <a:avLst>
                <a:gd name="adj1" fmla="val 10484"/>
                <a:gd name="adj2" fmla="val 50000"/>
                <a:gd name="adj3" fmla="val 54762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6550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2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Rectangle 9"/>
          <p:cNvSpPr/>
          <p:nvPr/>
        </p:nvSpPr>
        <p:spPr>
          <a:xfrm>
            <a:off x="1326524" y="2970420"/>
            <a:ext cx="6490912" cy="300813"/>
          </a:xfrm>
          <a:prstGeom prst="round1Rect">
            <a:avLst/>
          </a:prstGeom>
          <a:solidFill>
            <a:schemeClr val="accent2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মূল</a:t>
            </a:r>
            <a:r>
              <a:rPr lang="en-US" dirty="0" smtClean="0"/>
              <a:t> </a:t>
            </a:r>
            <a:r>
              <a:rPr lang="en-US" dirty="0" err="1" smtClean="0"/>
              <a:t>ব্যাকবন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মূল</a:t>
            </a:r>
            <a:r>
              <a:rPr lang="en-US" dirty="0" smtClean="0"/>
              <a:t> </a:t>
            </a:r>
            <a:r>
              <a:rPr lang="en-US" dirty="0" err="1" smtClean="0"/>
              <a:t>লাইন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16200000">
            <a:off x="1032086" y="2391506"/>
            <a:ext cx="770317" cy="387511"/>
          </a:xfrm>
          <a:prstGeom prst="rightArrow">
            <a:avLst>
              <a:gd name="adj1" fmla="val 44685"/>
              <a:gd name="adj2" fmla="val 1084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6200000">
            <a:off x="3586526" y="2390673"/>
            <a:ext cx="770317" cy="387511"/>
          </a:xfrm>
          <a:prstGeom prst="rightArrow">
            <a:avLst>
              <a:gd name="adj1" fmla="val 44685"/>
              <a:gd name="adj2" fmla="val 1084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200000">
            <a:off x="6123022" y="2391506"/>
            <a:ext cx="770317" cy="387511"/>
          </a:xfrm>
          <a:prstGeom prst="rightArrow">
            <a:avLst>
              <a:gd name="adj1" fmla="val 44685"/>
              <a:gd name="adj2" fmla="val 1084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400000">
            <a:off x="2277523" y="3463470"/>
            <a:ext cx="770317" cy="387511"/>
          </a:xfrm>
          <a:prstGeom prst="rightArrow">
            <a:avLst>
              <a:gd name="adj1" fmla="val 44685"/>
              <a:gd name="adj2" fmla="val 1084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4819083" y="3462638"/>
            <a:ext cx="770317" cy="387511"/>
          </a:xfrm>
          <a:prstGeom prst="rightArrow">
            <a:avLst>
              <a:gd name="adj1" fmla="val 44685"/>
              <a:gd name="adj2" fmla="val 1084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7342707" y="3463470"/>
            <a:ext cx="770317" cy="387511"/>
          </a:xfrm>
          <a:prstGeom prst="rightArrow">
            <a:avLst>
              <a:gd name="adj1" fmla="val 44685"/>
              <a:gd name="adj2" fmla="val 1084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143" y="47060"/>
            <a:ext cx="2116878" cy="436559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বাস</a:t>
            </a:r>
            <a:r>
              <a:rPr lang="en-US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টপোলজি</a:t>
            </a:r>
            <a:r>
              <a:rPr lang="en-US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2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67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16582" y="982781"/>
            <a:ext cx="1137632" cy="1137632"/>
          </a:xfrm>
          <a:prstGeom prst="rect">
            <a:avLst/>
          </a:prstGeom>
          <a:ln w="3175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9044" y="4018623"/>
            <a:ext cx="1137632" cy="1137632"/>
          </a:xfrm>
          <a:prstGeom prst="rect">
            <a:avLst/>
          </a:prstGeom>
          <a:ln w="3175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737" y="1012730"/>
            <a:ext cx="1137632" cy="1137632"/>
          </a:xfrm>
          <a:prstGeom prst="rect">
            <a:avLst/>
          </a:prstGeom>
          <a:ln w="3175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6545" y="982781"/>
            <a:ext cx="1137632" cy="1137632"/>
          </a:xfrm>
          <a:prstGeom prst="rect">
            <a:avLst/>
          </a:prstGeom>
          <a:ln w="3175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7851" y="4091291"/>
            <a:ext cx="1137632" cy="1137632"/>
          </a:xfrm>
          <a:prstGeom prst="rect">
            <a:avLst/>
          </a:prstGeom>
          <a:ln w="3175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8021" y="4065265"/>
            <a:ext cx="1137632" cy="1137632"/>
          </a:xfrm>
          <a:prstGeom prst="rect">
            <a:avLst/>
          </a:prstGeom>
          <a:ln w="3175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5" name="Oval 34"/>
          <p:cNvSpPr/>
          <p:nvPr/>
        </p:nvSpPr>
        <p:spPr>
          <a:xfrm>
            <a:off x="973060" y="533360"/>
            <a:ext cx="609805" cy="6129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১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2381934" y="5064337"/>
            <a:ext cx="609805" cy="6129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৪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929145" y="5168387"/>
            <a:ext cx="609805" cy="6129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৫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461595" y="5153362"/>
            <a:ext cx="609805" cy="6129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৬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092132" y="533360"/>
            <a:ext cx="609805" cy="6129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৩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3634831" y="533360"/>
            <a:ext cx="609805" cy="6129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২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223490" y="5872932"/>
            <a:ext cx="6847910" cy="894922"/>
          </a:xfrm>
          <a:prstGeom prst="roundRect">
            <a:avLst>
              <a:gd name="adj" fmla="val 3188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যাদি</a:t>
            </a:r>
            <a:r>
              <a:rPr lang="en-US" sz="28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মূল</a:t>
            </a:r>
            <a:r>
              <a:rPr lang="en-US" sz="2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ব্যাকবন</a:t>
            </a:r>
            <a:r>
              <a:rPr lang="en-US" sz="2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বা</a:t>
            </a:r>
            <a:r>
              <a:rPr lang="en-US" sz="2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মূল</a:t>
            </a:r>
            <a:r>
              <a:rPr lang="en-US" sz="2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লাইন</a:t>
            </a:r>
            <a:r>
              <a:rPr lang="en-US" sz="2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নষ্ট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হয়ে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যায়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</a:p>
          <a:p>
            <a:pPr algn="ctr"/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তাহলে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সম্পূর্ণ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নেটওয়ার্ক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অকেজো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নষ্ট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হয়ে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যাবে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।</a:t>
            </a:r>
            <a:r>
              <a:rPr lang="en-US" sz="28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97769" y="1084901"/>
            <a:ext cx="7266760" cy="3893000"/>
            <a:chOff x="897769" y="1084901"/>
            <a:chExt cx="7266760" cy="3893000"/>
          </a:xfrm>
        </p:grpSpPr>
        <p:grpSp>
          <p:nvGrpSpPr>
            <p:cNvPr id="3" name="Group 2"/>
            <p:cNvGrpSpPr/>
            <p:nvPr/>
          </p:nvGrpSpPr>
          <p:grpSpPr>
            <a:xfrm>
              <a:off x="1227942" y="2198438"/>
              <a:ext cx="6698132" cy="1843114"/>
              <a:chOff x="1223489" y="2199270"/>
              <a:chExt cx="6698132" cy="1843114"/>
            </a:xfrm>
          </p:grpSpPr>
          <p:sp>
            <p:nvSpPr>
              <p:cNvPr id="33" name="Round Single Corner Rectangle 32"/>
              <p:cNvSpPr/>
              <p:nvPr/>
            </p:nvSpPr>
            <p:spPr>
              <a:xfrm>
                <a:off x="1326524" y="2970420"/>
                <a:ext cx="6490912" cy="300813"/>
              </a:xfrm>
              <a:prstGeom prst="round1Rect">
                <a:avLst/>
              </a:prstGeom>
              <a:solidFill>
                <a:srgbClr val="FF0000"/>
              </a:solidFill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মূল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ব্যাকবন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বা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মূল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লাইন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34" name="Right Arrow 33"/>
              <p:cNvSpPr/>
              <p:nvPr/>
            </p:nvSpPr>
            <p:spPr>
              <a:xfrm rot="16200000">
                <a:off x="1032086" y="2391506"/>
                <a:ext cx="770317" cy="387511"/>
              </a:xfrm>
              <a:prstGeom prst="rightArrow">
                <a:avLst>
                  <a:gd name="adj1" fmla="val 44685"/>
                  <a:gd name="adj2" fmla="val 108464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ight Arrow 40"/>
              <p:cNvSpPr/>
              <p:nvPr/>
            </p:nvSpPr>
            <p:spPr>
              <a:xfrm rot="16200000">
                <a:off x="3586526" y="2390673"/>
                <a:ext cx="770317" cy="387511"/>
              </a:xfrm>
              <a:prstGeom prst="rightArrow">
                <a:avLst>
                  <a:gd name="adj1" fmla="val 44685"/>
                  <a:gd name="adj2" fmla="val 108464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ight Arrow 49"/>
              <p:cNvSpPr/>
              <p:nvPr/>
            </p:nvSpPr>
            <p:spPr>
              <a:xfrm rot="16200000">
                <a:off x="6123022" y="2391506"/>
                <a:ext cx="770317" cy="387511"/>
              </a:xfrm>
              <a:prstGeom prst="rightArrow">
                <a:avLst>
                  <a:gd name="adj1" fmla="val 44685"/>
                  <a:gd name="adj2" fmla="val 108464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ight Arrow 50"/>
              <p:cNvSpPr/>
              <p:nvPr/>
            </p:nvSpPr>
            <p:spPr>
              <a:xfrm rot="5400000">
                <a:off x="2277523" y="3463470"/>
                <a:ext cx="770317" cy="387511"/>
              </a:xfrm>
              <a:prstGeom prst="rightArrow">
                <a:avLst>
                  <a:gd name="adj1" fmla="val 44685"/>
                  <a:gd name="adj2" fmla="val 108464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ight Arrow 51"/>
              <p:cNvSpPr/>
              <p:nvPr/>
            </p:nvSpPr>
            <p:spPr>
              <a:xfrm rot="5400000">
                <a:off x="4819083" y="3462638"/>
                <a:ext cx="770317" cy="387511"/>
              </a:xfrm>
              <a:prstGeom prst="rightArrow">
                <a:avLst>
                  <a:gd name="adj1" fmla="val 44685"/>
                  <a:gd name="adj2" fmla="val 108464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ight Arrow 52"/>
              <p:cNvSpPr/>
              <p:nvPr/>
            </p:nvSpPr>
            <p:spPr>
              <a:xfrm rot="5400000">
                <a:off x="7342707" y="3463470"/>
                <a:ext cx="770317" cy="387511"/>
              </a:xfrm>
              <a:prstGeom prst="rightArrow">
                <a:avLst>
                  <a:gd name="adj1" fmla="val 44685"/>
                  <a:gd name="adj2" fmla="val 108464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 rot="1008504">
              <a:off x="897769" y="1148875"/>
              <a:ext cx="873340" cy="830199"/>
              <a:chOff x="2985540" y="3162850"/>
              <a:chExt cx="873340" cy="830199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2985540" y="3411537"/>
                <a:ext cx="873340" cy="429112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3249780" y="3162850"/>
                <a:ext cx="336825" cy="83019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 rot="1008504">
              <a:off x="2226010" y="4147702"/>
              <a:ext cx="873340" cy="830199"/>
              <a:chOff x="2985540" y="3162850"/>
              <a:chExt cx="873340" cy="830199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2985540" y="3411537"/>
                <a:ext cx="873340" cy="429112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3249780" y="3162850"/>
                <a:ext cx="336825" cy="83019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 rot="1008504">
              <a:off x="5960364" y="1141267"/>
              <a:ext cx="873340" cy="830199"/>
              <a:chOff x="2985540" y="3162850"/>
              <a:chExt cx="873340" cy="830199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2985540" y="3411537"/>
                <a:ext cx="873340" cy="429112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3249780" y="3162850"/>
                <a:ext cx="336825" cy="83019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/>
          </p:nvGrpSpPr>
          <p:grpSpPr>
            <a:xfrm rot="1008504">
              <a:off x="3516201" y="1084901"/>
              <a:ext cx="873340" cy="830199"/>
              <a:chOff x="2985540" y="3162850"/>
              <a:chExt cx="873340" cy="830199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2985540" y="3411537"/>
                <a:ext cx="873340" cy="429112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3249780" y="3162850"/>
                <a:ext cx="336825" cy="83019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 rot="1008504">
              <a:off x="7291189" y="4133000"/>
              <a:ext cx="873340" cy="830199"/>
              <a:chOff x="2985540" y="3162850"/>
              <a:chExt cx="873340" cy="830199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2985540" y="3411537"/>
                <a:ext cx="873340" cy="429112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>
                <a:off x="3249780" y="3162850"/>
                <a:ext cx="336825" cy="83019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 rot="1008504">
              <a:off x="4820765" y="4125599"/>
              <a:ext cx="873340" cy="830199"/>
              <a:chOff x="2985540" y="3162850"/>
              <a:chExt cx="873340" cy="830199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2985540" y="3411537"/>
                <a:ext cx="873340" cy="429112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>
                <a:off x="3249780" y="3162850"/>
                <a:ext cx="336825" cy="83019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90518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941791" y="1496317"/>
            <a:ext cx="3672542" cy="3689712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8961" y="3904580"/>
            <a:ext cx="1105659" cy="73735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95094" y="1965370"/>
            <a:ext cx="1169914" cy="116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03155" y="4641938"/>
            <a:ext cx="1169914" cy="116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004146" y="1127638"/>
            <a:ext cx="1105659" cy="73735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55371" y="3904580"/>
            <a:ext cx="1105659" cy="73735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49963" y="1965370"/>
            <a:ext cx="1169914" cy="116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 rot="21345195">
            <a:off x="5023630" y="164943"/>
            <a:ext cx="2297060" cy="3739637"/>
            <a:chOff x="4856787" y="313448"/>
            <a:chExt cx="2297060" cy="3739637"/>
          </a:xfrm>
          <a:solidFill>
            <a:srgbClr val="00CC00"/>
          </a:solidFill>
        </p:grpSpPr>
        <p:sp>
          <p:nvSpPr>
            <p:cNvPr id="13" name="Curved Right Arrow 12"/>
            <p:cNvSpPr/>
            <p:nvPr/>
          </p:nvSpPr>
          <p:spPr>
            <a:xfrm rot="19388812" flipH="1">
              <a:off x="5870405" y="313448"/>
              <a:ext cx="1283442" cy="3739637"/>
            </a:xfrm>
            <a:prstGeom prst="curvedRightArrow">
              <a:avLst>
                <a:gd name="adj1" fmla="val 8060"/>
                <a:gd name="adj2" fmla="val 13374"/>
                <a:gd name="adj3" fmla="val 23126"/>
              </a:avLst>
            </a:prstGeom>
            <a:grpFill/>
            <a:ln>
              <a:solidFill>
                <a:srgbClr val="00CC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sysDot"/>
                </a:ln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4" name="Curved Right Arrow 13"/>
            <p:cNvSpPr/>
            <p:nvPr/>
          </p:nvSpPr>
          <p:spPr>
            <a:xfrm rot="18768579" flipH="1">
              <a:off x="5529167" y="724976"/>
              <a:ext cx="429282" cy="1774041"/>
            </a:xfrm>
            <a:prstGeom prst="curvedRightArrow">
              <a:avLst>
                <a:gd name="adj1" fmla="val 8060"/>
                <a:gd name="adj2" fmla="val 50226"/>
                <a:gd name="adj3" fmla="val 39112"/>
              </a:avLst>
            </a:prstGeom>
            <a:solidFill>
              <a:srgbClr val="FF00FF"/>
            </a:solidFill>
            <a:ln>
              <a:solidFill>
                <a:srgbClr val="FF00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sysDot"/>
                </a:ln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 rot="3846075">
            <a:off x="5352993" y="2185269"/>
            <a:ext cx="2297060" cy="3739637"/>
            <a:chOff x="4856787" y="313448"/>
            <a:chExt cx="2297060" cy="3739637"/>
          </a:xfrm>
          <a:solidFill>
            <a:srgbClr val="00CC00"/>
          </a:solidFill>
        </p:grpSpPr>
        <p:sp>
          <p:nvSpPr>
            <p:cNvPr id="17" name="Curved Right Arrow 16"/>
            <p:cNvSpPr/>
            <p:nvPr/>
          </p:nvSpPr>
          <p:spPr>
            <a:xfrm rot="19388812" flipH="1">
              <a:off x="5870405" y="313448"/>
              <a:ext cx="1283442" cy="3739637"/>
            </a:xfrm>
            <a:prstGeom prst="curvedRightArrow">
              <a:avLst>
                <a:gd name="adj1" fmla="val 8060"/>
                <a:gd name="adj2" fmla="val 13374"/>
                <a:gd name="adj3" fmla="val 23126"/>
              </a:avLst>
            </a:prstGeom>
            <a:grpFill/>
            <a:ln>
              <a:solidFill>
                <a:srgbClr val="00CC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sysDot"/>
                </a:ln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8" name="Curved Right Arrow 17"/>
            <p:cNvSpPr/>
            <p:nvPr/>
          </p:nvSpPr>
          <p:spPr>
            <a:xfrm rot="18768579" flipH="1">
              <a:off x="5529167" y="724976"/>
              <a:ext cx="429282" cy="1774041"/>
            </a:xfrm>
            <a:prstGeom prst="curvedRightArrow">
              <a:avLst>
                <a:gd name="adj1" fmla="val 8060"/>
                <a:gd name="adj2" fmla="val 50226"/>
                <a:gd name="adj3" fmla="val 39112"/>
              </a:avLst>
            </a:prstGeom>
            <a:solidFill>
              <a:srgbClr val="FF00FF"/>
            </a:solidFill>
            <a:ln>
              <a:solidFill>
                <a:srgbClr val="FF00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sysDot"/>
                </a:ln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rot="10800000">
            <a:off x="2180089" y="2641177"/>
            <a:ext cx="2297060" cy="3739637"/>
            <a:chOff x="4856787" y="313448"/>
            <a:chExt cx="2297060" cy="3739637"/>
          </a:xfrm>
          <a:solidFill>
            <a:srgbClr val="00CC00"/>
          </a:solidFill>
        </p:grpSpPr>
        <p:sp>
          <p:nvSpPr>
            <p:cNvPr id="20" name="Curved Right Arrow 19"/>
            <p:cNvSpPr/>
            <p:nvPr/>
          </p:nvSpPr>
          <p:spPr>
            <a:xfrm rot="19388812" flipH="1">
              <a:off x="5870405" y="313448"/>
              <a:ext cx="1283442" cy="3739637"/>
            </a:xfrm>
            <a:prstGeom prst="curvedRightArrow">
              <a:avLst>
                <a:gd name="adj1" fmla="val 8060"/>
                <a:gd name="adj2" fmla="val 13374"/>
                <a:gd name="adj3" fmla="val 23126"/>
              </a:avLst>
            </a:prstGeom>
            <a:grpFill/>
            <a:ln>
              <a:solidFill>
                <a:srgbClr val="00CC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sysDot"/>
                </a:ln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21" name="Curved Right Arrow 20"/>
            <p:cNvSpPr/>
            <p:nvPr/>
          </p:nvSpPr>
          <p:spPr>
            <a:xfrm rot="18768579" flipH="1">
              <a:off x="5529167" y="724976"/>
              <a:ext cx="429282" cy="1774041"/>
            </a:xfrm>
            <a:prstGeom prst="curvedRightArrow">
              <a:avLst>
                <a:gd name="adj1" fmla="val 8060"/>
                <a:gd name="adj2" fmla="val 50226"/>
                <a:gd name="adj3" fmla="val 39112"/>
              </a:avLst>
            </a:prstGeom>
            <a:solidFill>
              <a:srgbClr val="FF00FF"/>
            </a:solidFill>
            <a:ln>
              <a:solidFill>
                <a:srgbClr val="FF00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sysDot"/>
                </a:ln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 rot="18073505">
            <a:off x="3020805" y="-151055"/>
            <a:ext cx="2297060" cy="3739637"/>
            <a:chOff x="4856787" y="313448"/>
            <a:chExt cx="2297060" cy="3739637"/>
          </a:xfrm>
          <a:solidFill>
            <a:srgbClr val="00CC00"/>
          </a:solidFill>
        </p:grpSpPr>
        <p:sp>
          <p:nvSpPr>
            <p:cNvPr id="23" name="Curved Right Arrow 22"/>
            <p:cNvSpPr/>
            <p:nvPr/>
          </p:nvSpPr>
          <p:spPr>
            <a:xfrm rot="19388812" flipH="1">
              <a:off x="5870405" y="313448"/>
              <a:ext cx="1283442" cy="3739637"/>
            </a:xfrm>
            <a:prstGeom prst="curvedRightArrow">
              <a:avLst>
                <a:gd name="adj1" fmla="val 8060"/>
                <a:gd name="adj2" fmla="val 13374"/>
                <a:gd name="adj3" fmla="val 23126"/>
              </a:avLst>
            </a:prstGeom>
            <a:grpFill/>
            <a:ln>
              <a:solidFill>
                <a:srgbClr val="00CC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sysDot"/>
                </a:ln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24" name="Curved Right Arrow 23"/>
            <p:cNvSpPr/>
            <p:nvPr/>
          </p:nvSpPr>
          <p:spPr>
            <a:xfrm rot="18768579" flipH="1">
              <a:off x="5529167" y="724976"/>
              <a:ext cx="429282" cy="1774041"/>
            </a:xfrm>
            <a:prstGeom prst="curvedRightArrow">
              <a:avLst>
                <a:gd name="adj1" fmla="val 8060"/>
                <a:gd name="adj2" fmla="val 50226"/>
                <a:gd name="adj3" fmla="val 39112"/>
              </a:avLst>
            </a:prstGeom>
            <a:solidFill>
              <a:srgbClr val="FF00FF"/>
            </a:solidFill>
            <a:ln>
              <a:solidFill>
                <a:srgbClr val="FF00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sysDot"/>
                </a:ln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  <p:sp>
        <p:nvSpPr>
          <p:cNvPr id="30" name="Oval 29"/>
          <p:cNvSpPr/>
          <p:nvPr/>
        </p:nvSpPr>
        <p:spPr>
          <a:xfrm>
            <a:off x="4605358" y="1905808"/>
            <a:ext cx="354205" cy="3231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১</a:t>
            </a:r>
            <a:endParaRPr lang="en-US" sz="2800" b="1" dirty="0">
              <a:solidFill>
                <a:schemeClr val="bg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687573" y="2688750"/>
            <a:ext cx="354205" cy="3231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২</a:t>
            </a:r>
            <a:endParaRPr lang="en-US" sz="2800" b="1" dirty="0">
              <a:solidFill>
                <a:schemeClr val="bg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840945" y="3854588"/>
            <a:ext cx="354205" cy="3231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৩</a:t>
            </a:r>
            <a:endParaRPr lang="en-US" sz="2800" b="1" dirty="0">
              <a:solidFill>
                <a:schemeClr val="bg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695105" y="4489538"/>
            <a:ext cx="354205" cy="3231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৪</a:t>
            </a:r>
            <a:endParaRPr lang="en-US" sz="2800" b="1" dirty="0">
              <a:solidFill>
                <a:schemeClr val="bg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444379" y="3782087"/>
            <a:ext cx="354205" cy="3231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৫</a:t>
            </a:r>
            <a:endParaRPr lang="en-US" sz="2800" b="1" dirty="0">
              <a:solidFill>
                <a:schemeClr val="bg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674672" y="2650189"/>
            <a:ext cx="354205" cy="3231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৬</a:t>
            </a:r>
            <a:endParaRPr lang="en-US" sz="2800" b="1" dirty="0">
              <a:solidFill>
                <a:schemeClr val="bg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41791" y="3077758"/>
            <a:ext cx="3711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প্রতিটি</a:t>
            </a:r>
            <a:r>
              <a:rPr lang="en-US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</a:t>
            </a:r>
            <a:r>
              <a:rPr lang="en-US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একই</a:t>
            </a:r>
            <a:r>
              <a:rPr lang="en-US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দিকে</a:t>
            </a:r>
            <a:r>
              <a:rPr lang="en-US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</a:p>
          <a:p>
            <a:pPr algn="ctr"/>
            <a:r>
              <a:rPr lang="en-US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r>
              <a:rPr lang="en-US" sz="2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দুটি</a:t>
            </a:r>
            <a:r>
              <a:rPr lang="en-US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কম্পিউটারের</a:t>
            </a:r>
            <a:r>
              <a:rPr lang="en-US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সাথে</a:t>
            </a:r>
            <a:r>
              <a:rPr lang="en-US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যুক্ত</a:t>
            </a:r>
            <a:r>
              <a:rPr lang="en-US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থাকে</a:t>
            </a:r>
            <a:r>
              <a:rPr lang="en-US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endParaRPr lang="en-US" sz="2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1337" y="22764"/>
            <a:ext cx="9003763" cy="576432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রিং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টপোলজি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111435"/>
            <a:ext cx="9158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রিং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টপোলজিতে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কম্পিউটার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গুলো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বৃত্তাকারে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থাকা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দরকার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নেই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,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এলামেলোভাবেও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থাকতে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পারে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। এ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ক্ষেত্রে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কম্পিউটাগুলো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যদি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সব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সময়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বৃত্তাকারে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যোগাযোগ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করে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তাহলে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সেটা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হবে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রিং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টপোলজি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। </a:t>
            </a:r>
            <a:endParaRPr lang="en-US" dirty="0">
              <a:latin typeface="NikoshBAN"/>
              <a:cs typeface="Shonar Bangla" panose="020B0502040204020203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 rot="6887956">
            <a:off x="4176443" y="3143318"/>
            <a:ext cx="2297060" cy="3739637"/>
            <a:chOff x="4856787" y="313448"/>
            <a:chExt cx="2297060" cy="3739637"/>
          </a:xfrm>
          <a:solidFill>
            <a:srgbClr val="00CC00"/>
          </a:solidFill>
        </p:grpSpPr>
        <p:sp>
          <p:nvSpPr>
            <p:cNvPr id="38" name="Curved Right Arrow 37"/>
            <p:cNvSpPr/>
            <p:nvPr/>
          </p:nvSpPr>
          <p:spPr>
            <a:xfrm rot="19388812" flipH="1">
              <a:off x="5870405" y="313448"/>
              <a:ext cx="1283442" cy="3739637"/>
            </a:xfrm>
            <a:prstGeom prst="curvedRightArrow">
              <a:avLst>
                <a:gd name="adj1" fmla="val 8060"/>
                <a:gd name="adj2" fmla="val 13374"/>
                <a:gd name="adj3" fmla="val 23126"/>
              </a:avLst>
            </a:prstGeom>
            <a:grpFill/>
            <a:ln>
              <a:solidFill>
                <a:srgbClr val="00CC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sysDot"/>
                </a:ln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39" name="Curved Right Arrow 38"/>
            <p:cNvSpPr/>
            <p:nvPr/>
          </p:nvSpPr>
          <p:spPr>
            <a:xfrm rot="18768579" flipH="1">
              <a:off x="5529167" y="724976"/>
              <a:ext cx="429282" cy="1774041"/>
            </a:xfrm>
            <a:prstGeom prst="curvedRightArrow">
              <a:avLst>
                <a:gd name="adj1" fmla="val 8060"/>
                <a:gd name="adj2" fmla="val 50226"/>
                <a:gd name="adj3" fmla="val 39112"/>
              </a:avLst>
            </a:prstGeom>
            <a:solidFill>
              <a:srgbClr val="FF00FF"/>
            </a:solidFill>
            <a:ln>
              <a:solidFill>
                <a:srgbClr val="FF00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sysDot"/>
                </a:ln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 rot="13816165">
            <a:off x="1495651" y="1134012"/>
            <a:ext cx="2297060" cy="3739637"/>
            <a:chOff x="4856787" y="313448"/>
            <a:chExt cx="2297060" cy="3739637"/>
          </a:xfrm>
          <a:solidFill>
            <a:srgbClr val="00CC00"/>
          </a:solidFill>
        </p:grpSpPr>
        <p:sp>
          <p:nvSpPr>
            <p:cNvPr id="41" name="Curved Right Arrow 40"/>
            <p:cNvSpPr/>
            <p:nvPr/>
          </p:nvSpPr>
          <p:spPr>
            <a:xfrm rot="19388812" flipH="1">
              <a:off x="5870405" y="313448"/>
              <a:ext cx="1283442" cy="3739637"/>
            </a:xfrm>
            <a:prstGeom prst="curvedRightArrow">
              <a:avLst>
                <a:gd name="adj1" fmla="val 8060"/>
                <a:gd name="adj2" fmla="val 13374"/>
                <a:gd name="adj3" fmla="val 23126"/>
              </a:avLst>
            </a:prstGeom>
            <a:grpFill/>
            <a:ln>
              <a:solidFill>
                <a:srgbClr val="00CC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sysDot"/>
                </a:ln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42" name="Curved Right Arrow 41"/>
            <p:cNvSpPr/>
            <p:nvPr/>
          </p:nvSpPr>
          <p:spPr>
            <a:xfrm rot="18768579" flipH="1">
              <a:off x="5529167" y="724976"/>
              <a:ext cx="429282" cy="1774041"/>
            </a:xfrm>
            <a:prstGeom prst="curvedRightArrow">
              <a:avLst>
                <a:gd name="adj1" fmla="val 8060"/>
                <a:gd name="adj2" fmla="val 50226"/>
                <a:gd name="adj3" fmla="val 39112"/>
              </a:avLst>
            </a:prstGeom>
            <a:solidFill>
              <a:srgbClr val="FF00FF"/>
            </a:solidFill>
            <a:ln>
              <a:solidFill>
                <a:srgbClr val="FF00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sysDot"/>
                </a:ln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6583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676" b="95560" l="19964" r="838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15" t="26093" r="19437" b="8611"/>
          <a:stretch/>
        </p:blipFill>
        <p:spPr>
          <a:xfrm>
            <a:off x="2115980" y="832520"/>
            <a:ext cx="4997003" cy="422100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115980" y="245270"/>
            <a:ext cx="4902527" cy="857250"/>
          </a:xfrm>
          <a:prstGeom prst="rect">
            <a:avLst/>
          </a:prstGeom>
        </p:spPr>
        <p:txBody>
          <a:bodyPr vert="horz" lIns="68580" tIns="34290" rIns="68580" bIns="34290" numCol="1" rtlCol="0" anchor="ctr">
            <a:prstTxWarp prst="textPlain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5400" b="1" dirty="0" smtClean="0">
                <a:ln/>
                <a:solidFill>
                  <a:srgbClr val="00CC00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lang="en-US" sz="5400" b="1" dirty="0">
              <a:ln/>
              <a:solidFill>
                <a:srgbClr val="00CC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149" y="4983241"/>
            <a:ext cx="1117402" cy="16085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67254" y="4753270"/>
            <a:ext cx="2761234" cy="187743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Shonar Bangla" pitchFamily="34" charset="0"/>
                <a:cs typeface="Shonar Bangla" pitchFamily="34" charset="0"/>
              </a:rPr>
              <a:t>মোঃ নুরুল ইসলাম  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algn="ctr"/>
            <a:r>
              <a:rPr lang="bn-BD" sz="1600" b="1" dirty="0">
                <a:latin typeface="Shonar Bangla" pitchFamily="34" charset="0"/>
                <a:cs typeface="Shonar Bangla" pitchFamily="34" charset="0"/>
              </a:rPr>
              <a:t>সহকারী শিক্ষক</a:t>
            </a:r>
            <a:r>
              <a:rPr lang="en-US" sz="16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1600" b="1" dirty="0">
                <a:latin typeface="Shonar Bangla" pitchFamily="34" charset="0"/>
                <a:cs typeface="Shonar Bangla" pitchFamily="34" charset="0"/>
              </a:rPr>
              <a:t>(কৃষি) </a:t>
            </a:r>
          </a:p>
          <a:p>
            <a:pPr algn="ctr"/>
            <a:r>
              <a:rPr lang="bn-BD" sz="2000" b="1" dirty="0">
                <a:latin typeface="Shonar Bangla" pitchFamily="34" charset="0"/>
                <a:cs typeface="Shonar Bangla" pitchFamily="34" charset="0"/>
              </a:rPr>
              <a:t>জালদিয়া উচ্চ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>
                <a:latin typeface="Shonar Bangla" pitchFamily="34" charset="0"/>
                <a:cs typeface="Shonar Bangla" pitchFamily="34" charset="0"/>
              </a:rPr>
              <a:t>বিদ্যালয়</a:t>
            </a:r>
          </a:p>
          <a:p>
            <a:pPr algn="ctr"/>
            <a:r>
              <a:rPr lang="bn-BD" sz="1600" b="1" dirty="0">
                <a:latin typeface="Shonar Bangla" pitchFamily="34" charset="0"/>
                <a:cs typeface="Shonar Bangla" pitchFamily="34" charset="0"/>
              </a:rPr>
              <a:t>রাজবাড়ী সাদর, রাজবাড়ী</a:t>
            </a:r>
          </a:p>
          <a:p>
            <a:pPr algn="ctr"/>
            <a:r>
              <a:rPr lang="bn-BD" sz="1600" b="1" dirty="0">
                <a:latin typeface="Shonar Bangla" pitchFamily="34" charset="0"/>
                <a:cs typeface="Shonar Bangla" pitchFamily="34" charset="0"/>
              </a:rPr>
              <a:t>মোবাঃ </a:t>
            </a:r>
            <a:r>
              <a:rPr lang="en-US" sz="1600" b="1" dirty="0">
                <a:latin typeface="Shonar Bangla" pitchFamily="34" charset="0"/>
                <a:cs typeface="Shonar Bangla" pitchFamily="34" charset="0"/>
              </a:rPr>
              <a:t>01711  515476</a:t>
            </a:r>
            <a:endParaRPr lang="bn-BD" sz="1600" b="1" dirty="0"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1600" b="1" dirty="0">
                <a:latin typeface="Shonar Bangla" pitchFamily="34" charset="0"/>
                <a:cs typeface="Shonar Bangla" pitchFamily="34" charset="0"/>
              </a:rPr>
              <a:t>E-mail: 26kesloy@gmail.com</a:t>
            </a:r>
            <a:endParaRPr lang="bn-BD" sz="16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4553" y="4743467"/>
            <a:ext cx="2978704" cy="190667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endParaRPr lang="en-US" sz="1100" b="1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: অ</a:t>
            </a: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ষ্টম</a:t>
            </a:r>
            <a:endParaRPr lang="en-US" sz="2400" b="1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বিষয়ঃ </a:t>
            </a:r>
            <a:r>
              <a:rPr lang="bn-BD" sz="2000" b="1" dirty="0">
                <a:latin typeface="Nikosh" pitchFamily="2" charset="0"/>
                <a:cs typeface="Nikosh" pitchFamily="2" charset="0"/>
              </a:rPr>
              <a:t>তথ্য ও যোগাযোগ প্রযুক্তি</a:t>
            </a:r>
            <a:endParaRPr lang="en-US" sz="2000" b="1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000" b="1" dirty="0" smtClean="0"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000" b="1" dirty="0">
                <a:latin typeface="Nikosh" pitchFamily="2" charset="0"/>
                <a:cs typeface="Nikosh" pitchFamily="2" charset="0"/>
              </a:rPr>
              <a:t>: </a:t>
            </a:r>
            <a:r>
              <a:rPr lang="bn-BD" sz="2000" b="1" dirty="0">
                <a:latin typeface="Nikosh" pitchFamily="2" charset="0"/>
                <a:cs typeface="Nikosh" pitchFamily="2" charset="0"/>
              </a:rPr>
              <a:t>দ্বিতীয়</a:t>
            </a:r>
            <a:endParaRPr lang="en-US" sz="2000" b="1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000" b="1" dirty="0" err="1">
                <a:latin typeface="Nikosh" pitchFamily="2" charset="0"/>
                <a:cs typeface="Nikosh" pitchFamily="2" charset="0"/>
              </a:rPr>
              <a:t>পাঠ</a:t>
            </a:r>
            <a:r>
              <a:rPr lang="en-US" sz="2000" b="1" dirty="0">
                <a:latin typeface="Nikosh" pitchFamily="2" charset="0"/>
                <a:cs typeface="Nikosh" pitchFamily="2" charset="0"/>
              </a:rPr>
              <a:t>: </a:t>
            </a:r>
            <a:r>
              <a:rPr lang="bn-BD" sz="2000" b="1" dirty="0" smtClean="0">
                <a:latin typeface="Nikosh" pitchFamily="2" charset="0"/>
                <a:cs typeface="Nikosh" pitchFamily="2" charset="0"/>
              </a:rPr>
              <a:t>৯</a:t>
            </a:r>
            <a:endParaRPr lang="en-US" sz="2000" b="1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তারিখঃ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১৯.১১.২০২০</a:t>
            </a:r>
            <a:endParaRPr lang="bn-BD" sz="20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35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941791" y="1432817"/>
            <a:ext cx="3672542" cy="3689712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8961" y="3841080"/>
            <a:ext cx="1105659" cy="73735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95094" y="1901870"/>
            <a:ext cx="1169914" cy="116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03155" y="4578438"/>
            <a:ext cx="1169914" cy="116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004146" y="1064138"/>
            <a:ext cx="1105659" cy="73735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55371" y="3841080"/>
            <a:ext cx="1105659" cy="73735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49963" y="1901870"/>
            <a:ext cx="1169914" cy="116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val 29"/>
          <p:cNvSpPr/>
          <p:nvPr/>
        </p:nvSpPr>
        <p:spPr>
          <a:xfrm>
            <a:off x="4605358" y="1842308"/>
            <a:ext cx="354205" cy="3231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১</a:t>
            </a:r>
            <a:endParaRPr lang="en-US" sz="2800" b="1" dirty="0">
              <a:solidFill>
                <a:schemeClr val="bg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687573" y="2625250"/>
            <a:ext cx="354205" cy="3231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২</a:t>
            </a:r>
            <a:endParaRPr lang="en-US" sz="2800" b="1" dirty="0">
              <a:solidFill>
                <a:schemeClr val="bg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840945" y="3791088"/>
            <a:ext cx="354205" cy="3231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৩</a:t>
            </a:r>
            <a:endParaRPr lang="en-US" sz="2800" b="1" dirty="0">
              <a:solidFill>
                <a:schemeClr val="bg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695105" y="4426038"/>
            <a:ext cx="354205" cy="3231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৪</a:t>
            </a:r>
            <a:endParaRPr lang="en-US" sz="2800" b="1" dirty="0">
              <a:solidFill>
                <a:schemeClr val="bg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444379" y="3718587"/>
            <a:ext cx="354205" cy="3231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৫</a:t>
            </a:r>
            <a:endParaRPr lang="en-US" sz="2800" b="1" dirty="0">
              <a:solidFill>
                <a:schemeClr val="bg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674672" y="2586689"/>
            <a:ext cx="354205" cy="3231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৬</a:t>
            </a:r>
            <a:endParaRPr lang="en-US" sz="2800" b="1" dirty="0">
              <a:solidFill>
                <a:schemeClr val="bg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28" name="Picture 2" descr="C:\Documents and Settings\ConnectingClassRoom\Desktop\Personal Presentation\computer_animated_globe.jpg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93803" y="1286116"/>
            <a:ext cx="365760" cy="365760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975796" y="5766241"/>
            <a:ext cx="6024632" cy="794116"/>
          </a:xfrm>
          <a:prstGeom prst="roundRect">
            <a:avLst>
              <a:gd name="adj" fmla="val 4261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রিং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টপোলজিতে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এক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থেকে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অন্য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কম্পিউটারে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তথ্য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যায়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একটা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নির্দিষ্ট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দিকে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662" y="228473"/>
            <a:ext cx="6225089" cy="5362790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 rot="1008504">
            <a:off x="6045158" y="3271021"/>
            <a:ext cx="873340" cy="830199"/>
            <a:chOff x="2985540" y="3162850"/>
            <a:chExt cx="873340" cy="830199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2985540" y="3411537"/>
              <a:ext cx="873340" cy="42911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3249780" y="3162850"/>
              <a:ext cx="336825" cy="83019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4" name="Picture 2" descr="C:\Documents and Settings\ConnectingClassRoom\Desktop\Personal Presentation\computer_animated_globe.jpg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12052" y="1195546"/>
            <a:ext cx="365760" cy="365760"/>
          </a:xfrm>
          <a:prstGeom prst="rect">
            <a:avLst/>
          </a:prstGeom>
          <a:noFill/>
        </p:spPr>
      </p:pic>
      <p:sp>
        <p:nvSpPr>
          <p:cNvPr id="55" name="Rounded Rectangle 54"/>
          <p:cNvSpPr/>
          <p:nvPr/>
        </p:nvSpPr>
        <p:spPr>
          <a:xfrm>
            <a:off x="1666899" y="5625538"/>
            <a:ext cx="6764822" cy="1040770"/>
          </a:xfrm>
          <a:prstGeom prst="roundRect">
            <a:avLst>
              <a:gd name="adj" fmla="val 4480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একটি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নষ্ট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হয়ে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গেলে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সম্পূর্ণ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নেটওয়ার্ক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বিকল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হয়ে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যাবে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।</a:t>
            </a:r>
            <a:endParaRPr lang="en-US" sz="2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251820" y="1195546"/>
            <a:ext cx="3376939" cy="3453896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8637" y="48164"/>
            <a:ext cx="3216355" cy="629882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রিং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টপোলজি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76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4.44444E-6 L 0.17603 0.1426 L 0.17603 0.39792 L 0.0085 0.53519 L -0.17744 0.40186 L -0.18438 0.14075 L -5.55556E-6 -4.44444E-6 Z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0.17309 0.13125 L 0.17031 0.36226 L 0.17465 0.13495 L 4.44444E-6 4.07407E-6 Z " pathEditMode="relative" rAng="0" ptsTypes="AAAAA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3" y="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55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3069" y="4318971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6869" y="2261571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9299" y="1122321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269" y="4471371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0469" y="5157171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469" y="2109171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Arrow Connector 27"/>
          <p:cNvCxnSpPr/>
          <p:nvPr/>
        </p:nvCxnSpPr>
        <p:spPr>
          <a:xfrm rot="5400000">
            <a:off x="-813937" y="3784777"/>
            <a:ext cx="2438400" cy="153988"/>
          </a:xfrm>
          <a:prstGeom prst="straightConnector1">
            <a:avLst/>
          </a:prstGeom>
          <a:ln>
            <a:noFill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364" b="100000" l="0" r="125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76069" y="2337771"/>
            <a:ext cx="25908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67456" y="3404329"/>
            <a:ext cx="1052513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C:\Documents and Settings\ConnectingClassRoom\Desktop\Personal Presentation\computer_animated_globe.jpg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68764" y="3629437"/>
            <a:ext cx="460692" cy="460692"/>
          </a:xfrm>
          <a:prstGeom prst="rect">
            <a:avLst/>
          </a:prstGeom>
          <a:noFill/>
        </p:spPr>
      </p:pic>
      <p:grpSp>
        <p:nvGrpSpPr>
          <p:cNvPr id="32" name="Group 31"/>
          <p:cNvGrpSpPr/>
          <p:nvPr/>
        </p:nvGrpSpPr>
        <p:grpSpPr>
          <a:xfrm>
            <a:off x="1708247" y="2536542"/>
            <a:ext cx="2752334" cy="2670061"/>
            <a:chOff x="3112045" y="1609263"/>
            <a:chExt cx="2752334" cy="2670061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4475267" y="1609263"/>
              <a:ext cx="22243" cy="830959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4992120" y="2440223"/>
              <a:ext cx="872259" cy="243231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 flipV="1">
              <a:off x="3154020" y="2385392"/>
              <a:ext cx="840971" cy="347156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4483645" y="3495344"/>
              <a:ext cx="6489" cy="78398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3112045" y="3294733"/>
              <a:ext cx="856568" cy="469716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5005166" y="3226239"/>
              <a:ext cx="609994" cy="378224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ounded Rectangle 56"/>
          <p:cNvSpPr/>
          <p:nvPr/>
        </p:nvSpPr>
        <p:spPr>
          <a:xfrm>
            <a:off x="115912" y="103032"/>
            <a:ext cx="5254578" cy="631065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স্টার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টপোলজি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967069" y="1681625"/>
            <a:ext cx="3061021" cy="1527473"/>
          </a:xfrm>
          <a:prstGeom prst="roundRect">
            <a:avLst>
              <a:gd name="adj" fmla="val 2264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NikoshBAN"/>
                <a:cs typeface="Shonar Bangla" panose="020B0502040204020203" pitchFamily="34" charset="0"/>
              </a:rPr>
              <a:t> # </a:t>
            </a:r>
            <a:r>
              <a:rPr lang="en-US" sz="2000" dirty="0" err="1" smtClean="0">
                <a:latin typeface="NikoshBAN"/>
                <a:cs typeface="Shonar Bangla" panose="020B0502040204020203" pitchFamily="34" charset="0"/>
              </a:rPr>
              <a:t>স্টার</a:t>
            </a:r>
            <a:r>
              <a:rPr lang="en-US" sz="2000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2000" dirty="0" err="1" smtClean="0">
                <a:latin typeface="NikoshBAN"/>
                <a:cs typeface="Shonar Bangla" panose="020B0502040204020203" pitchFamily="34" charset="0"/>
              </a:rPr>
              <a:t>টপোলজি</a:t>
            </a:r>
            <a:r>
              <a:rPr lang="en-US" sz="2000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2000" dirty="0" err="1" smtClean="0">
                <a:latin typeface="NikoshBAN"/>
                <a:cs typeface="Shonar Bangla" panose="020B0502040204020203" pitchFamily="34" charset="0"/>
              </a:rPr>
              <a:t>নেটওয়ার্কে</a:t>
            </a:r>
            <a:r>
              <a:rPr lang="en-US" sz="2000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2000" dirty="0" err="1" smtClean="0">
                <a:latin typeface="NikoshBAN"/>
                <a:cs typeface="Shonar Bangla" panose="020B0502040204020203" pitchFamily="34" charset="0"/>
              </a:rPr>
              <a:t>সবগুলো</a:t>
            </a:r>
            <a:r>
              <a:rPr lang="en-US" sz="2000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2000" dirty="0" err="1" smtClean="0">
                <a:latin typeface="NikoshBAN"/>
                <a:cs typeface="Shonar Bangla" panose="020B0502040204020203" pitchFamily="34" charset="0"/>
              </a:rPr>
              <a:t>কম্পিউটার</a:t>
            </a:r>
            <a:r>
              <a:rPr lang="en-US" sz="2000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2000" dirty="0" err="1" smtClean="0">
                <a:latin typeface="NikoshBAN"/>
              </a:rPr>
              <a:t>কেন্দ্রীয়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>
                <a:latin typeface="NikoshBAN"/>
              </a:rPr>
              <a:t>HUB/ </a:t>
            </a:r>
            <a:r>
              <a:rPr lang="en-US" sz="2000" dirty="0" smtClean="0">
                <a:latin typeface="NikoshBAN"/>
              </a:rPr>
              <a:t>SWITCH -</a:t>
            </a:r>
            <a:r>
              <a:rPr lang="en-US" sz="2000" dirty="0" err="1" smtClean="0">
                <a:latin typeface="NikoshBAN"/>
              </a:rPr>
              <a:t>এর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সাথে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যুক্ত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থাকে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smtClean="0">
                <a:latin typeface="NikoshBAN"/>
                <a:cs typeface="Shonar Bangla" panose="020B0502040204020203" pitchFamily="34" charset="0"/>
              </a:rPr>
              <a:t> </a:t>
            </a:r>
            <a:endParaRPr lang="en-US" sz="2000" dirty="0">
              <a:latin typeface="NikoshBAN"/>
              <a:cs typeface="Shonar Bangla" panose="020B0502040204020203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443501" y="3209098"/>
            <a:ext cx="1481035" cy="13816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Rounded MT Bold" panose="020F0704030504030204" pitchFamily="34" charset="0"/>
              </a:rPr>
              <a:t>HUB/ SWITCH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967069" y="3590098"/>
            <a:ext cx="3061021" cy="1527473"/>
          </a:xfrm>
          <a:prstGeom prst="roundRect">
            <a:avLst>
              <a:gd name="adj" fmla="val 2264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NikoshBAN"/>
                <a:cs typeface="Shonar Bangla" panose="020B0502040204020203" pitchFamily="34" charset="0"/>
              </a:rPr>
              <a:t> # </a:t>
            </a:r>
            <a:r>
              <a:rPr lang="en-US" sz="2000" dirty="0" err="1" smtClean="0">
                <a:latin typeface="NikoshBAN"/>
                <a:cs typeface="Shonar Bangla" panose="020B0502040204020203" pitchFamily="34" charset="0"/>
              </a:rPr>
              <a:t>স্টার</a:t>
            </a:r>
            <a:r>
              <a:rPr lang="en-US" sz="2000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2000" dirty="0" err="1" smtClean="0">
                <a:latin typeface="NikoshBAN"/>
                <a:cs typeface="Shonar Bangla" panose="020B0502040204020203" pitchFamily="34" charset="0"/>
              </a:rPr>
              <a:t>টপোলজি</a:t>
            </a:r>
            <a:r>
              <a:rPr lang="en-US" sz="2000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2000" dirty="0" err="1" smtClean="0">
                <a:latin typeface="NikoshBAN"/>
                <a:cs typeface="Shonar Bangla" panose="020B0502040204020203" pitchFamily="34" charset="0"/>
              </a:rPr>
              <a:t>নেটওয়ার্কে</a:t>
            </a:r>
            <a:r>
              <a:rPr lang="en-US" sz="2000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2000" dirty="0" err="1" smtClean="0">
                <a:latin typeface="NikoshBAN"/>
                <a:cs typeface="Shonar Bangla" panose="020B0502040204020203" pitchFamily="34" charset="0"/>
              </a:rPr>
              <a:t>একটি</a:t>
            </a:r>
            <a:r>
              <a:rPr lang="en-US" sz="2000" dirty="0" smtClean="0">
                <a:latin typeface="NikoshBAN"/>
                <a:cs typeface="Shonar Bangla" panose="020B0502040204020203" pitchFamily="34" charset="0"/>
              </a:rPr>
              <a:t>  </a:t>
            </a:r>
            <a:r>
              <a:rPr lang="en-US" sz="2000" dirty="0" err="1" smtClean="0">
                <a:latin typeface="NikoshBAN"/>
                <a:cs typeface="Shonar Bangla" panose="020B0502040204020203" pitchFamily="34" charset="0"/>
              </a:rPr>
              <a:t>কম্পিউটার</a:t>
            </a:r>
            <a:r>
              <a:rPr lang="en-US" sz="2000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2000" dirty="0" err="1" smtClean="0">
                <a:latin typeface="NikoshBAN"/>
                <a:cs typeface="Shonar Bangla" panose="020B0502040204020203" pitchFamily="34" charset="0"/>
              </a:rPr>
              <a:t>নষ্ট</a:t>
            </a:r>
            <a:r>
              <a:rPr lang="en-US" sz="2000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2000" dirty="0" err="1" smtClean="0">
                <a:latin typeface="NikoshBAN"/>
                <a:cs typeface="Shonar Bangla" panose="020B0502040204020203" pitchFamily="34" charset="0"/>
              </a:rPr>
              <a:t>হলেও</a:t>
            </a:r>
            <a:r>
              <a:rPr lang="en-US" sz="2000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2000" dirty="0" err="1" smtClean="0">
                <a:latin typeface="NikoshBAN"/>
                <a:cs typeface="Shonar Bangla" panose="020B0502040204020203" pitchFamily="34" charset="0"/>
              </a:rPr>
              <a:t>বাকি</a:t>
            </a:r>
            <a:r>
              <a:rPr lang="en-US" sz="2000" dirty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2000" dirty="0" err="1" smtClean="0">
                <a:latin typeface="NikoshBAN"/>
                <a:cs typeface="Shonar Bangla" panose="020B0502040204020203" pitchFamily="34" charset="0"/>
              </a:rPr>
              <a:t>নেটওয়ার্ক</a:t>
            </a:r>
            <a:r>
              <a:rPr lang="en-US" sz="2000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2000" dirty="0" err="1" smtClean="0">
                <a:latin typeface="NikoshBAN"/>
                <a:cs typeface="Shonar Bangla" panose="020B0502040204020203" pitchFamily="34" charset="0"/>
              </a:rPr>
              <a:t>সচল</a:t>
            </a:r>
            <a:r>
              <a:rPr lang="en-US" sz="2000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2000" dirty="0" err="1" smtClean="0">
                <a:latin typeface="NikoshBAN"/>
                <a:cs typeface="Shonar Bangla" panose="020B0502040204020203" pitchFamily="34" charset="0"/>
              </a:rPr>
              <a:t>থাকে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smtClean="0">
                <a:latin typeface="NikoshBAN"/>
                <a:cs typeface="Shonar Bangla" panose="020B0502040204020203" pitchFamily="34" charset="0"/>
              </a:rPr>
              <a:t> </a:t>
            </a:r>
            <a:endParaRPr lang="en-US" sz="2000" dirty="0">
              <a:latin typeface="NikoshBAN"/>
              <a:cs typeface="Shonar Bangla" panose="020B0502040204020203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 rot="19354363">
            <a:off x="1590209" y="4310192"/>
            <a:ext cx="1065244" cy="575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1532061" y="4170044"/>
            <a:ext cx="873340" cy="830199"/>
            <a:chOff x="2985540" y="3162850"/>
            <a:chExt cx="873340" cy="830199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2985540" y="3411537"/>
              <a:ext cx="873340" cy="42911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3249780" y="3162850"/>
              <a:ext cx="336825" cy="83019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040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45" grpId="0" animBg="1"/>
      <p:bldP spid="45" grpId="1" animBg="1"/>
      <p:bldP spid="51" grpId="0" animBg="1"/>
      <p:bldP spid="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6867" y="3391692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0667" y="1334292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3097" y="195042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2067" y="3544092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4267" y="4229892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8267" y="1181892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5400000">
            <a:off x="589861" y="2857498"/>
            <a:ext cx="2438400" cy="153988"/>
          </a:xfrm>
          <a:prstGeom prst="straightConnector1">
            <a:avLst/>
          </a:prstGeom>
          <a:ln>
            <a:noFill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364" b="100000" l="0" r="125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79867" y="1410492"/>
            <a:ext cx="25908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1254" y="2477050"/>
            <a:ext cx="1052513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Documents and Settings\ConnectingClassRoom\Desktop\Personal Presentation\computer_animated_globe.jpg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72562" y="2702158"/>
            <a:ext cx="460692" cy="460692"/>
          </a:xfrm>
          <a:prstGeom prst="rect">
            <a:avLst/>
          </a:prstGeom>
          <a:noFill/>
        </p:spPr>
      </p:pic>
      <p:grpSp>
        <p:nvGrpSpPr>
          <p:cNvPr id="44" name="Group 43"/>
          <p:cNvGrpSpPr/>
          <p:nvPr/>
        </p:nvGrpSpPr>
        <p:grpSpPr>
          <a:xfrm>
            <a:off x="3112044" y="1609263"/>
            <a:ext cx="2752335" cy="2670061"/>
            <a:chOff x="3112044" y="1609263"/>
            <a:chExt cx="2752335" cy="2670061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4497510" y="1609263"/>
              <a:ext cx="0" cy="1014384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4733254" y="2440222"/>
              <a:ext cx="1131125" cy="371837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3342635" y="2475304"/>
              <a:ext cx="851136" cy="336755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10800000" flipV="1">
              <a:off x="4483645" y="3264940"/>
              <a:ext cx="0" cy="1014384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3112044" y="3076528"/>
              <a:ext cx="1135858" cy="687921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787384" y="3076528"/>
              <a:ext cx="827776" cy="527935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2805599" y="1590343"/>
            <a:ext cx="3311865" cy="2733852"/>
            <a:chOff x="2859110" y="1566642"/>
            <a:chExt cx="3142446" cy="2733852"/>
          </a:xfrm>
        </p:grpSpPr>
        <p:sp>
          <p:nvSpPr>
            <p:cNvPr id="49" name="Oval 39"/>
            <p:cNvSpPr/>
            <p:nvPr/>
          </p:nvSpPr>
          <p:spPr>
            <a:xfrm>
              <a:off x="2859110" y="1566642"/>
              <a:ext cx="3142446" cy="2733852"/>
            </a:xfrm>
            <a:custGeom>
              <a:avLst/>
              <a:gdLst>
                <a:gd name="connsiteX0" fmla="*/ 0 w 2897887"/>
                <a:gd name="connsiteY0" fmla="*/ 1354573 h 2709145"/>
                <a:gd name="connsiteX1" fmla="*/ 1448944 w 2897887"/>
                <a:gd name="connsiteY1" fmla="*/ 0 h 2709145"/>
                <a:gd name="connsiteX2" fmla="*/ 2897888 w 2897887"/>
                <a:gd name="connsiteY2" fmla="*/ 1354573 h 2709145"/>
                <a:gd name="connsiteX3" fmla="*/ 1448944 w 2897887"/>
                <a:gd name="connsiteY3" fmla="*/ 2709146 h 2709145"/>
                <a:gd name="connsiteX4" fmla="*/ 0 w 2897887"/>
                <a:gd name="connsiteY4" fmla="*/ 1354573 h 2709145"/>
                <a:gd name="connsiteX0" fmla="*/ 0 w 3026676"/>
                <a:gd name="connsiteY0" fmla="*/ 1916595 h 2742082"/>
                <a:gd name="connsiteX1" fmla="*/ 1577732 w 3026676"/>
                <a:gd name="connsiteY1" fmla="*/ 8230 h 2742082"/>
                <a:gd name="connsiteX2" fmla="*/ 3026676 w 3026676"/>
                <a:gd name="connsiteY2" fmla="*/ 1362803 h 2742082"/>
                <a:gd name="connsiteX3" fmla="*/ 1577732 w 3026676"/>
                <a:gd name="connsiteY3" fmla="*/ 2717376 h 2742082"/>
                <a:gd name="connsiteX4" fmla="*/ 0 w 3026676"/>
                <a:gd name="connsiteY4" fmla="*/ 1916595 h 274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6676" h="2742082">
                  <a:moveTo>
                    <a:pt x="0" y="1916595"/>
                  </a:moveTo>
                  <a:cubicBezTo>
                    <a:pt x="0" y="1168485"/>
                    <a:pt x="1073286" y="100529"/>
                    <a:pt x="1577732" y="8230"/>
                  </a:cubicBezTo>
                  <a:cubicBezTo>
                    <a:pt x="2082178" y="-84069"/>
                    <a:pt x="3026676" y="614693"/>
                    <a:pt x="3026676" y="1362803"/>
                  </a:cubicBezTo>
                  <a:cubicBezTo>
                    <a:pt x="3026676" y="2110913"/>
                    <a:pt x="2082178" y="2625077"/>
                    <a:pt x="1577732" y="2717376"/>
                  </a:cubicBezTo>
                  <a:cubicBezTo>
                    <a:pt x="1073286" y="2809675"/>
                    <a:pt x="0" y="2664705"/>
                    <a:pt x="0" y="191659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513557" y="2006364"/>
              <a:ext cx="1853274" cy="17681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HUB/ SWITCH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 rot="1008504">
            <a:off x="4103178" y="2466493"/>
            <a:ext cx="873340" cy="830199"/>
            <a:chOff x="2985540" y="3162850"/>
            <a:chExt cx="873340" cy="830199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2985540" y="3411537"/>
              <a:ext cx="873340" cy="42911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3249780" y="3162850"/>
              <a:ext cx="336825" cy="83019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ounded Rectangle 42"/>
          <p:cNvSpPr/>
          <p:nvPr/>
        </p:nvSpPr>
        <p:spPr>
          <a:xfrm>
            <a:off x="115912" y="103033"/>
            <a:ext cx="3216355" cy="629882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স্টার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টপোলজি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13161" y="5905684"/>
            <a:ext cx="6291472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Arial Rounded MT Bold" panose="020F0704030504030204" pitchFamily="34" charset="0"/>
              </a:rPr>
              <a:t>কেন্দ্রীয়</a:t>
            </a:r>
            <a:r>
              <a:rPr lang="en-US" dirty="0" smtClean="0">
                <a:latin typeface="Arial Rounded MT Bold" panose="020F0704030504030204" pitchFamily="34" charset="0"/>
              </a:rPr>
              <a:t> HUB</a:t>
            </a:r>
            <a:r>
              <a:rPr lang="en-US" dirty="0">
                <a:latin typeface="Arial Rounded MT Bold" panose="020F0704030504030204" pitchFamily="34" charset="0"/>
              </a:rPr>
              <a:t>/ </a:t>
            </a:r>
            <a:r>
              <a:rPr lang="en-US" dirty="0" smtClean="0">
                <a:latin typeface="Arial Rounded MT Bold" panose="020F0704030504030204" pitchFamily="34" charset="0"/>
              </a:rPr>
              <a:t>SWITCH </a:t>
            </a:r>
            <a:r>
              <a:rPr lang="en-US" dirty="0" err="1" smtClean="0">
                <a:latin typeface="Arial Rounded MT Bold" panose="020F0704030504030204" pitchFamily="34" charset="0"/>
              </a:rPr>
              <a:t>নষ্ট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হয়ে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গেলে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পুরো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নেটওয়ার্কটি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অচল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হয়ে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পরবে</a:t>
            </a:r>
            <a:r>
              <a:rPr lang="en-US" dirty="0" smtClean="0">
                <a:latin typeface="Arial Rounded MT Bold" panose="020F0704030504030204" pitchFamily="34" charset="0"/>
              </a:rPr>
              <a:t>  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 rot="1008504">
            <a:off x="5221067" y="1975413"/>
            <a:ext cx="873340" cy="830199"/>
            <a:chOff x="2985540" y="3162850"/>
            <a:chExt cx="873340" cy="830199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2985540" y="3411537"/>
              <a:ext cx="873340" cy="42911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3249780" y="3162850"/>
              <a:ext cx="336825" cy="83019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 rot="1008504">
            <a:off x="4088151" y="3724218"/>
            <a:ext cx="873340" cy="830199"/>
            <a:chOff x="2985540" y="3162850"/>
            <a:chExt cx="873340" cy="830199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2985540" y="3411537"/>
              <a:ext cx="873340" cy="42911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3249780" y="3162850"/>
              <a:ext cx="336825" cy="83019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 rot="1008504">
            <a:off x="2666997" y="3218873"/>
            <a:ext cx="873340" cy="830199"/>
            <a:chOff x="2985540" y="3162850"/>
            <a:chExt cx="873340" cy="830199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2985540" y="3411537"/>
              <a:ext cx="873340" cy="42911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3249780" y="3162850"/>
              <a:ext cx="336825" cy="83019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 rot="1008504">
            <a:off x="2779088" y="1877764"/>
            <a:ext cx="873340" cy="830199"/>
            <a:chOff x="2985540" y="3162850"/>
            <a:chExt cx="873340" cy="830199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2985540" y="3411537"/>
              <a:ext cx="873340" cy="42911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3249780" y="3162850"/>
              <a:ext cx="336825" cy="83019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 rot="1008504">
            <a:off x="4122879" y="1167330"/>
            <a:ext cx="873340" cy="830199"/>
            <a:chOff x="2985540" y="3162850"/>
            <a:chExt cx="873340" cy="830199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2985540" y="3411537"/>
              <a:ext cx="873340" cy="42911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3249780" y="3162850"/>
              <a:ext cx="336825" cy="83019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 rot="1008504">
            <a:off x="5312891" y="3132851"/>
            <a:ext cx="873340" cy="830199"/>
            <a:chOff x="2985540" y="3162850"/>
            <a:chExt cx="873340" cy="830199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2985540" y="3411537"/>
              <a:ext cx="873340" cy="42911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3249780" y="3162850"/>
              <a:ext cx="336825" cy="83019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5740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825239" y="3042809"/>
            <a:ext cx="1031593" cy="701927"/>
          </a:xfrm>
          <a:prstGeom prst="line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40591" y="4382382"/>
            <a:ext cx="981500" cy="756256"/>
          </a:xfrm>
          <a:prstGeom prst="line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72297" y="1629350"/>
            <a:ext cx="1050296" cy="772669"/>
          </a:xfrm>
          <a:prstGeom prst="line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503981" y="4465836"/>
            <a:ext cx="1088548" cy="643919"/>
          </a:xfrm>
          <a:prstGeom prst="line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469375" y="3045938"/>
            <a:ext cx="1050210" cy="798810"/>
          </a:xfrm>
          <a:prstGeom prst="line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290649" y="1634225"/>
            <a:ext cx="1091741" cy="767794"/>
          </a:xfrm>
          <a:prstGeom prst="line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2"/>
          </p:cNvCxnSpPr>
          <p:nvPr/>
        </p:nvCxnSpPr>
        <p:spPr>
          <a:xfrm>
            <a:off x="5711307" y="1629350"/>
            <a:ext cx="947009" cy="808377"/>
          </a:xfrm>
          <a:prstGeom prst="line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55" y="862886"/>
            <a:ext cx="875684" cy="76646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39" y="2276345"/>
            <a:ext cx="875684" cy="76646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823" y="3647858"/>
            <a:ext cx="875684" cy="76646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286" y="862886"/>
            <a:ext cx="875684" cy="76646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65" y="862886"/>
            <a:ext cx="875684" cy="76646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02" y="2276345"/>
            <a:ext cx="875684" cy="76646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718" y="4993704"/>
            <a:ext cx="875684" cy="76646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918" y="3699372"/>
            <a:ext cx="875684" cy="76646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Rounded Rectangle 29"/>
          <p:cNvSpPr/>
          <p:nvPr/>
        </p:nvSpPr>
        <p:spPr>
          <a:xfrm>
            <a:off x="3074294" y="49154"/>
            <a:ext cx="3216355" cy="629882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ট্রি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টপোলজি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19" name="Picture 2" descr="C:\Documents and Settings\ConnectingClassRoom\Desktop\Personal Presentation\computer_animated_globe.jp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436572" y="5109755"/>
            <a:ext cx="457200" cy="457200"/>
          </a:xfrm>
          <a:prstGeom prst="rect">
            <a:avLst/>
          </a:prstGeom>
          <a:noFill/>
        </p:spPr>
      </p:pic>
      <p:pic>
        <p:nvPicPr>
          <p:cNvPr id="22" name="Picture 2" descr="C:\Documents and Settings\ConnectingClassRoom\Desktop\Personal Presentation\computer_animated_globe.jp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453871" y="5092674"/>
            <a:ext cx="457200" cy="457200"/>
          </a:xfrm>
          <a:prstGeom prst="rect">
            <a:avLst/>
          </a:prstGeom>
          <a:noFill/>
        </p:spPr>
      </p:pic>
      <p:pic>
        <p:nvPicPr>
          <p:cNvPr id="25" name="Picture 2" descr="C:\Documents and Settings\ConnectingClassRoom\Desktop\Personal Presentation\computer_animated_globe.jp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471170" y="5108283"/>
            <a:ext cx="457200" cy="457200"/>
          </a:xfrm>
          <a:prstGeom prst="rect">
            <a:avLst/>
          </a:prstGeom>
          <a:noFill/>
        </p:spPr>
      </p:pic>
      <p:pic>
        <p:nvPicPr>
          <p:cNvPr id="26" name="Picture 2" descr="C:\Documents and Settings\ConnectingClassRoom\Desktop\Personal Presentation\computer_animated_globe.jp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461634" y="5087009"/>
            <a:ext cx="457200" cy="4572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77273" y="5855213"/>
            <a:ext cx="8993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ছবিটি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ভালো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করে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দেখলে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তোমরা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বুঝতে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পারবা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এই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টপোলজি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দেখতে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অনেকটা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গাছের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মতো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গাছ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যে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রকম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কান্ড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থেকে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ডাল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একটা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ডাল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থেকে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অন্য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একটা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ডাল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এবং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সেখান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থেকে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আরো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ডাল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বের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হয়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এখানেও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তাই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হচ্ছে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</a:p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7273" y="838799"/>
            <a:ext cx="8998708" cy="5952610"/>
            <a:chOff x="77273" y="800699"/>
            <a:chExt cx="8998708" cy="595261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012" y="800699"/>
              <a:ext cx="6807694" cy="5186146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77273" y="5645810"/>
              <a:ext cx="8998708" cy="1107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এই</a:t>
              </a:r>
              <a:r>
                <a:rPr lang="en-US" sz="3200" b="1" dirty="0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টপোলজিতে</a:t>
              </a:r>
              <a:r>
                <a:rPr lang="en-US" sz="3200" b="1" dirty="0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একটি</a:t>
              </a:r>
              <a:r>
                <a:rPr lang="en-US" sz="3200" b="1" dirty="0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মজর</a:t>
              </a:r>
              <a:r>
                <a:rPr lang="en-US" sz="3200" b="1" dirty="0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বিষয়</a:t>
              </a:r>
              <a:r>
                <a:rPr lang="en-US" sz="3200" b="1" dirty="0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হলো</a:t>
              </a:r>
              <a:r>
                <a:rPr lang="en-US" sz="3200" b="1" dirty="0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এখানে</a:t>
              </a:r>
              <a:r>
                <a:rPr lang="en-US" sz="3200" b="1" dirty="0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অনেকগুলো</a:t>
              </a:r>
              <a:r>
                <a:rPr lang="en-US" sz="3200" b="1" dirty="0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স্টার</a:t>
              </a:r>
              <a:r>
                <a:rPr lang="en-US" sz="3200" b="1" dirty="0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টপোলজি</a:t>
              </a:r>
              <a:r>
                <a:rPr lang="en-US" sz="3200" b="1" dirty="0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একত্রে</a:t>
              </a:r>
              <a:r>
                <a:rPr lang="en-US" sz="3200" b="1" dirty="0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করা</a:t>
              </a:r>
              <a:r>
                <a:rPr lang="en-US" sz="3200" b="1" dirty="0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137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2963E-6 L -0.10139 -0.18518 L -0.00556 -0.00555 L 0.10972 -0.18333 " pathEditMode="relative" ptsTypes="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023 L 0.10001 -0.16644 L 0.19862 -0.40533 L 0.09862 -0.5794 L 0.20695 -0.39792 L 0.29723 -0.58496 L 0.20695 -0.39792 L 0.09029 -0.14792 L 0.00279 0.00949 L 0.00279 0.00949 " pathEditMode="relative" ptsTypes="AAAAAAAA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0.09166 -0.18518 L -0.19861 -0.37778 L -0.28472 -0.60741 L -0.19444 -0.39259 L -0.09444 -0.18703 L -0.19861 -0.39259 L -0.28055 -0.58148 L -0.17083 -0.36481 L -0.07916 -0.18333 L 0.00278 0.00741 " pathEditMode="relative" ptsTypes="AAAAAAAAA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0.11528 -0.22593 L 0.19166 -0.38704 L 0.08333 -0.17223 L -5.55556E-7 4.81481E-6 Z " pathEditMode="relative" ptsTypes="AAA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701" y="1383354"/>
            <a:ext cx="9144000" cy="3395766"/>
            <a:chOff x="12701" y="1383354"/>
            <a:chExt cx="9144000" cy="339576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/>
            <a:srcRect r="17294"/>
            <a:stretch/>
          </p:blipFill>
          <p:spPr>
            <a:xfrm>
              <a:off x="12701" y="1383354"/>
              <a:ext cx="9144000" cy="3395766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/>
          </p:nvGrpSpPr>
          <p:grpSpPr>
            <a:xfrm>
              <a:off x="2713816" y="2592277"/>
              <a:ext cx="6214713" cy="1349338"/>
              <a:chOff x="2358216" y="4738577"/>
              <a:chExt cx="6214713" cy="1349338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2769029" y="5202685"/>
                <a:ext cx="58039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err="1">
                    <a:solidFill>
                      <a:schemeClr val="bg1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বিভিন্ন</a:t>
                </a:r>
                <a:r>
                  <a:rPr lang="en-US" sz="2000" b="1" dirty="0">
                    <a:solidFill>
                      <a:schemeClr val="bg1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দলে</a:t>
                </a:r>
                <a:r>
                  <a:rPr lang="en-US" sz="2000" b="1" dirty="0">
                    <a:solidFill>
                      <a:schemeClr val="bg1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বিভক্ত</a:t>
                </a:r>
                <a:r>
                  <a:rPr lang="en-US" sz="2000" b="1" dirty="0">
                    <a:solidFill>
                      <a:schemeClr val="bg1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হয়ে</a:t>
                </a:r>
                <a:r>
                  <a:rPr lang="en-US" sz="2000" b="1" dirty="0">
                    <a:solidFill>
                      <a:schemeClr val="bg1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বাস</a:t>
                </a:r>
                <a:r>
                  <a:rPr lang="en-US" sz="2400" b="1" dirty="0">
                    <a:solidFill>
                      <a:srgbClr val="FFFF00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টপোলজি</a:t>
                </a:r>
                <a:r>
                  <a:rPr lang="en-US" sz="2400" b="1" dirty="0">
                    <a:solidFill>
                      <a:srgbClr val="FFFF00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,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রিং</a:t>
                </a:r>
                <a:r>
                  <a:rPr lang="en-US" sz="2400" b="1" dirty="0">
                    <a:solidFill>
                      <a:srgbClr val="FFFF00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টপোলজি</a:t>
                </a:r>
                <a:r>
                  <a:rPr lang="en-US" sz="2400" b="1" dirty="0">
                    <a:solidFill>
                      <a:srgbClr val="FFFF00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, </a:t>
                </a:r>
                <a:endParaRPr lang="en-US" sz="2400" b="1" dirty="0" smtClean="0">
                  <a:solidFill>
                    <a:srgbClr val="FFFF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915079" y="4738577"/>
                <a:ext cx="17145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*</a:t>
                </a:r>
                <a:r>
                  <a:rPr lang="en-US" sz="2400" b="1" u="sng" dirty="0" err="1" smtClean="0">
                    <a:solidFill>
                      <a:schemeClr val="bg1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দলীয়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</a:t>
                </a:r>
                <a:r>
                  <a:rPr lang="en-US" sz="2400" b="1" u="sng" dirty="0" err="1" smtClean="0">
                    <a:solidFill>
                      <a:schemeClr val="bg1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কাজ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*</a:t>
                </a:r>
                <a:endParaRPr lang="en-US" sz="2400" b="1" dirty="0">
                  <a:solidFill>
                    <a:schemeClr val="bg1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358216" y="5626250"/>
                <a:ext cx="55595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err="1">
                    <a:solidFill>
                      <a:srgbClr val="FFFF00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স্টার</a:t>
                </a:r>
                <a:r>
                  <a:rPr lang="en-US" sz="2400" b="1" dirty="0">
                    <a:solidFill>
                      <a:srgbClr val="FFFF00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টপোলজি</a:t>
                </a:r>
                <a:r>
                  <a:rPr lang="en-US" sz="2400" b="1" dirty="0">
                    <a:solidFill>
                      <a:srgbClr val="FFFF00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এবং</a:t>
                </a:r>
                <a:r>
                  <a:rPr lang="en-US" sz="2400" b="1" dirty="0">
                    <a:solidFill>
                      <a:srgbClr val="FFFF00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ট্রি</a:t>
                </a:r>
                <a:r>
                  <a:rPr lang="en-US" sz="2400" b="1" dirty="0">
                    <a:solidFill>
                      <a:srgbClr val="FFFF00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টপোলজির</a:t>
                </a:r>
                <a:r>
                  <a:rPr lang="en-US" sz="2400" b="1" dirty="0">
                    <a:solidFill>
                      <a:srgbClr val="FFFF00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উপর</a:t>
                </a:r>
                <a:r>
                  <a:rPr lang="en-US" b="1" dirty="0">
                    <a:solidFill>
                      <a:schemeClr val="bg1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 </a:t>
                </a:r>
                <a:r>
                  <a:rPr lang="en-US" b="1" dirty="0" err="1">
                    <a:solidFill>
                      <a:schemeClr val="bg1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পোষ্টার</a:t>
                </a:r>
                <a:r>
                  <a:rPr lang="en-US" b="1" dirty="0">
                    <a:solidFill>
                      <a:schemeClr val="bg1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তৈরি</a:t>
                </a:r>
                <a:r>
                  <a:rPr lang="en-US" b="1" dirty="0">
                    <a:solidFill>
                      <a:schemeClr val="bg1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কর</a:t>
                </a:r>
                <a:r>
                  <a:rPr lang="en-US" b="1" dirty="0">
                    <a:solidFill>
                      <a:schemeClr val="bg1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।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0751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7793" y="-148065"/>
            <a:ext cx="8810065" cy="5560399"/>
            <a:chOff x="190500" y="1844448"/>
            <a:chExt cx="8185238" cy="47625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0375" y="1844448"/>
              <a:ext cx="5238750" cy="47625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90500" y="1844448"/>
              <a:ext cx="8185238" cy="984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074294" y="49154"/>
            <a:ext cx="3216355" cy="629882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মেশ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টপোলজি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03" y="541233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টপোলজিতে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কম্পিউটারগুলো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একটি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আর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একটির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সাথে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যুক্ত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থাকে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এবং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একাধিক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পথে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যুক্ত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থাকে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এখানে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যে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একটি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থেকে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তথ্য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নেয়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তা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নয়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বরং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সেটি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নেটওয়ার্কের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অন্য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কম্পিউটারের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মাঝেও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বিতরন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করতে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পারে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62050" y="6087070"/>
            <a:ext cx="6829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যদি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এমন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হয়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যে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একটি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নেটওয়ার্কের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প্রতিটি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কম্পিউটারই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সরাসরি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নেটওয়ার্কভুক্ত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অন্য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সবগুলো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কম্পিউটারের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সাথে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যুক্ত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থাকে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তাহলে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সেটি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হবে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কমপ্লিট</a:t>
            </a:r>
            <a:r>
              <a:rPr lang="en-US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মেশ</a:t>
            </a:r>
            <a:r>
              <a:rPr lang="en-US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480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6658" y="1828246"/>
            <a:ext cx="391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১.   </a:t>
            </a:r>
            <a:r>
              <a:rPr lang="bn-BD" sz="2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 </a:t>
            </a:r>
            <a:r>
              <a:rPr lang="bn-BD" sz="2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নেটওয়ার্ক </a:t>
            </a:r>
            <a:r>
              <a:rPr lang="en-US" sz="24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কত</a:t>
            </a:r>
            <a:r>
              <a:rPr lang="bn-BD" sz="2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প্রকার</a:t>
            </a:r>
            <a:r>
              <a:rPr lang="en-US" sz="2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?</a:t>
            </a:r>
            <a:endParaRPr lang="en-US" sz="2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0778" y="2307049"/>
            <a:ext cx="5196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২.  </a:t>
            </a:r>
            <a:r>
              <a:rPr lang="en-US" sz="2400" b="1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ব্যক্তিগত</a:t>
            </a:r>
            <a:r>
              <a:rPr lang="en-US" sz="2400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পর্যায়ে</a:t>
            </a:r>
            <a:r>
              <a:rPr lang="en-US" sz="2400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ব্যবহিত</a:t>
            </a:r>
            <a:r>
              <a:rPr lang="en-US" sz="2400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নেটওয়ার্কের</a:t>
            </a:r>
            <a:r>
              <a:rPr lang="en-US" sz="2400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নাম</a:t>
            </a:r>
            <a:r>
              <a:rPr lang="en-US" sz="2400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কী</a:t>
            </a:r>
            <a:r>
              <a:rPr lang="en-US" sz="2400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?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30778" y="2800366"/>
            <a:ext cx="4170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NikoshBAN"/>
              </a:rPr>
              <a:t>৩.  WAN  </a:t>
            </a:r>
            <a:r>
              <a:rPr lang="en-US" sz="2400" b="1" dirty="0" err="1" smtClean="0">
                <a:solidFill>
                  <a:srgbClr val="00B050"/>
                </a:solidFill>
                <a:latin typeface="NikoshBAN"/>
              </a:rPr>
              <a:t>এর</a:t>
            </a:r>
            <a:r>
              <a:rPr lang="en-US" sz="2400" b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/>
              </a:rPr>
              <a:t>পূর্ণরুপ</a:t>
            </a:r>
            <a:r>
              <a:rPr lang="en-US" sz="2400" b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/>
              </a:rPr>
              <a:t>লেখ</a:t>
            </a:r>
            <a:r>
              <a:rPr lang="en-US" sz="2400" b="1" dirty="0" smtClean="0">
                <a:solidFill>
                  <a:srgbClr val="00B050"/>
                </a:solidFill>
                <a:latin typeface="NikoshBAN"/>
              </a:rPr>
              <a:t>    </a:t>
            </a:r>
            <a:endParaRPr lang="en-US" sz="2400" b="1" dirty="0">
              <a:solidFill>
                <a:srgbClr val="00B050"/>
              </a:solidFill>
              <a:latin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2306" y="3276545"/>
            <a:ext cx="64110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৪.  </a:t>
            </a:r>
            <a:r>
              <a:rPr lang="en-US" sz="2400" dirty="0" err="1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কেন্দ্রীয়</a:t>
            </a:r>
            <a:r>
              <a:rPr lang="en-US" sz="24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HUB/ SWITCH </a:t>
            </a:r>
            <a:r>
              <a:rPr lang="en-US" sz="2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নষ্ট</a:t>
            </a:r>
            <a:r>
              <a:rPr lang="en-US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হয়ে</a:t>
            </a:r>
            <a:r>
              <a:rPr lang="en-US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গেলে</a:t>
            </a:r>
            <a:r>
              <a:rPr lang="en-US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পুরো</a:t>
            </a:r>
            <a:r>
              <a:rPr lang="en-US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নেটওয়ার্কটি</a:t>
            </a:r>
            <a:r>
              <a:rPr lang="en-US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endParaRPr lang="en-US" sz="2400" dirty="0" smtClean="0">
              <a:solidFill>
                <a:srgbClr val="0000FF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2400" dirty="0" err="1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অচল</a:t>
            </a:r>
            <a:r>
              <a:rPr lang="en-US" sz="24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হয়ে</a:t>
            </a:r>
            <a:r>
              <a:rPr lang="en-US" sz="24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পরে</a:t>
            </a:r>
            <a:r>
              <a:rPr lang="en-US" sz="24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কোন</a:t>
            </a:r>
            <a:r>
              <a:rPr lang="en-US" sz="24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টপোলজিতে</a:t>
            </a:r>
            <a:r>
              <a:rPr lang="en-US" sz="24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 ?</a:t>
            </a:r>
            <a:endParaRPr lang="en-US" sz="24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0777" y="4139194"/>
            <a:ext cx="49247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৫. 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অনেকগুলো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স্টার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টপোলজি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একত্রে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করা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কোন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			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টপোলজিতে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?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63987" y="681402"/>
            <a:ext cx="6580013" cy="740228"/>
          </a:xfrm>
          <a:custGeom>
            <a:avLst/>
            <a:gdLst>
              <a:gd name="connsiteX0" fmla="*/ 0 w 6580013"/>
              <a:gd name="connsiteY0" fmla="*/ 0 h 740228"/>
              <a:gd name="connsiteX1" fmla="*/ 6580013 w 6580013"/>
              <a:gd name="connsiteY1" fmla="*/ 0 h 740228"/>
              <a:gd name="connsiteX2" fmla="*/ 6580013 w 6580013"/>
              <a:gd name="connsiteY2" fmla="*/ 740228 h 740228"/>
              <a:gd name="connsiteX3" fmla="*/ 0 w 6580013"/>
              <a:gd name="connsiteY3" fmla="*/ 740228 h 740228"/>
              <a:gd name="connsiteX4" fmla="*/ 0 w 6580013"/>
              <a:gd name="connsiteY4" fmla="*/ 0 h 740228"/>
              <a:gd name="connsiteX0" fmla="*/ 754743 w 6580013"/>
              <a:gd name="connsiteY0" fmla="*/ 0 h 740228"/>
              <a:gd name="connsiteX1" fmla="*/ 6580013 w 6580013"/>
              <a:gd name="connsiteY1" fmla="*/ 0 h 740228"/>
              <a:gd name="connsiteX2" fmla="*/ 6580013 w 6580013"/>
              <a:gd name="connsiteY2" fmla="*/ 740228 h 740228"/>
              <a:gd name="connsiteX3" fmla="*/ 0 w 6580013"/>
              <a:gd name="connsiteY3" fmla="*/ 740228 h 740228"/>
              <a:gd name="connsiteX4" fmla="*/ 754743 w 6580013"/>
              <a:gd name="connsiteY4" fmla="*/ 0 h 74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0013" h="740228">
                <a:moveTo>
                  <a:pt x="754743" y="0"/>
                </a:moveTo>
                <a:lnTo>
                  <a:pt x="6580013" y="0"/>
                </a:lnTo>
                <a:lnTo>
                  <a:pt x="6580013" y="740228"/>
                </a:lnTo>
                <a:lnTo>
                  <a:pt x="0" y="740228"/>
                </a:lnTo>
                <a:lnTo>
                  <a:pt x="754743" y="0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/>
          <p:cNvSpPr/>
          <p:nvPr/>
        </p:nvSpPr>
        <p:spPr>
          <a:xfrm rot="10800000">
            <a:off x="-2" y="5347744"/>
            <a:ext cx="6981372" cy="740228"/>
          </a:xfrm>
          <a:custGeom>
            <a:avLst/>
            <a:gdLst>
              <a:gd name="connsiteX0" fmla="*/ 0 w 6580013"/>
              <a:gd name="connsiteY0" fmla="*/ 0 h 740228"/>
              <a:gd name="connsiteX1" fmla="*/ 6580013 w 6580013"/>
              <a:gd name="connsiteY1" fmla="*/ 0 h 740228"/>
              <a:gd name="connsiteX2" fmla="*/ 6580013 w 6580013"/>
              <a:gd name="connsiteY2" fmla="*/ 740228 h 740228"/>
              <a:gd name="connsiteX3" fmla="*/ 0 w 6580013"/>
              <a:gd name="connsiteY3" fmla="*/ 740228 h 740228"/>
              <a:gd name="connsiteX4" fmla="*/ 0 w 6580013"/>
              <a:gd name="connsiteY4" fmla="*/ 0 h 740228"/>
              <a:gd name="connsiteX0" fmla="*/ 754743 w 6580013"/>
              <a:gd name="connsiteY0" fmla="*/ 0 h 740228"/>
              <a:gd name="connsiteX1" fmla="*/ 6580013 w 6580013"/>
              <a:gd name="connsiteY1" fmla="*/ 0 h 740228"/>
              <a:gd name="connsiteX2" fmla="*/ 6580013 w 6580013"/>
              <a:gd name="connsiteY2" fmla="*/ 740228 h 740228"/>
              <a:gd name="connsiteX3" fmla="*/ 0 w 6580013"/>
              <a:gd name="connsiteY3" fmla="*/ 740228 h 740228"/>
              <a:gd name="connsiteX4" fmla="*/ 754743 w 6580013"/>
              <a:gd name="connsiteY4" fmla="*/ 0 h 74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0013" h="740228">
                <a:moveTo>
                  <a:pt x="754743" y="0"/>
                </a:moveTo>
                <a:lnTo>
                  <a:pt x="6580013" y="0"/>
                </a:lnTo>
                <a:lnTo>
                  <a:pt x="6580013" y="740228"/>
                </a:lnTo>
                <a:lnTo>
                  <a:pt x="0" y="740228"/>
                </a:lnTo>
                <a:lnTo>
                  <a:pt x="754743" y="0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58934" y="756884"/>
            <a:ext cx="3723328" cy="6647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48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# </a:t>
            </a:r>
            <a:endParaRPr lang="en-US" sz="48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239630" y="1841597"/>
            <a:ext cx="285854" cy="3926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39630" y="2341581"/>
            <a:ext cx="285854" cy="3926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39630" y="2834898"/>
            <a:ext cx="285854" cy="3926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41846" y="3329766"/>
            <a:ext cx="285854" cy="3926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239630" y="4092496"/>
            <a:ext cx="285854" cy="3926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28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0" y="4157411"/>
            <a:ext cx="6637287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#</a:t>
            </a:r>
            <a:r>
              <a:rPr lang="en-US" sz="32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‍</a:t>
            </a:r>
            <a:r>
              <a:rPr lang="en-US" sz="32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বিদ্যায়ের</a:t>
            </a:r>
            <a:r>
              <a:rPr lang="en-US" sz="32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2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প্রিণ্টার</a:t>
            </a:r>
            <a:r>
              <a:rPr lang="en-US" sz="32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32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32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যুক্তিসহ</a:t>
            </a:r>
            <a:r>
              <a:rPr lang="en-US" sz="32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সুপারিশ</a:t>
            </a:r>
            <a:r>
              <a:rPr lang="en-US" sz="32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69325" y="708674"/>
            <a:ext cx="5060734" cy="3305714"/>
            <a:chOff x="2869325" y="708674"/>
            <a:chExt cx="5060734" cy="3305714"/>
          </a:xfrm>
        </p:grpSpPr>
        <p:sp>
          <p:nvSpPr>
            <p:cNvPr id="5" name="Rectangle 4"/>
            <p:cNvSpPr/>
            <p:nvPr/>
          </p:nvSpPr>
          <p:spPr>
            <a:xfrm>
              <a:off x="4031598" y="708674"/>
              <a:ext cx="2736188" cy="5038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bn-BD" sz="5400" b="1" u="sng" dirty="0" smtClean="0">
                  <a:ln/>
                  <a:solidFill>
                    <a:srgbClr val="00CC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5400" b="1" u="sng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9325" y="1355526"/>
              <a:ext cx="5060734" cy="2658862"/>
            </a:xfrm>
            <a:prstGeom prst="rect">
              <a:avLst/>
            </a:prstGeom>
            <a:ln w="38100" cap="sq" cmpd="thickThin">
              <a:solidFill>
                <a:srgbClr val="00CC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3129083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694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9" b="76948" l="0" r="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14470"/>
            <a:ext cx="9144793" cy="57124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15767"/>
            <a:ext cx="9144000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আমার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সাথে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এত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সময়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যুক্ত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থাকার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জন্য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তোমাদের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কে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4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793" y="6246085"/>
            <a:ext cx="9144000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ভালো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থেকো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সুস্থ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থেকে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মাদক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মুক্ত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থেকো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।</a:t>
            </a:r>
            <a:endParaRPr lang="en-US" sz="4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536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542" y="2147892"/>
            <a:ext cx="9100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www.youtube.com/watch?v=fubKosFZnts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542" y="5907314"/>
            <a:ext cx="8955314" cy="798286"/>
          </a:xfrm>
          <a:prstGeom prst="rect">
            <a:avLst/>
          </a:prstGeom>
          <a:solidFill>
            <a:srgbClr val="00CC00"/>
          </a:solidFill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77257" y="6059531"/>
            <a:ext cx="772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……..</a:t>
            </a:r>
            <a:endParaRPr lang="en-US" sz="44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542" y="5907314"/>
            <a:ext cx="1233715" cy="7982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6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3054" y="0"/>
            <a:ext cx="5653825" cy="1558344"/>
          </a:xfrm>
          <a:custGeom>
            <a:avLst/>
            <a:gdLst>
              <a:gd name="connsiteX0" fmla="*/ 0 w 5653825"/>
              <a:gd name="connsiteY0" fmla="*/ 0 h 1558344"/>
              <a:gd name="connsiteX1" fmla="*/ 5653825 w 5653825"/>
              <a:gd name="connsiteY1" fmla="*/ 0 h 1558344"/>
              <a:gd name="connsiteX2" fmla="*/ 5653825 w 5653825"/>
              <a:gd name="connsiteY2" fmla="*/ 1558344 h 1558344"/>
              <a:gd name="connsiteX3" fmla="*/ 0 w 5653825"/>
              <a:gd name="connsiteY3" fmla="*/ 1558344 h 1558344"/>
              <a:gd name="connsiteX4" fmla="*/ 0 w 5653825"/>
              <a:gd name="connsiteY4" fmla="*/ 0 h 1558344"/>
              <a:gd name="connsiteX0" fmla="*/ 2047740 w 5653825"/>
              <a:gd name="connsiteY0" fmla="*/ 0 h 1558344"/>
              <a:gd name="connsiteX1" fmla="*/ 5653825 w 5653825"/>
              <a:gd name="connsiteY1" fmla="*/ 0 h 1558344"/>
              <a:gd name="connsiteX2" fmla="*/ 5653825 w 5653825"/>
              <a:gd name="connsiteY2" fmla="*/ 1558344 h 1558344"/>
              <a:gd name="connsiteX3" fmla="*/ 0 w 5653825"/>
              <a:gd name="connsiteY3" fmla="*/ 1558344 h 1558344"/>
              <a:gd name="connsiteX4" fmla="*/ 2047740 w 5653825"/>
              <a:gd name="connsiteY4" fmla="*/ 0 h 155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3825" h="1558344">
                <a:moveTo>
                  <a:pt x="2047740" y="0"/>
                </a:moveTo>
                <a:lnTo>
                  <a:pt x="5653825" y="0"/>
                </a:lnTo>
                <a:lnTo>
                  <a:pt x="5653825" y="1558344"/>
                </a:lnTo>
                <a:lnTo>
                  <a:pt x="0" y="1558344"/>
                </a:lnTo>
                <a:lnTo>
                  <a:pt x="2047740" y="0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/>
          <p:cNvSpPr/>
          <p:nvPr/>
        </p:nvSpPr>
        <p:spPr>
          <a:xfrm rot="10800000">
            <a:off x="0" y="5299656"/>
            <a:ext cx="6259132" cy="1558344"/>
          </a:xfrm>
          <a:custGeom>
            <a:avLst/>
            <a:gdLst>
              <a:gd name="connsiteX0" fmla="*/ 0 w 5653825"/>
              <a:gd name="connsiteY0" fmla="*/ 0 h 1558344"/>
              <a:gd name="connsiteX1" fmla="*/ 5653825 w 5653825"/>
              <a:gd name="connsiteY1" fmla="*/ 0 h 1558344"/>
              <a:gd name="connsiteX2" fmla="*/ 5653825 w 5653825"/>
              <a:gd name="connsiteY2" fmla="*/ 1558344 h 1558344"/>
              <a:gd name="connsiteX3" fmla="*/ 0 w 5653825"/>
              <a:gd name="connsiteY3" fmla="*/ 1558344 h 1558344"/>
              <a:gd name="connsiteX4" fmla="*/ 0 w 5653825"/>
              <a:gd name="connsiteY4" fmla="*/ 0 h 1558344"/>
              <a:gd name="connsiteX0" fmla="*/ 2047740 w 5653825"/>
              <a:gd name="connsiteY0" fmla="*/ 0 h 1558344"/>
              <a:gd name="connsiteX1" fmla="*/ 5653825 w 5653825"/>
              <a:gd name="connsiteY1" fmla="*/ 0 h 1558344"/>
              <a:gd name="connsiteX2" fmla="*/ 5653825 w 5653825"/>
              <a:gd name="connsiteY2" fmla="*/ 1558344 h 1558344"/>
              <a:gd name="connsiteX3" fmla="*/ 0 w 5653825"/>
              <a:gd name="connsiteY3" fmla="*/ 1558344 h 1558344"/>
              <a:gd name="connsiteX4" fmla="*/ 2047740 w 5653825"/>
              <a:gd name="connsiteY4" fmla="*/ 0 h 1558344"/>
              <a:gd name="connsiteX0" fmla="*/ 1824871 w 5653825"/>
              <a:gd name="connsiteY0" fmla="*/ 0 h 1558344"/>
              <a:gd name="connsiteX1" fmla="*/ 5653825 w 5653825"/>
              <a:gd name="connsiteY1" fmla="*/ 0 h 1558344"/>
              <a:gd name="connsiteX2" fmla="*/ 5653825 w 5653825"/>
              <a:gd name="connsiteY2" fmla="*/ 1558344 h 1558344"/>
              <a:gd name="connsiteX3" fmla="*/ 0 w 5653825"/>
              <a:gd name="connsiteY3" fmla="*/ 1558344 h 1558344"/>
              <a:gd name="connsiteX4" fmla="*/ 1824871 w 5653825"/>
              <a:gd name="connsiteY4" fmla="*/ 0 h 1558344"/>
              <a:gd name="connsiteX0" fmla="*/ 1871790 w 5700744"/>
              <a:gd name="connsiteY0" fmla="*/ 0 h 1558344"/>
              <a:gd name="connsiteX1" fmla="*/ 5700744 w 5700744"/>
              <a:gd name="connsiteY1" fmla="*/ 0 h 1558344"/>
              <a:gd name="connsiteX2" fmla="*/ 5700744 w 5700744"/>
              <a:gd name="connsiteY2" fmla="*/ 1558344 h 1558344"/>
              <a:gd name="connsiteX3" fmla="*/ 0 w 5700744"/>
              <a:gd name="connsiteY3" fmla="*/ 1545465 h 1558344"/>
              <a:gd name="connsiteX4" fmla="*/ 1871790 w 5700744"/>
              <a:gd name="connsiteY4" fmla="*/ 0 h 155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0744" h="1558344">
                <a:moveTo>
                  <a:pt x="1871790" y="0"/>
                </a:moveTo>
                <a:lnTo>
                  <a:pt x="5700744" y="0"/>
                </a:lnTo>
                <a:lnTo>
                  <a:pt x="5700744" y="1558344"/>
                </a:lnTo>
                <a:lnTo>
                  <a:pt x="0" y="1545465"/>
                </a:lnTo>
                <a:lnTo>
                  <a:pt x="1871790" y="0"/>
                </a:lnTo>
                <a:close/>
              </a:path>
            </a:pathLst>
          </a:cu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55313" y="3105834"/>
            <a:ext cx="6297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#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ভিডিও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টি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তোমাদের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কেমন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লাগলো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?</a:t>
            </a:r>
            <a:endParaRPr lang="en-US" sz="3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5312" y="3105833"/>
            <a:ext cx="6297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#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ভিডিও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টি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দেখে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কি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বুঝতে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পারলে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?</a:t>
            </a:r>
            <a:endParaRPr lang="en-US" sz="3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5312" y="3113363"/>
            <a:ext cx="689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#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ভিডিও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টিতে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কোন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নেটওয়ার্ক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দেখানো</a:t>
            </a:r>
            <a:r>
              <a:rPr lang="en-US" sz="36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হয়েছে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?</a:t>
            </a:r>
            <a:endParaRPr lang="en-US" sz="3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998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bg1"/>
            </a:gs>
            <a:gs pos="100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5558" y="330200"/>
            <a:ext cx="8489042" cy="5650250"/>
            <a:chOff x="527958" y="330200"/>
            <a:chExt cx="8489042" cy="56502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58" y="330200"/>
              <a:ext cx="8164284" cy="4800600"/>
            </a:xfrm>
            <a:prstGeom prst="rect">
              <a:avLst/>
            </a:prstGeom>
          </p:spPr>
        </p:pic>
        <p:pic>
          <p:nvPicPr>
            <p:cNvPr id="11" name="Picture 2" descr="C:\Documents and Settings\ConnectingClassRoom\Desktop\Personal Presentation\computer_animated_globe.jpg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13100" y="355600"/>
              <a:ext cx="2463800" cy="246380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654958" y="4533900"/>
              <a:ext cx="836204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 err="1" smtClean="0">
                  <a:ln w="0"/>
                  <a:solidFill>
                    <a:srgbClr val="FF00FF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Shonar Bangla" panose="020B0502040204020203" pitchFamily="34" charset="0"/>
                  <a:cs typeface="Shonar Bangla" panose="020B0502040204020203" pitchFamily="34" charset="0"/>
                </a:rPr>
                <a:t>কম্পিউটার</a:t>
              </a:r>
              <a:r>
                <a:rPr lang="en-US" sz="8800" b="1" dirty="0" smtClean="0">
                  <a:ln w="0"/>
                  <a:solidFill>
                    <a:srgbClr val="FF00FF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8800" b="1" dirty="0" err="1" smtClean="0">
                  <a:ln w="0"/>
                  <a:solidFill>
                    <a:srgbClr val="FF00FF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Shonar Bangla" panose="020B0502040204020203" pitchFamily="34" charset="0"/>
                  <a:cs typeface="Shonar Bangla" panose="020B0502040204020203" pitchFamily="34" charset="0"/>
                </a:rPr>
                <a:t>নেটওয়ার্ক</a:t>
              </a:r>
              <a:endParaRPr lang="en-US" sz="8800" b="1" dirty="0">
                <a:ln w="0"/>
                <a:solidFill>
                  <a:srgbClr val="FF00FF"/>
                </a:solidFill>
                <a:effectLst>
                  <a:reflection blurRad="6350" stA="53000" endA="300" endPos="35500" dir="5400000" sy="-90000" algn="bl" rotWithShape="0"/>
                </a:effectLst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271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51379" y="3838736"/>
            <a:ext cx="5254388" cy="705968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নেটওয়ার্কের </a:t>
            </a:r>
            <a:r>
              <a:rPr lang="bn-BD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শ্রেণী </a:t>
            </a:r>
            <a:r>
              <a:rPr lang="bn-BD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20119" y="3134916"/>
            <a:ext cx="4039737" cy="646331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নেটওয়ার্ক </a:t>
            </a:r>
            <a:r>
              <a:rPr lang="bn-BD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 তা বলতে </a:t>
            </a:r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1064525" y="4602193"/>
            <a:ext cx="6509982" cy="843264"/>
          </a:xfrm>
          <a:prstGeom prst="roundRect">
            <a:avLst>
              <a:gd name="adj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নেটওয়া</a:t>
            </a:r>
            <a:r>
              <a:rPr lang="en-US" sz="2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র্ক</a:t>
            </a: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1816925"/>
            <a:ext cx="9144000" cy="5725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শিখনফল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620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56260839"/>
              </p:ext>
            </p:extLst>
          </p:nvPr>
        </p:nvGraphicFramePr>
        <p:xfrm>
          <a:off x="1814008" y="2550017"/>
          <a:ext cx="5578466" cy="3867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8637" y="38637"/>
            <a:ext cx="9053848" cy="2305318"/>
          </a:xfrm>
          <a:prstGeom prst="roundRect">
            <a:avLst/>
          </a:prstGeom>
          <a:gradFill>
            <a:gsLst>
              <a:gs pos="0">
                <a:srgbClr val="00CC00"/>
              </a:gs>
              <a:gs pos="100000">
                <a:srgbClr val="FFFF00"/>
              </a:gs>
            </a:gsLst>
            <a:lin ang="5400000" scaled="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নেটওয়ার্কে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অনেকগুলো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একসাথে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জুড়ে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দেওয়া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হয়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যেন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একটি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অন্য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কম্পিউটারের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সাথে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যোগাযোগ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করতে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পারে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</a:p>
          <a:p>
            <a:pPr algn="just"/>
            <a:endParaRPr lang="en-US" sz="1200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algn="ctr"/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জুড়ে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দেওয়া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কম্পিউটারগলোর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অবস্থানের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উপর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ভিত্তি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করে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নেটওয়ার্ককে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নিন্মলিখিত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ভাগে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ভাগ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করা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যায়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-</a:t>
            </a:r>
            <a:endParaRPr lang="en-US" sz="2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2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E2086D-014E-4DF4-BF17-844E87188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1BE2086D-014E-4DF4-BF17-844E87188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202B5C-1AA3-4F2C-8D3F-09605B5BF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70202B5C-1AA3-4F2C-8D3F-09605B5BFD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BB3157-1D9E-4006-BC1F-50224FCD3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C9BB3157-1D9E-4006-BC1F-50224FCD37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6C5171-2182-4ADA-8DAD-63F20F8A3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B26C5171-2182-4ADA-8DAD-63F20F8A31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446916-9063-40C9-9C81-23410EB91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2C446916-9063-40C9-9C81-23410EB91B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DD07AC-54B6-4B5A-95A8-485652885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0BDD07AC-54B6-4B5A-95A8-4856528859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F71BBF-B50D-4B23-960C-2B29BD653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5">
                                            <p:graphicEl>
                                              <a:dgm id="{0FF71BBF-B50D-4B23-960C-2B29BD6532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95C8AD-CA15-4AA3-9BC6-3F3867F79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5">
                                            <p:graphicEl>
                                              <a:dgm id="{5795C8AD-CA15-4AA3-9BC6-3F3867F797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D94A2D-CB4F-4BE1-9C9B-DAB3B3562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3AD94A2D-CB4F-4BE1-9C9B-DAB3B35627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9550" y="360608"/>
            <a:ext cx="8216721" cy="862885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চলো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নেটওয়ার্ক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সম্পর্কে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আরো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বিস্তারিত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জানি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834974" y="897589"/>
            <a:ext cx="5210629" cy="624114"/>
          </a:xfrm>
          <a:prstGeom prst="roundRect">
            <a:avLst>
              <a:gd name="adj" fmla="val 37597"/>
            </a:avLst>
          </a:prstGeom>
          <a:solidFill>
            <a:srgbClr val="FF00FF">
              <a:alpha val="26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 নেটওয়ার্ক চার প্রকার</a:t>
            </a:r>
            <a:endParaRPr lang="en-US" sz="3600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142" y="2200212"/>
            <a:ext cx="3164294" cy="32413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34" r="57911" b="1562"/>
          <a:stretch/>
        </p:blipFill>
        <p:spPr>
          <a:xfrm>
            <a:off x="1189258" y="2287857"/>
            <a:ext cx="2931794" cy="286919"/>
          </a:xfrm>
          <a:prstGeom prst="rect">
            <a:avLst/>
          </a:prstGeom>
          <a:ln w="3175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41" r="49014" b="15656"/>
          <a:stretch/>
        </p:blipFill>
        <p:spPr>
          <a:xfrm>
            <a:off x="1189258" y="5066615"/>
            <a:ext cx="2931794" cy="300762"/>
          </a:xfrm>
          <a:prstGeom prst="rect">
            <a:avLst/>
          </a:prstGeom>
          <a:ln w="3175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6" name="Group 25"/>
          <p:cNvGrpSpPr/>
          <p:nvPr/>
        </p:nvGrpSpPr>
        <p:grpSpPr>
          <a:xfrm>
            <a:off x="5263210" y="2738539"/>
            <a:ext cx="3284712" cy="701801"/>
            <a:chOff x="5858295" y="345868"/>
            <a:chExt cx="3284712" cy="701801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033" r="55737" b="43968"/>
            <a:stretch/>
          </p:blipFill>
          <p:spPr>
            <a:xfrm>
              <a:off x="6211213" y="569624"/>
              <a:ext cx="2931794" cy="286919"/>
            </a:xfrm>
            <a:prstGeom prst="rect">
              <a:avLst/>
            </a:prstGeom>
            <a:ln w="3175" cap="sq" cmpd="thickThin">
              <a:solidFill>
                <a:srgbClr val="FF00FF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1" name="Oval 30"/>
            <p:cNvSpPr/>
            <p:nvPr/>
          </p:nvSpPr>
          <p:spPr>
            <a:xfrm>
              <a:off x="5858295" y="345868"/>
              <a:ext cx="705836" cy="70180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FF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anose="020B0502040204020203" pitchFamily="34" charset="0"/>
                  <a:cs typeface="Shonar Bangla" panose="020B0502040204020203" pitchFamily="34" charset="0"/>
                </a:rPr>
                <a:t>১</a:t>
              </a:r>
              <a:endPara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3238538" y="4411436"/>
            <a:ext cx="673516" cy="652004"/>
          </a:xfrm>
          <a:prstGeom prst="ellipse">
            <a:avLst/>
          </a:prstGeom>
          <a:ln>
            <a:solidFill>
              <a:srgbClr val="FF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৩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263210" y="4118849"/>
            <a:ext cx="3303847" cy="701801"/>
            <a:chOff x="1544473" y="4405167"/>
            <a:chExt cx="3303847" cy="701801"/>
          </a:xfrm>
          <a:solidFill>
            <a:srgbClr val="0000FF"/>
          </a:solidFill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" t="52516" r="59315" b="30211"/>
            <a:stretch/>
          </p:blipFill>
          <p:spPr>
            <a:xfrm>
              <a:off x="1916526" y="4606727"/>
              <a:ext cx="2931794" cy="298679"/>
            </a:xfrm>
            <a:prstGeom prst="rect">
              <a:avLst/>
            </a:prstGeom>
            <a:grpFill/>
            <a:ln w="3175" cap="sq" cmpd="thickThin">
              <a:solidFill>
                <a:srgbClr val="0000FF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6" name="Oval 35"/>
            <p:cNvSpPr/>
            <p:nvPr/>
          </p:nvSpPr>
          <p:spPr>
            <a:xfrm>
              <a:off x="1544473" y="4405167"/>
              <a:ext cx="705836" cy="701801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anose="020B0502040204020203" pitchFamily="34" charset="0"/>
                  <a:cs typeface="Shonar Bangla" panose="020B0502040204020203" pitchFamily="34" charset="0"/>
                </a:rPr>
                <a:t>২</a:t>
              </a:r>
              <a:endParaRPr lang="en-US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  <p:sp>
        <p:nvSpPr>
          <p:cNvPr id="37" name="Oval 36"/>
          <p:cNvSpPr/>
          <p:nvPr/>
        </p:nvSpPr>
        <p:spPr>
          <a:xfrm>
            <a:off x="3239536" y="2574776"/>
            <a:ext cx="673516" cy="6520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৪</a:t>
            </a:r>
            <a:endParaRPr lang="en-US" sz="5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52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2" grpId="0" animBg="1"/>
      <p:bldP spid="33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b="29173"/>
          <a:stretch/>
        </p:blipFill>
        <p:spPr>
          <a:xfrm>
            <a:off x="173420" y="643761"/>
            <a:ext cx="5791200" cy="2590800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784048" y="2784012"/>
            <a:ext cx="7876520" cy="118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১.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নেটওয়ার্ক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কাকে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বলে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? 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784048" y="3609589"/>
            <a:ext cx="7876520" cy="71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২</a:t>
            </a:r>
            <a:r>
              <a:rPr lang="en-US" sz="32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. </a:t>
            </a:r>
            <a:r>
              <a:rPr lang="en-US" sz="32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</a:t>
            </a:r>
            <a:r>
              <a:rPr lang="en-US" sz="32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নেটওয়ার্ক</a:t>
            </a:r>
            <a:r>
              <a:rPr lang="en-US" sz="32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কত</a:t>
            </a:r>
            <a:r>
              <a:rPr lang="en-US" sz="32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প্রকার</a:t>
            </a:r>
            <a:r>
              <a:rPr lang="en-US" sz="32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r>
              <a:rPr lang="en-US" sz="32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কী</a:t>
            </a:r>
            <a:r>
              <a:rPr lang="en-US" sz="32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কী</a:t>
            </a:r>
            <a:r>
              <a:rPr lang="en-US" sz="32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566025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1373</TotalTime>
  <Words>778</Words>
  <Application>Microsoft Office PowerPoint</Application>
  <PresentationFormat>On-screen Show (4:3)</PresentationFormat>
  <Paragraphs>129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 Rounded MT Bold</vt:lpstr>
      <vt:lpstr>Calibri</vt:lpstr>
      <vt:lpstr>Calibri Light</vt:lpstr>
      <vt:lpstr>Nikosh</vt:lpstr>
      <vt:lpstr>NikoshBAN</vt:lpstr>
      <vt:lpstr>Shonar Bangla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Mahi Kaishar</dc:creator>
  <cp:lastModifiedBy>Nusrat Pc</cp:lastModifiedBy>
  <cp:revision>276</cp:revision>
  <dcterms:created xsi:type="dcterms:W3CDTF">2019-10-07T14:29:44Z</dcterms:created>
  <dcterms:modified xsi:type="dcterms:W3CDTF">2020-11-19T05:35:25Z</dcterms:modified>
</cp:coreProperties>
</file>