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8" r:id="rId3"/>
    <p:sldId id="274" r:id="rId4"/>
    <p:sldId id="275" r:id="rId5"/>
    <p:sldId id="276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3548" autoAdjust="0"/>
  </p:normalViewPr>
  <p:slideViewPr>
    <p:cSldViewPr>
      <p:cViewPr varScale="1">
        <p:scale>
          <a:sx n="70" d="100"/>
          <a:sy n="70" d="100"/>
        </p:scale>
        <p:origin x="13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EB86E-6BA7-4FA5-8BE1-E9BB567F170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3EC2-4C2F-43C9-BF2A-1ADCA5524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3EC2-4C2F-43C9-BF2A-1ADCA5524E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97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3EC2-4C2F-43C9-BF2A-1ADCA5524E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3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3EC2-4C2F-43C9-BF2A-1ADCA5524E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4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3EC2-4C2F-43C9-BF2A-1ADCA5524E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8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3EC2-4C2F-43C9-BF2A-1ADCA5524E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4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3EC2-4C2F-43C9-BF2A-1ADCA5524E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3EC2-4C2F-43C9-BF2A-1ADCA5524E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3EC2-4C2F-43C9-BF2A-1ADCA5524E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62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3EC2-4C2F-43C9-BF2A-1ADCA5524E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07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3EC2-4C2F-43C9-BF2A-1ADCA5524E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7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inde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686800" cy="655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bebrahimhossain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90600"/>
            <a:ext cx="6400800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আজকের অনলাইন ক্লাসে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5638800" cy="3657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990600"/>
            <a:ext cx="3856231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৫নং হাদিসের পাঠ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3315" y="1828800"/>
            <a:ext cx="6096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SA" sz="3200" dirty="0" smtClean="0"/>
              <a:t>و </a:t>
            </a:r>
            <a:r>
              <a:rPr lang="ar-SA" sz="2800" dirty="0" smtClean="0"/>
              <a:t>عنْ اَنَسٍ (رض) قألَ قَالَ رَسُولُ الله (صلعم) لايُؤمِنُ اَحَدُكُمْ حَتَّى </a:t>
            </a:r>
            <a:r>
              <a:rPr lang="ar-SA" sz="2800" dirty="0"/>
              <a:t>ا</a:t>
            </a:r>
            <a:r>
              <a:rPr lang="ar-SA" sz="2800" dirty="0" smtClean="0"/>
              <a:t>َكُونَ </a:t>
            </a:r>
            <a:r>
              <a:rPr lang="ar-SA" sz="2800" dirty="0" smtClean="0"/>
              <a:t>اَحَبَّ</a:t>
            </a: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ar-SA" sz="2800" dirty="0" smtClean="0"/>
              <a:t>أِلَيْهِ مِنْ وَالِدِ ه ِوَ وَلَدِهِ وَالنَّاسِ اجْمَعِنَ –مُتّفَقً عَلَيْه </a:t>
            </a:r>
            <a:r>
              <a:rPr lang="ar-SA" sz="3200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5814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হযরত আনাস বিন মালেক (রাঃ) হতে বর্ণিত। তিনি বলেন,</a:t>
            </a:r>
          </a:p>
          <a:p>
            <a:r>
              <a:rPr lang="bn-BD" smtClean="0"/>
              <a:t>রাসূল (সঃ) ইরশাদ করেছেন তোমাদের মধ্যে কেউ ততক্ষণ পর্যন্ত পরিপূর্ণ মূ”মিন হতে পারবে না;যে পর্যন্ত আমি তাঁর নিকট তাঁর পিতা- মাতা সন্তান-সন্তুতি এবং অন্যান্য সকল মানুষ হতে অধিক ভালোবাসার পাত্র না হব। (বুখারী-মুসলিম )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5562600" cy="1077218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معني</a:t>
            </a: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المُحَبَّةِ وَاَقْسَامِهاَ</a:t>
            </a:r>
          </a:p>
          <a:p>
            <a:pPr algn="ctr"/>
            <a:r>
              <a:rPr lang="bn-BD" sz="3200" b="1" dirty="0" smtClean="0">
                <a:latin typeface="Arabic Typesetting" panose="03020402040406030203" pitchFamily="66" charset="-78"/>
                <a:cs typeface="NikoshBAN" pitchFamily="2" charset="0"/>
              </a:rPr>
              <a:t>মহব্বতের অর্থ ও প্রকারভেদঃ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819400"/>
            <a:ext cx="5715000" cy="1447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মহব্বত শব্দটি বাবে ইফয়াল হতে ইসমে </a:t>
            </a:r>
            <a:r>
              <a:rPr lang="bn-BD" smtClean="0"/>
              <a:t>মফউলের </a:t>
            </a:r>
            <a:r>
              <a:rPr lang="bn-BD" smtClean="0"/>
              <a:t>ওয়াহেদ </a:t>
            </a:r>
            <a:r>
              <a:rPr lang="bn-BD" dirty="0" smtClean="0"/>
              <a:t>মূয়ান্নাছের ছিগাহ।অর্থঃ ঝুকে পড়া,উৎসাহ,-উদ্দীপনা,তথা অন্তরের আগ্রহ।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4495800"/>
            <a:ext cx="5791200" cy="1219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পছন্দনীয় বস্তুর প্রতি আকর্ষণকে মহব্বত বলে।</a:t>
            </a:r>
          </a:p>
          <a:p>
            <a:pPr algn="ctr"/>
            <a:r>
              <a:rPr lang="bn-BD" dirty="0" smtClean="0"/>
              <a:t>কারো কারো মতেঃপ্রিয় বস্তু বা ব্যক্তির প্রতি হ্রদয়ের ঝুকে যাওয়াকে মহব্বত বলে। 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267200" y="2067818"/>
            <a:ext cx="495300" cy="675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209800" y="2971800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667000" y="762000"/>
            <a:ext cx="4267200" cy="16002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تَحْقِيقَاتُ الاْلْفاَ ظ</a:t>
            </a:r>
          </a:p>
          <a:p>
            <a:pPr algn="ctr"/>
            <a:r>
              <a:rPr lang="bn-BD" dirty="0" smtClean="0"/>
              <a:t>(শব্দ সমূহের বিশ্লেষণ)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3338"/>
              </p:ext>
            </p:extLst>
          </p:nvPr>
        </p:nvGraphicFramePr>
        <p:xfrm>
          <a:off x="1600200" y="2590800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86740">
                <a:tc>
                  <a:txBody>
                    <a:bodyPr/>
                    <a:lstStyle/>
                    <a:p>
                      <a:r>
                        <a:rPr lang="bn-BD" dirty="0" smtClean="0"/>
                        <a:t>প্রদত্ত শব্দ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ছিগাহ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বাহাছ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বাব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মাসদা</a:t>
                      </a:r>
                      <a:r>
                        <a:rPr lang="bn-BD" sz="1600" dirty="0" smtClean="0"/>
                        <a:t>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মূলবর্ণ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জিন্স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অর্থ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ar-SA" dirty="0" smtClean="0"/>
                        <a:t>سَلِمَ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وَاحِدْ مذَكّرْغائب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فعل</a:t>
                      </a:r>
                      <a:r>
                        <a:rPr lang="ar-SA" baseline="0" dirty="0" smtClean="0"/>
                        <a:t> ماضى معروف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سمع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السلامةُ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س-ل-م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صحيح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নিরাপদ রইল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ar-SA" dirty="0" smtClean="0"/>
                        <a:t>سَاَل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وَاحِدْ مذَكّرْغائب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فعل</a:t>
                      </a:r>
                      <a:r>
                        <a:rPr lang="ar-SA" baseline="0" dirty="0" smtClean="0"/>
                        <a:t> ماضى معروف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فَتَحَ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السؤاَلُ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س-أ-ل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مهموز</a:t>
                      </a:r>
                    </a:p>
                    <a:p>
                      <a:r>
                        <a:rPr lang="ar-SA" dirty="0" smtClean="0"/>
                        <a:t>عين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সে প্রশ্ন করল।</a:t>
                      </a:r>
                      <a:endParaRPr lang="en-US" sz="1400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ar-SA" sz="1100" dirty="0" smtClean="0">
                          <a:solidFill>
                            <a:srgbClr val="C00000"/>
                          </a:solidFill>
                        </a:rPr>
                        <a:t>لاَيُؤمِنُ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100" dirty="0" smtClean="0">
                          <a:solidFill>
                            <a:srgbClr val="C00000"/>
                          </a:solidFill>
                        </a:rPr>
                        <a:t>وَاحِدْ مذَكّرْغائب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100" dirty="0" smtClean="0">
                          <a:solidFill>
                            <a:srgbClr val="C00000"/>
                          </a:solidFill>
                        </a:rPr>
                        <a:t>نفى فعل مضارع معروف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000" dirty="0" smtClean="0">
                          <a:solidFill>
                            <a:srgbClr val="C00000"/>
                          </a:solidFill>
                        </a:rPr>
                        <a:t>افعال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600" dirty="0" smtClean="0">
                          <a:solidFill>
                            <a:srgbClr val="C00000"/>
                          </a:solidFill>
                        </a:rPr>
                        <a:t>الايمان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800" dirty="0" smtClean="0">
                          <a:solidFill>
                            <a:srgbClr val="C00000"/>
                          </a:solidFill>
                        </a:rPr>
                        <a:t>ا- م- ن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100" dirty="0" smtClean="0">
                          <a:solidFill>
                            <a:srgbClr val="C00000"/>
                          </a:solidFill>
                        </a:rPr>
                        <a:t>مهموز فا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100" dirty="0" smtClean="0">
                          <a:solidFill>
                            <a:srgbClr val="C00000"/>
                          </a:solidFill>
                        </a:rPr>
                        <a:t>তোমরা</a:t>
                      </a:r>
                      <a:r>
                        <a:rPr lang="bn-BD" sz="1100" baseline="0" dirty="0" smtClean="0">
                          <a:solidFill>
                            <a:srgbClr val="C00000"/>
                          </a:solidFill>
                        </a:rPr>
                        <a:t> ঈমান আনবেনা।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90600"/>
            <a:ext cx="3581400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0" y="1752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/>
              <a:t>حقّق الفاظ: لاَيُؤمِنُ – سَاَلَ – سَلِمَ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104450"/>
              </p:ext>
            </p:extLst>
          </p:nvPr>
        </p:nvGraphicFramePr>
        <p:xfrm>
          <a:off x="1600200" y="2819401"/>
          <a:ext cx="6096000" cy="288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086928">
                <a:tc>
                  <a:txBody>
                    <a:bodyPr/>
                    <a:lstStyle/>
                    <a:p>
                      <a:r>
                        <a:rPr lang="ar-SA" dirty="0" smtClean="0"/>
                        <a:t>سَلِمَ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وَاحِدْ مذَكّرْغائب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فعل</a:t>
                      </a:r>
                      <a:r>
                        <a:rPr lang="ar-SA" baseline="0" dirty="0" smtClean="0"/>
                        <a:t> ماضى معروف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سمع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السلامةُ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س-ل-م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صحيح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নিরাপদ রইল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086928">
                <a:tc>
                  <a:txBody>
                    <a:bodyPr/>
                    <a:lstStyle/>
                    <a:p>
                      <a:r>
                        <a:rPr lang="ar-SA" dirty="0" smtClean="0"/>
                        <a:t>سَاَل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وَاحِدْ مذَكّرْغائب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فعل</a:t>
                      </a:r>
                      <a:r>
                        <a:rPr lang="ar-SA" baseline="0" dirty="0" smtClean="0"/>
                        <a:t> ماضى معروف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فَتَحَ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السؤاَلُ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س-أ-ل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مهموز</a:t>
                      </a:r>
                    </a:p>
                    <a:p>
                      <a:r>
                        <a:rPr lang="ar-SA" dirty="0" smtClean="0"/>
                        <a:t>عين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সে প্রশ্ন করল।</a:t>
                      </a:r>
                      <a:endParaRPr lang="en-US" sz="1400" dirty="0"/>
                    </a:p>
                  </a:txBody>
                  <a:tcPr/>
                </a:tc>
              </a:tr>
              <a:tr h="706503">
                <a:tc>
                  <a:txBody>
                    <a:bodyPr/>
                    <a:lstStyle/>
                    <a:p>
                      <a:r>
                        <a:rPr lang="ar-SA" sz="1100" dirty="0" smtClean="0">
                          <a:solidFill>
                            <a:srgbClr val="C00000"/>
                          </a:solidFill>
                        </a:rPr>
                        <a:t>لاَيُؤمِنُ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100" dirty="0" smtClean="0">
                          <a:solidFill>
                            <a:srgbClr val="C00000"/>
                          </a:solidFill>
                        </a:rPr>
                        <a:t>وَاحِدْ مذَكّرْغائب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100" dirty="0" smtClean="0">
                          <a:solidFill>
                            <a:srgbClr val="C00000"/>
                          </a:solidFill>
                        </a:rPr>
                        <a:t>نفى فعل مضارع معروف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000" dirty="0" smtClean="0">
                          <a:solidFill>
                            <a:srgbClr val="C00000"/>
                          </a:solidFill>
                        </a:rPr>
                        <a:t>افعال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600" dirty="0" smtClean="0">
                          <a:solidFill>
                            <a:srgbClr val="C00000"/>
                          </a:solidFill>
                        </a:rPr>
                        <a:t>الايمان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800" dirty="0" smtClean="0">
                          <a:solidFill>
                            <a:srgbClr val="C00000"/>
                          </a:solidFill>
                        </a:rPr>
                        <a:t>ا- م- ن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100" dirty="0" smtClean="0">
                          <a:solidFill>
                            <a:srgbClr val="C00000"/>
                          </a:solidFill>
                        </a:rPr>
                        <a:t>مهموز فا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100" dirty="0" smtClean="0">
                          <a:solidFill>
                            <a:srgbClr val="C00000"/>
                          </a:solidFill>
                        </a:rPr>
                        <a:t>তোমরা</a:t>
                      </a:r>
                      <a:r>
                        <a:rPr lang="bn-BD" sz="1100" baseline="0" dirty="0" smtClean="0">
                          <a:solidFill>
                            <a:srgbClr val="C00000"/>
                          </a:solidFill>
                        </a:rPr>
                        <a:t> ঈমান আনবেনা।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0696" y="990600"/>
            <a:ext cx="1685704" cy="646331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elp 3">
            <a:hlinkClick r:id="" action="ppaction://noaction" highlightClick="1">
              <a:snd r:embed="rId3" name="coin.wav"/>
            </a:hlinkClick>
          </p:cNvPr>
          <p:cNvSpPr/>
          <p:nvPr/>
        </p:nvSpPr>
        <p:spPr>
          <a:xfrm>
            <a:off x="1981200" y="2590800"/>
            <a:ext cx="4953000" cy="23622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ما معنى محبة ؟ ثمّ بين اقسامها-</a:t>
            </a:r>
            <a:endParaRPr lang="bn-BD" sz="3200" dirty="0" smtClean="0"/>
          </a:p>
          <a:p>
            <a:pPr algn="ctr"/>
            <a:r>
              <a:rPr lang="bn-BD" sz="2000" dirty="0" smtClean="0"/>
              <a:t>মুহব্বত শব্দের আভিধানিক ও পারিভাষিক অর্থ কি?মহব্বত কত প্রকার কি কি 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914400"/>
            <a:ext cx="2590800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800600"/>
            <a:ext cx="5791200" cy="461665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smtClean="0">
                <a:latin typeface="NikoshBAN" pitchFamily="2" charset="0"/>
                <a:cs typeface="NikoshBAN" pitchFamily="2" charset="0"/>
              </a:rPr>
              <a:t>হাদিস দুটির অনুবাদ লিখে মাদ্‌রাসায় জমা দিবে। </a:t>
            </a:r>
            <a:r>
              <a:rPr lang="en-US" sz="2400" b="1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I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7509" y="1600200"/>
            <a:ext cx="4772891" cy="29718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828800"/>
            <a:ext cx="2819400" cy="3695700"/>
          </a:xfrm>
          <a:prstGeom prst="rect">
            <a:avLst/>
          </a:prstGeom>
        </p:spPr>
      </p:pic>
      <p:sp>
        <p:nvSpPr>
          <p:cNvPr id="5" name="Chord 4"/>
          <p:cNvSpPr/>
          <p:nvPr/>
        </p:nvSpPr>
        <p:spPr>
          <a:xfrm rot="3690576">
            <a:off x="1970920" y="1879049"/>
            <a:ext cx="2667000" cy="3124200"/>
          </a:xfrm>
          <a:prstGeom prst="chord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504345">
            <a:off x="1784257" y="2710509"/>
            <a:ext cx="2613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90600"/>
            <a:ext cx="3276600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-60000">
            <a:off x="1274388" y="1951029"/>
            <a:ext cx="6421095" cy="3539430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মোঃশফিকুল ইসলাম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আরবি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পুর এম,ইউ,ফাজিল (স্নাতক)মাদ্‌রাসা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কালাই, জয়পুরহাট।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  <a:hlinkClick r:id="rId2"/>
              </a:rPr>
              <a:t>shofiqulislam1122@gmail.com</a:t>
            </a:r>
            <a:endParaRPr lang="en-US" sz="28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3124200" y="806355"/>
            <a:ext cx="3124200" cy="1371600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ছবি গুলোর প্রতি লক্ষ কর 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54864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0281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599"/>
            <a:ext cx="2819400" cy="38281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2688336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3145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2057400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1952625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7200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143000"/>
            <a:ext cx="3276600" cy="646331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286000"/>
            <a:ext cx="6096000" cy="2246769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হাদিস শরীফ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কিতাবুল ঈমাণ-৪ও৫নং হাদিস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০১/১১/২০২০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4601"/>
            <a:ext cx="1371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990600"/>
            <a:ext cx="2667000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828800"/>
            <a:ext cx="6096000" cy="3170099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# </a:t>
            </a:r>
            <a:r>
              <a:rPr lang="bn-BD" sz="2800" b="1" dirty="0" smtClean="0"/>
              <a:t>হাদিসের অনুবাদ করতে পারবে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শব্দ অর্থ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হাদিসের সংশ্লিষ্ট সংক্ষিপ্ত প্রশ্নের উত্তর দিতে 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056" y="1066800"/>
            <a:ext cx="3053320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981200"/>
            <a:ext cx="617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/>
              <a:t>و</a:t>
            </a:r>
            <a:r>
              <a:rPr lang="ar-SA" sz="2400" dirty="0" smtClean="0"/>
              <a:t>عن عَبْدِ اللهِ بْنِ عَمْرٍ(رض) قَالَ قالَ رَسُولُ الله (صلعم)</a:t>
            </a:r>
          </a:p>
          <a:p>
            <a:r>
              <a:rPr lang="ar-SA" sz="2400" dirty="0" smtClean="0"/>
              <a:t>اَلْمُسْلِمُ مَنْ سَلِمَ الْمُسْلِمُونَ مِنْ لِّسَانِه’وَيَدِهِ          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200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হযরত আব্দুল্লাহ ইবনে আমর (রাঃ)হতে বর্ণিত।তিনি বলেন,রাসূল (সঃ) এরশাদ করেছেন,সে-ই(প্রকৃত)মুসলমান;</a:t>
            </a:r>
          </a:p>
          <a:p>
            <a:r>
              <a:rPr lang="bn-BD" dirty="0" smtClean="0"/>
              <a:t>যার হাত ও জবান হতে মুসলমানগণ নিরাপদ থাকে।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4343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وَالْمُهَا جِرُ مَنْ هَجَرَ مَا نَهَى الله عَنْهُ – هَذَا لَفظُ الْبُخَارِى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029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আর প্রকৃত মুহাজির সে ব্যক্তি যে,আল্লাহ তা’আলা যা নিষেধ করেছেন তা পরিহার করে চলেন। এটা ইমাম বুখারীর বর্ণনা 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2192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وَلِمُسْلِمٍ قَالَ اِنًّ رَجُلاً سَألَ النًبِىً صلى الله عليه وسلم اَىُ المسْلِمِينَ خَيْرٌ</a:t>
            </a:r>
          </a:p>
          <a:p>
            <a:r>
              <a:rPr lang="ar-SA" sz="2000" dirty="0" smtClean="0"/>
              <a:t>قَالَ مَنْ سَلِمَ الْمُسْلِمُونَ مِنْ لِّسَانِهِ وَيَدِهِ </a:t>
            </a:r>
            <a:r>
              <a:rPr lang="ar-SA" dirty="0" smtClean="0"/>
              <a:t>-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209800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আর ইমাম মুসলিম বলেন যে,আব্দুল্লাহ ইবনে আমর (রাঃ)</a:t>
            </a:r>
          </a:p>
          <a:p>
            <a:r>
              <a:rPr lang="bn-BD" dirty="0" smtClean="0"/>
              <a:t>বর্ণনা করেন,এক ব্যক্তি রাসুল (সঃ) কে জিজ্ঞাসা করলেন (হে আল্লাহর রাসুল) মুসলমানদের মধ্যে উত্তম ব্যক্তি কে? </a:t>
            </a:r>
          </a:p>
          <a:p>
            <a:r>
              <a:rPr lang="bn-BD" dirty="0" smtClean="0"/>
              <a:t>রাসুল (সঃ) বললেন, যার জবান ও হাত হতে মুসলমানগণ নিরাপদ রয়েছে ।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05200"/>
            <a:ext cx="2133600" cy="23707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87128"/>
            <a:ext cx="2286000" cy="23616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508</Words>
  <Application>Microsoft Office PowerPoint</Application>
  <PresentationFormat>On-screen Show (4:3)</PresentationFormat>
  <Paragraphs>120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Arabic Typesetting</vt:lpstr>
      <vt:lpstr>Arial</vt:lpstr>
      <vt:lpstr>Calibri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Ebrahim</dc:creator>
  <cp:lastModifiedBy>purgram</cp:lastModifiedBy>
  <cp:revision>173</cp:revision>
  <dcterms:created xsi:type="dcterms:W3CDTF">2006-08-16T00:00:00Z</dcterms:created>
  <dcterms:modified xsi:type="dcterms:W3CDTF">2020-11-19T14:12:49Z</dcterms:modified>
</cp:coreProperties>
</file>