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3"/>
  </p:notesMasterIdLst>
  <p:sldIdLst>
    <p:sldId id="308" r:id="rId2"/>
    <p:sldId id="309" r:id="rId3"/>
    <p:sldId id="310" r:id="rId4"/>
    <p:sldId id="303" r:id="rId5"/>
    <p:sldId id="258" r:id="rId6"/>
    <p:sldId id="290" r:id="rId7"/>
    <p:sldId id="294" r:id="rId8"/>
    <p:sldId id="297" r:id="rId9"/>
    <p:sldId id="264" r:id="rId10"/>
    <p:sldId id="277" r:id="rId11"/>
    <p:sldId id="299" r:id="rId12"/>
    <p:sldId id="283" r:id="rId13"/>
    <p:sldId id="291" r:id="rId14"/>
    <p:sldId id="295" r:id="rId15"/>
    <p:sldId id="292" r:id="rId16"/>
    <p:sldId id="281" r:id="rId17"/>
    <p:sldId id="301" r:id="rId18"/>
    <p:sldId id="298" r:id="rId19"/>
    <p:sldId id="289" r:id="rId20"/>
    <p:sldId id="273" r:id="rId21"/>
    <p:sldId id="31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62" autoAdjust="0"/>
  </p:normalViewPr>
  <p:slideViewPr>
    <p:cSldViewPr>
      <p:cViewPr varScale="1">
        <p:scale>
          <a:sx n="68" d="100"/>
          <a:sy n="68" d="100"/>
        </p:scale>
        <p:origin x="14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063185-DDFB-426F-9B5B-F34065512BF9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7849E6-583B-4A5C-9DC1-0ACB859CD1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218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742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521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0096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81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2893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798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529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936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559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111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8877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D8BD707-D9CF-40AE-B4C6-C98DA3205C09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792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Desktop\Beautiful%20Flowers%20%20Gardens%20(With%20Floating%20Rose%20Petals)wmv.wmv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13">
              <a:solidFill>
                <a:schemeClr val="tx1"/>
              </a:solidFill>
            </a:endParaRPr>
          </a:p>
        </p:txBody>
      </p:sp>
      <p:pic>
        <p:nvPicPr>
          <p:cNvPr id="717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38200"/>
            <a:ext cx="7467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2323112" y="1939884"/>
            <a:ext cx="4005501" cy="103513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19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/>
              </a:rPr>
              <a:t>স্বাগতম</a:t>
            </a:r>
            <a:endParaRPr lang="en-US" sz="11194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/>
            </a:endParaRPr>
          </a:p>
        </p:txBody>
      </p:sp>
      <p:pic>
        <p:nvPicPr>
          <p:cNvPr id="11" name="Content Placeholder 5" descr="Bangladesh-180-animated-flag-gif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6334" y="3339662"/>
            <a:ext cx="3143604" cy="254209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2" name="Picture 11" descr="https://encrypted-tbn1.gstatic.com/images?q=tbn:ANd9GcQeuM7hpASvVmv_DbZ0rJEimybqC_kacRQlAOl2RlORl7UbBGt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834685" y="838200"/>
            <a:ext cx="373731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https://encrypted-tbn1.gstatic.com/images?q=tbn:ANd9GcQeuM7hpASvVmv_DbZ0rJEimybqC_kacRQlAOl2RlORl7UbBGt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4500489" y="838200"/>
            <a:ext cx="3805311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0" y="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আসসালামু আলাইকুম ওয়া রহমতুল্লাহে ওয়া বারকতুল্লাহ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0" y="624840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মোঃ নাজমুল হক শামীম-জেলা অ্যাম্বেসেডর 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 rot="16200000">
            <a:off x="-3203916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 থুপসারা সেলিমীয়া  দাখিল মাদরাসা 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 rot="16200000">
            <a:off x="5334000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3200" dirty="0" smtClean="0">
                <a:solidFill>
                  <a:srgbClr val="FFFF00"/>
                </a:solidFill>
              </a:rPr>
              <a:t>কালাই, জয়পুরহাট, মোবাইলঃ ০১৭২১৭০৭৪৫৫ </a:t>
            </a:r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 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9571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1828800"/>
            <a:ext cx="7010400" cy="2554545"/>
          </a:xfrm>
          <a:prstGeom prst="rect">
            <a:avLst/>
          </a:prstGeom>
          <a:noFill/>
          <a:ln w="38100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8000" dirty="0" smtClean="0">
                <a:latin typeface="NikoshBAN" pitchFamily="2" charset="0"/>
                <a:cs typeface="NikoshBAN" pitchFamily="2" charset="0"/>
              </a:rPr>
              <a:t>উদ্ভিদ ও প্রা</a:t>
            </a: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ণী</a:t>
            </a:r>
            <a:r>
              <a:rPr lang="bn-IN" sz="8000" dirty="0" smtClean="0">
                <a:latin typeface="NikoshBAN" pitchFamily="2" charset="0"/>
                <a:cs typeface="NikoshBAN" pitchFamily="2" charset="0"/>
              </a:rPr>
              <a:t> কোষের বিভিন্ন </a:t>
            </a: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অংশ।</a:t>
            </a:r>
            <a:r>
              <a:rPr lang="bn-IN" sz="8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আসসালামু আলাইকুম ওয়া রহমতুল্লাহে ওয়া বারকতুল্লাহ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0" y="624840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মোঃ নাজমুল হক শামীম-জেলা অ্যাম্বেসেডর 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 rot="16200000">
            <a:off x="-3203916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 থুপসারা সেলিমীয়া  দাখিল মাদরাসা 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 rot="16200000">
            <a:off x="5334000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3200" dirty="0" smtClean="0">
                <a:solidFill>
                  <a:srgbClr val="FFFF00"/>
                </a:solidFill>
              </a:rPr>
              <a:t>কালাই, জয়পুরহাট, মোবাইলঃ ০১৭২১৭০৭৪৫৫ </a:t>
            </a:r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 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S Vbc_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838200"/>
            <a:ext cx="4800600" cy="5181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ounded Rectangle 2"/>
          <p:cNvSpPr/>
          <p:nvPr/>
        </p:nvSpPr>
        <p:spPr>
          <a:xfrm>
            <a:off x="0" y="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আসসালামু আলাইকুম ওয়া রহমতুল্লাহে ওয়া বারকতুল্লাহ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624840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মোঃ নাজমুল হক শামীম-জেলা অ্যাম্বেসেডর 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 rot="16200000">
            <a:off x="-3203916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 থুপসারা সেলিমীয়া  দাখিল মাদরাসা 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 rot="16200000">
            <a:off x="5334000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3200" dirty="0" smtClean="0">
                <a:solidFill>
                  <a:srgbClr val="FFFF00"/>
                </a:solidFill>
              </a:rPr>
              <a:t>কালাই, জয়পুরহাট, মোবাইলঃ ০১৭২১৭০৭৪৫৫ </a:t>
            </a:r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 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ll Users\Documents\My Pictures\Sample Pictures\bangladesh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914400"/>
            <a:ext cx="6407329" cy="4648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ounded Rectangle 2"/>
          <p:cNvSpPr/>
          <p:nvPr/>
        </p:nvSpPr>
        <p:spPr>
          <a:xfrm>
            <a:off x="0" y="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আসসালামু আলাইকুম ওয়া রহমতুল্লাহে ওয়া বারকতুল্লাহ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624840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মোঃ নাজমুল হক শামীম-জেলা অ্যাম্বেসেডর 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 rot="16200000">
            <a:off x="-3203916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 থুপসারা সেলিমীয়া  দাখিল মাদরাসা 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 rot="16200000">
            <a:off x="5334000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3200" dirty="0" smtClean="0">
                <a:solidFill>
                  <a:srgbClr val="FFFF00"/>
                </a:solidFill>
              </a:rPr>
              <a:t>কালাই, জয়পুরহাট, মোবাইলঃ ০১৭২১৭০৭৪৫৫ </a:t>
            </a:r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 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/>
          <a:srcRect l="19178" r="19024"/>
          <a:stretch/>
        </p:blipFill>
        <p:spPr bwMode="auto">
          <a:xfrm>
            <a:off x="2209800" y="762000"/>
            <a:ext cx="4419600" cy="2667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1175597" y="3997897"/>
            <a:ext cx="6781800" cy="203132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প্রাণি বিজ্ঞানের জনক অ্যারিস্টটল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জন্ম (৩৮৪-৩২২ খ্রি-পূ)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তিনি একজন বিজ্ঞানী,কবি,চিন্তাবিদ ও দার্শণিক</a:t>
            </a:r>
          </a:p>
          <a:p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আসসালামু আলাইকুম ওয়া রহমতুল্লাহে ওয়া বারকতুল্লাহ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0" y="624840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মোঃ নাজমুল হক শামীম-জেলা অ্যাম্বেসেডর 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 rot="16200000">
            <a:off x="-3203916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 থুপসারা সেলিমীয়া  দাখিল মাদরাসা 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 rot="16200000">
            <a:off x="5334000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3200" dirty="0" smtClean="0">
                <a:solidFill>
                  <a:srgbClr val="FFFF00"/>
                </a:solidFill>
              </a:rPr>
              <a:t>কালাই, জয়পুরহাট, মোবাইলঃ ০১৭২১৭০৭৪৫৫ </a:t>
            </a:r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 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1600200"/>
            <a:ext cx="5257800" cy="33547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কাজ-১</a:t>
            </a:r>
          </a:p>
          <a:p>
            <a:pPr>
              <a:buFont typeface="Wingdings" pitchFamily="2" charset="2"/>
              <a:buChar char="v"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জীব কাকে বলে 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 উদাহরণ সহ লিখ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v"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প্রাণি বিজ্ঞানের জনক কে ?</a:t>
            </a:r>
          </a:p>
          <a:p>
            <a:pPr>
              <a:buFont typeface="Wingdings" pitchFamily="2" charset="2"/>
              <a:buChar char="v"/>
            </a:pP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আসসালামু আলাইকুম ওয়া রহমতুল্লাহে ওয়া বারকতুল্লাহ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624840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মোঃ নাজমুল হক শামীম-জেলা অ্যাম্বেসেডর 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 rot="16200000">
            <a:off x="-3203916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 থুপসারা সেলিমীয়া  দাখিল মাদরাসা 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 rot="16200000">
            <a:off x="5334000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3200" dirty="0" smtClean="0">
                <a:solidFill>
                  <a:srgbClr val="FFFF00"/>
                </a:solidFill>
              </a:rPr>
              <a:t>কালাই, জয়পুরহাট, মোবাইলঃ ০১৭২১৭০৭৪৫৫ </a:t>
            </a:r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 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animal_cell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8809" y="761999"/>
            <a:ext cx="3733800" cy="4004221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5867400" y="1600200"/>
            <a:ext cx="1447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জালিকা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0" y="2819400"/>
            <a:ext cx="35512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নিউক্লিয়াস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5638800" y="3999917"/>
            <a:ext cx="3124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মাইটোকন্ড্রিয়া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639972" y="542793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কোষ ঝিল্লি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963279" y="1002225"/>
            <a:ext cx="22860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250158" y="991969"/>
            <a:ext cx="2362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কোষ গহ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79409" y="5105400"/>
            <a:ext cx="1752600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প্রাণি  কোষ</a:t>
            </a:r>
            <a:endParaRPr lang="en-US" sz="3200" dirty="0"/>
          </a:p>
        </p:txBody>
      </p:sp>
      <p:sp>
        <p:nvSpPr>
          <p:cNvPr id="11" name="Rounded Rectangle 10"/>
          <p:cNvSpPr/>
          <p:nvPr/>
        </p:nvSpPr>
        <p:spPr>
          <a:xfrm>
            <a:off x="0" y="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আসসালামু আলাইকুম ওয়া রহমতুল্লাহে ওয়া বারকতুল্লাহ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0" y="624840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মোঃ নাজমুল হক শামীম-জেলা অ্যাম্বেসেডর 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 rot="16200000">
            <a:off x="-3203916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 থুপসারা সেলিমীয়া  দাখিল মাদরাসা 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 rot="16200000">
            <a:off x="5334000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3200" dirty="0" smtClean="0">
                <a:solidFill>
                  <a:srgbClr val="FFFF00"/>
                </a:solidFill>
              </a:rPr>
              <a:t>কালাই, জয়পুরহাট, মোবাইলঃ ০১৭২১৭০৭৪৫৫ </a:t>
            </a:r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 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12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85" descr="C:\Documents and Settings\IT Services\Desktop\Cell\test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59580" y="762000"/>
            <a:ext cx="3124199" cy="372899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4" name="Freeform 13"/>
          <p:cNvSpPr/>
          <p:nvPr/>
        </p:nvSpPr>
        <p:spPr>
          <a:xfrm>
            <a:off x="3731662" y="713989"/>
            <a:ext cx="2773680" cy="304800"/>
          </a:xfrm>
          <a:custGeom>
            <a:avLst/>
            <a:gdLst>
              <a:gd name="connsiteX0" fmla="*/ 1249680 w 1249680"/>
              <a:gd name="connsiteY0" fmla="*/ 54660 h 54660"/>
              <a:gd name="connsiteX1" fmla="*/ 1203960 w 1249680"/>
              <a:gd name="connsiteY1" fmla="*/ 39420 h 54660"/>
              <a:gd name="connsiteX2" fmla="*/ 0 w 1249680"/>
              <a:gd name="connsiteY2" fmla="*/ 8940 h 5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49680" h="54660">
                <a:moveTo>
                  <a:pt x="1249680" y="54660"/>
                </a:moveTo>
                <a:cubicBezTo>
                  <a:pt x="1234440" y="49580"/>
                  <a:pt x="1219989" y="40489"/>
                  <a:pt x="1203960" y="39420"/>
                </a:cubicBezTo>
                <a:cubicBezTo>
                  <a:pt x="612655" y="0"/>
                  <a:pt x="569353" y="8940"/>
                  <a:pt x="0" y="894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 14"/>
          <p:cNvSpPr/>
          <p:nvPr/>
        </p:nvSpPr>
        <p:spPr>
          <a:xfrm>
            <a:off x="3886200" y="2819400"/>
            <a:ext cx="1630680" cy="56500"/>
          </a:xfrm>
          <a:custGeom>
            <a:avLst/>
            <a:gdLst>
              <a:gd name="connsiteX0" fmla="*/ 1630680 w 1630680"/>
              <a:gd name="connsiteY0" fmla="*/ 56500 h 56500"/>
              <a:gd name="connsiteX1" fmla="*/ 0 w 1630680"/>
              <a:gd name="connsiteY1" fmla="*/ 26020 h 5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30680" h="56500">
                <a:moveTo>
                  <a:pt x="1630680" y="56500"/>
                </a:moveTo>
                <a:cubicBezTo>
                  <a:pt x="783186" y="0"/>
                  <a:pt x="1326218" y="26020"/>
                  <a:pt x="0" y="2602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4343400" y="1447800"/>
            <a:ext cx="2956560" cy="937039"/>
          </a:xfrm>
          <a:custGeom>
            <a:avLst/>
            <a:gdLst>
              <a:gd name="connsiteX0" fmla="*/ 2423160 w 2423160"/>
              <a:gd name="connsiteY0" fmla="*/ 1013239 h 1013239"/>
              <a:gd name="connsiteX1" fmla="*/ 2407920 w 2423160"/>
              <a:gd name="connsiteY1" fmla="*/ 967519 h 1013239"/>
              <a:gd name="connsiteX2" fmla="*/ 2377440 w 2423160"/>
              <a:gd name="connsiteY2" fmla="*/ 906559 h 1013239"/>
              <a:gd name="connsiteX3" fmla="*/ 2346960 w 2423160"/>
              <a:gd name="connsiteY3" fmla="*/ 784639 h 1013239"/>
              <a:gd name="connsiteX4" fmla="*/ 2286000 w 2423160"/>
              <a:gd name="connsiteY4" fmla="*/ 693199 h 1013239"/>
              <a:gd name="connsiteX5" fmla="*/ 2255520 w 2423160"/>
              <a:gd name="connsiteY5" fmla="*/ 632239 h 1013239"/>
              <a:gd name="connsiteX6" fmla="*/ 2225040 w 2423160"/>
              <a:gd name="connsiteY6" fmla="*/ 434119 h 1013239"/>
              <a:gd name="connsiteX7" fmla="*/ 2240280 w 2423160"/>
              <a:gd name="connsiteY7" fmla="*/ 388399 h 1013239"/>
              <a:gd name="connsiteX8" fmla="*/ 2255520 w 2423160"/>
              <a:gd name="connsiteY8" fmla="*/ 266479 h 1013239"/>
              <a:gd name="connsiteX9" fmla="*/ 2225040 w 2423160"/>
              <a:gd name="connsiteY9" fmla="*/ 98839 h 1013239"/>
              <a:gd name="connsiteX10" fmla="*/ 1127760 w 2423160"/>
              <a:gd name="connsiteY10" fmla="*/ 68359 h 1013239"/>
              <a:gd name="connsiteX11" fmla="*/ 1066800 w 2423160"/>
              <a:gd name="connsiteY11" fmla="*/ 37879 h 1013239"/>
              <a:gd name="connsiteX12" fmla="*/ 777240 w 2423160"/>
              <a:gd name="connsiteY12" fmla="*/ 7399 h 1013239"/>
              <a:gd name="connsiteX13" fmla="*/ 0 w 2423160"/>
              <a:gd name="connsiteY13" fmla="*/ 7399 h 1013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23160" h="1013239">
                <a:moveTo>
                  <a:pt x="2423160" y="1013239"/>
                </a:moveTo>
                <a:cubicBezTo>
                  <a:pt x="2418080" y="997999"/>
                  <a:pt x="2414248" y="982284"/>
                  <a:pt x="2407920" y="967519"/>
                </a:cubicBezTo>
                <a:cubicBezTo>
                  <a:pt x="2398971" y="946637"/>
                  <a:pt x="2384624" y="928112"/>
                  <a:pt x="2377440" y="906559"/>
                </a:cubicBezTo>
                <a:cubicBezTo>
                  <a:pt x="2366180" y="872780"/>
                  <a:pt x="2365969" y="818855"/>
                  <a:pt x="2346960" y="784639"/>
                </a:cubicBezTo>
                <a:cubicBezTo>
                  <a:pt x="2329170" y="752617"/>
                  <a:pt x="2302383" y="725964"/>
                  <a:pt x="2286000" y="693199"/>
                </a:cubicBezTo>
                <a:lnTo>
                  <a:pt x="2255520" y="632239"/>
                </a:lnTo>
                <a:cubicBezTo>
                  <a:pt x="2245360" y="566199"/>
                  <a:pt x="2229208" y="500806"/>
                  <a:pt x="2225040" y="434119"/>
                </a:cubicBezTo>
                <a:cubicBezTo>
                  <a:pt x="2224038" y="418086"/>
                  <a:pt x="2237406" y="404204"/>
                  <a:pt x="2240280" y="388399"/>
                </a:cubicBezTo>
                <a:cubicBezTo>
                  <a:pt x="2247606" y="348103"/>
                  <a:pt x="2250440" y="307119"/>
                  <a:pt x="2255520" y="266479"/>
                </a:cubicBezTo>
                <a:cubicBezTo>
                  <a:pt x="2245360" y="210599"/>
                  <a:pt x="2280979" y="108666"/>
                  <a:pt x="2225040" y="98839"/>
                </a:cubicBezTo>
                <a:cubicBezTo>
                  <a:pt x="1864658" y="35529"/>
                  <a:pt x="1493155" y="87590"/>
                  <a:pt x="1127760" y="68359"/>
                </a:cubicBezTo>
                <a:cubicBezTo>
                  <a:pt x="1105073" y="67165"/>
                  <a:pt x="1089182" y="41772"/>
                  <a:pt x="1066800" y="37879"/>
                </a:cubicBezTo>
                <a:cubicBezTo>
                  <a:pt x="971182" y="21250"/>
                  <a:pt x="874254" y="10171"/>
                  <a:pt x="777240" y="7399"/>
                </a:cubicBezTo>
                <a:cubicBezTo>
                  <a:pt x="518266" y="0"/>
                  <a:pt x="259080" y="7399"/>
                  <a:pt x="0" y="7399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057400" y="4572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কোষ গহর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5486400" y="533400"/>
            <a:ext cx="2037884" cy="102814"/>
          </a:xfrm>
          <a:custGeom>
            <a:avLst/>
            <a:gdLst>
              <a:gd name="connsiteX0" fmla="*/ 2025748 w 2037884"/>
              <a:gd name="connsiteY0" fmla="*/ 42203 h 102814"/>
              <a:gd name="connsiteX1" fmla="*/ 1772529 w 2037884"/>
              <a:gd name="connsiteY1" fmla="*/ 28136 h 102814"/>
              <a:gd name="connsiteX2" fmla="*/ 1336431 w 2037884"/>
              <a:gd name="connsiteY2" fmla="*/ 0 h 102814"/>
              <a:gd name="connsiteX3" fmla="*/ 1280160 w 2037884"/>
              <a:gd name="connsiteY3" fmla="*/ 14068 h 102814"/>
              <a:gd name="connsiteX4" fmla="*/ 1139483 w 2037884"/>
              <a:gd name="connsiteY4" fmla="*/ 42203 h 102814"/>
              <a:gd name="connsiteX5" fmla="*/ 1083213 w 2037884"/>
              <a:gd name="connsiteY5" fmla="*/ 14068 h 102814"/>
              <a:gd name="connsiteX6" fmla="*/ 1012874 w 2037884"/>
              <a:gd name="connsiteY6" fmla="*/ 28136 h 102814"/>
              <a:gd name="connsiteX7" fmla="*/ 801859 w 2037884"/>
              <a:gd name="connsiteY7" fmla="*/ 42203 h 102814"/>
              <a:gd name="connsiteX8" fmla="*/ 759656 w 2037884"/>
              <a:gd name="connsiteY8" fmla="*/ 56271 h 102814"/>
              <a:gd name="connsiteX9" fmla="*/ 211016 w 2037884"/>
              <a:gd name="connsiteY9" fmla="*/ 56271 h 102814"/>
              <a:gd name="connsiteX10" fmla="*/ 0 w 2037884"/>
              <a:gd name="connsiteY10" fmla="*/ 42203 h 102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37884" h="102814">
                <a:moveTo>
                  <a:pt x="2025748" y="42203"/>
                </a:moveTo>
                <a:cubicBezTo>
                  <a:pt x="1760610" y="71663"/>
                  <a:pt x="2037884" y="54672"/>
                  <a:pt x="1772529" y="28136"/>
                </a:cubicBezTo>
                <a:cubicBezTo>
                  <a:pt x="1627584" y="13641"/>
                  <a:pt x="1481797" y="9379"/>
                  <a:pt x="1336431" y="0"/>
                </a:cubicBezTo>
                <a:cubicBezTo>
                  <a:pt x="1317674" y="4689"/>
                  <a:pt x="1299119" y="10276"/>
                  <a:pt x="1280160" y="14068"/>
                </a:cubicBezTo>
                <a:cubicBezTo>
                  <a:pt x="1107673" y="48566"/>
                  <a:pt x="1270203" y="9525"/>
                  <a:pt x="1139483" y="42203"/>
                </a:cubicBezTo>
                <a:cubicBezTo>
                  <a:pt x="1120726" y="32825"/>
                  <a:pt x="1104055" y="16384"/>
                  <a:pt x="1083213" y="14068"/>
                </a:cubicBezTo>
                <a:cubicBezTo>
                  <a:pt x="1059449" y="11428"/>
                  <a:pt x="1036666" y="25757"/>
                  <a:pt x="1012874" y="28136"/>
                </a:cubicBezTo>
                <a:cubicBezTo>
                  <a:pt x="942729" y="35150"/>
                  <a:pt x="872197" y="37514"/>
                  <a:pt x="801859" y="42203"/>
                </a:cubicBezTo>
                <a:cubicBezTo>
                  <a:pt x="787791" y="46892"/>
                  <a:pt x="774042" y="52674"/>
                  <a:pt x="759656" y="56271"/>
                </a:cubicBezTo>
                <a:cubicBezTo>
                  <a:pt x="573488" y="102814"/>
                  <a:pt x="442545" y="63081"/>
                  <a:pt x="211016" y="56271"/>
                </a:cubicBezTo>
                <a:cubicBezTo>
                  <a:pt x="115430" y="24408"/>
                  <a:pt x="183642" y="42203"/>
                  <a:pt x="0" y="42203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905000" y="17526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জালিকা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438400" y="1143000"/>
            <a:ext cx="18357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নিউক্লিওলাস</a:t>
            </a:r>
            <a:endParaRPr lang="en-US" sz="3200" dirty="0"/>
          </a:p>
        </p:txBody>
      </p:sp>
      <p:sp>
        <p:nvSpPr>
          <p:cNvPr id="27" name="TextBox 26"/>
          <p:cNvSpPr txBox="1"/>
          <p:nvPr/>
        </p:nvSpPr>
        <p:spPr>
          <a:xfrm>
            <a:off x="1828800" y="25146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মাইটোকন্ড্রিয়া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600200" y="32766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ক্রোমোসো</a:t>
            </a:r>
            <a:r>
              <a:rPr lang="bn-IN" sz="3600" dirty="0" smtClean="0"/>
              <a:t>ম</a:t>
            </a:r>
            <a:endParaRPr lang="en-US" sz="3600" dirty="0"/>
          </a:p>
        </p:txBody>
      </p:sp>
      <p:cxnSp>
        <p:nvCxnSpPr>
          <p:cNvPr id="41" name="Straight Connector 40"/>
          <p:cNvCxnSpPr/>
          <p:nvPr/>
        </p:nvCxnSpPr>
        <p:spPr>
          <a:xfrm rot="10800000">
            <a:off x="3124200" y="1981200"/>
            <a:ext cx="24384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10800000" flipV="1">
            <a:off x="3276600" y="2819400"/>
            <a:ext cx="35052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701540" y="5161022"/>
            <a:ext cx="1943100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উদ্ভিদ কোষ </a:t>
            </a:r>
            <a:endParaRPr lang="en-US" sz="3200" dirty="0"/>
          </a:p>
        </p:txBody>
      </p:sp>
      <p:sp>
        <p:nvSpPr>
          <p:cNvPr id="23" name="Rounded Rectangle 22"/>
          <p:cNvSpPr/>
          <p:nvPr/>
        </p:nvSpPr>
        <p:spPr>
          <a:xfrm>
            <a:off x="0" y="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আসসালামু আলাইকুম ওয়া রহমতুল্লাহে ওয়া বারকতুল্লাহ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0" y="624840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মোঃ নাজমুল হক শামীম-জেলা অ্যাম্বেসেডর 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 rot="16200000">
            <a:off x="-3203916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 থুপসারা সেলিমীয়া  দাখিল মাদরাসা 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 rot="16200000">
            <a:off x="5334000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3200" dirty="0" smtClean="0">
                <a:solidFill>
                  <a:srgbClr val="FFFF00"/>
                </a:solidFill>
              </a:rPr>
              <a:t>কালাই, জয়পুরহাট, মোবাইলঃ ০১৭২১৭০৭৪৫৫ </a:t>
            </a:r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 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/>
      <p:bldP spid="24" grpId="0"/>
      <p:bldP spid="27" grpId="0"/>
      <p:bldP spid="30" grpId="0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981200" y="1447800"/>
            <a:ext cx="5867400" cy="2677656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b="1" i="1" dirty="0" smtClean="0">
                <a:latin typeface="NikoshBAN" pitchFamily="2" charset="0"/>
                <a:cs typeface="NikoshBAN" pitchFamily="2" charset="0"/>
              </a:rPr>
              <a:t>                         </a:t>
            </a:r>
            <a:r>
              <a:rPr lang="bn-BD" sz="4800" b="1" i="1" dirty="0" smtClean="0">
                <a:latin typeface="NikoshBAN" pitchFamily="2" charset="0"/>
                <a:cs typeface="NikoshBAN" pitchFamily="2" charset="0"/>
              </a:rPr>
              <a:t>কাজ-২  </a:t>
            </a:r>
            <a:r>
              <a:rPr lang="bn-BD" b="1" i="1" dirty="0" smtClean="0">
                <a:latin typeface="NikoshBAN" pitchFamily="2" charset="0"/>
                <a:cs typeface="NikoshBAN" pitchFamily="2" charset="0"/>
              </a:rPr>
              <a:t>                                    </a:t>
            </a:r>
            <a:endParaRPr lang="bn-IN" b="1" i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4000" b="1" i="1" dirty="0" smtClean="0">
                <a:latin typeface="NikoshBAN" pitchFamily="2" charset="0"/>
                <a:cs typeface="NikoshBAN" pitchFamily="2" charset="0"/>
              </a:rPr>
              <a:t>উ</a:t>
            </a:r>
            <a:r>
              <a:rPr lang="bn-BD" sz="4000" b="1" i="1" dirty="0" smtClean="0">
                <a:latin typeface="NikoshBAN" pitchFamily="2" charset="0"/>
                <a:cs typeface="NikoshBAN" pitchFamily="2" charset="0"/>
              </a:rPr>
              <a:t>দ্ভি</a:t>
            </a:r>
            <a:r>
              <a:rPr lang="bn-IN" sz="4000" b="1" i="1" dirty="0" smtClean="0">
                <a:latin typeface="NikoshBAN" pitchFamily="2" charset="0"/>
                <a:cs typeface="NikoshBAN" pitchFamily="2" charset="0"/>
              </a:rPr>
              <a:t>দ ও প্রাণী কোষে আছে এমন ৪টি </a:t>
            </a:r>
            <a:r>
              <a:rPr lang="bn-BD" sz="4000" b="1" i="1" dirty="0" smtClean="0">
                <a:latin typeface="NikoshBAN" pitchFamily="2" charset="0"/>
                <a:cs typeface="NikoshBAN" pitchFamily="2" charset="0"/>
              </a:rPr>
              <a:t>অংশের </a:t>
            </a:r>
            <a:r>
              <a:rPr lang="bn-IN" sz="4000" b="1" i="1" dirty="0" smtClean="0">
                <a:latin typeface="NikoshBAN" pitchFamily="2" charset="0"/>
                <a:cs typeface="NikoshBAN" pitchFamily="2" charset="0"/>
              </a:rPr>
              <a:t>নাম লিখ </a:t>
            </a:r>
            <a:r>
              <a:rPr lang="bn-BD" sz="4000" b="1" i="1" dirty="0" smtClean="0"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IN" sz="4000" dirty="0" smtClean="0">
                <a:latin typeface="NikoshBAN" pitchFamily="2" charset="0"/>
                <a:cs typeface="NikoshBAN" pitchFamily="2" charset="0"/>
              </a:rPr>
            </a:br>
            <a:endParaRPr lang="en-US" sz="4000" dirty="0"/>
          </a:p>
        </p:txBody>
      </p:sp>
      <p:sp>
        <p:nvSpPr>
          <p:cNvPr id="3" name="Rounded Rectangle 2"/>
          <p:cNvSpPr/>
          <p:nvPr/>
        </p:nvSpPr>
        <p:spPr>
          <a:xfrm>
            <a:off x="0" y="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আসসালামু আলাইকুম ওয়া রহমতুল্লাহে ওয়া বারকতুল্লাহ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624840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মোঃ নাজমুল হক শামীম-জেলা অ্যাম্বেসেডর 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 rot="16200000">
            <a:off x="-3203916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 থুপসারা সেলিমীয়া  দাখিল মাদরাসা 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 rot="16200000">
            <a:off x="5334000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3200" dirty="0" smtClean="0">
                <a:solidFill>
                  <a:srgbClr val="FFFF00"/>
                </a:solidFill>
              </a:rPr>
              <a:t>কালাই, জয়পুরহাট, মোবাইলঃ ০১৭২১৭০৭৪৫৫ </a:t>
            </a:r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 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New Folder (2)\CellImage_sm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1359" y="838200"/>
            <a:ext cx="4748881" cy="421841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0" y="5334000"/>
            <a:ext cx="182880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নিউক্লিয়াস </a:t>
            </a:r>
            <a:endParaRPr lang="en-US" sz="3600" dirty="0"/>
          </a:p>
        </p:txBody>
      </p:sp>
      <p:sp>
        <p:nvSpPr>
          <p:cNvPr id="5" name="Rounded Rectangle 4"/>
          <p:cNvSpPr/>
          <p:nvPr/>
        </p:nvSpPr>
        <p:spPr>
          <a:xfrm>
            <a:off x="0" y="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আসসালামু আলাইকুম ওয়া রহমতুল্লাহে ওয়া বারকতুল্লাহ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0" y="624840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মোঃ নাজমুল হক শামীম-জেলা অ্যাম্বেসেডর 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 rot="16200000">
            <a:off x="-3203916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 থুপসারা সেলিমীয়া  দাখিল মাদরাসা 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 rot="16200000">
            <a:off x="5334000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3200" dirty="0" smtClean="0">
                <a:solidFill>
                  <a:srgbClr val="FFFF00"/>
                </a:solidFill>
              </a:rPr>
              <a:t>কালাই, জয়পুরহাট, মোবাইলঃ ০১৭২১৭০৭৪৫৫ </a:t>
            </a:r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 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New Folder (2)\CellImage_sm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0354" y="674132"/>
            <a:ext cx="2355913" cy="2209800"/>
          </a:xfrm>
          <a:prstGeom prst="rect">
            <a:avLst/>
          </a:prstGeom>
          <a:noFill/>
        </p:spPr>
      </p:pic>
      <p:cxnSp>
        <p:nvCxnSpPr>
          <p:cNvPr id="6" name="Straight Connector 5"/>
          <p:cNvCxnSpPr/>
          <p:nvPr/>
        </p:nvCxnSpPr>
        <p:spPr>
          <a:xfrm>
            <a:off x="1371600" y="1295400"/>
            <a:ext cx="2286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743200" y="1676400"/>
            <a:ext cx="914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438400" y="1066800"/>
            <a:ext cx="1371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1371600" y="533400"/>
            <a:ext cx="16002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895600" y="533400"/>
            <a:ext cx="838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209800" y="2514600"/>
            <a:ext cx="1676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676400" y="2286000"/>
            <a:ext cx="22098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3810000" y="1143000"/>
            <a:ext cx="13227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নিউনিউক্লিওলাস</a:t>
            </a:r>
            <a:endParaRPr lang="en-US" dirty="0" smtClean="0"/>
          </a:p>
        </p:txBody>
      </p:sp>
      <p:sp>
        <p:nvSpPr>
          <p:cNvPr id="32" name="Rectangle 31"/>
          <p:cNvSpPr/>
          <p:nvPr/>
        </p:nvSpPr>
        <p:spPr>
          <a:xfrm>
            <a:off x="3810000" y="2514600"/>
            <a:ext cx="11544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মাইটোকন্ড্রিয়া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810000" y="1524000"/>
            <a:ext cx="734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জালিকা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886200" y="2209800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সাইটোপ্লাজম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581400" y="304800"/>
            <a:ext cx="954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কোষ ঝিল্লি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657600" y="838200"/>
            <a:ext cx="907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কোষ গহর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1" name="Picture 3" descr="H:\My Pictures\anatomy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15552" y="762000"/>
            <a:ext cx="2666999" cy="2594914"/>
          </a:xfrm>
          <a:prstGeom prst="rect">
            <a:avLst/>
          </a:prstGeom>
          <a:noFill/>
        </p:spPr>
      </p:pic>
      <p:cxnSp>
        <p:nvCxnSpPr>
          <p:cNvPr id="42" name="Straight Connector 41"/>
          <p:cNvCxnSpPr/>
          <p:nvPr/>
        </p:nvCxnSpPr>
        <p:spPr>
          <a:xfrm>
            <a:off x="2057400" y="1828800"/>
            <a:ext cx="13716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3352800" y="1828800"/>
            <a:ext cx="152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নিউক্লিয়ার আবরনী</a:t>
            </a:r>
            <a:endParaRPr lang="en-US" dirty="0" smtClean="0"/>
          </a:p>
        </p:txBody>
      </p:sp>
      <p:sp>
        <p:nvSpPr>
          <p:cNvPr id="23" name="Freeform 22"/>
          <p:cNvSpPr/>
          <p:nvPr/>
        </p:nvSpPr>
        <p:spPr>
          <a:xfrm>
            <a:off x="1282890" y="1146412"/>
            <a:ext cx="748577" cy="928048"/>
          </a:xfrm>
          <a:custGeom>
            <a:avLst/>
            <a:gdLst>
              <a:gd name="connsiteX0" fmla="*/ 13647 w 748577"/>
              <a:gd name="connsiteY0" fmla="*/ 518615 h 928048"/>
              <a:gd name="connsiteX1" fmla="*/ 27295 w 748577"/>
              <a:gd name="connsiteY1" fmla="*/ 586854 h 928048"/>
              <a:gd name="connsiteX2" fmla="*/ 40943 w 748577"/>
              <a:gd name="connsiteY2" fmla="*/ 641445 h 928048"/>
              <a:gd name="connsiteX3" fmla="*/ 27295 w 748577"/>
              <a:gd name="connsiteY3" fmla="*/ 682388 h 928048"/>
              <a:gd name="connsiteX4" fmla="*/ 54591 w 748577"/>
              <a:gd name="connsiteY4" fmla="*/ 723331 h 928048"/>
              <a:gd name="connsiteX5" fmla="*/ 81886 w 748577"/>
              <a:gd name="connsiteY5" fmla="*/ 832513 h 928048"/>
              <a:gd name="connsiteX6" fmla="*/ 122829 w 748577"/>
              <a:gd name="connsiteY6" fmla="*/ 873457 h 928048"/>
              <a:gd name="connsiteX7" fmla="*/ 177420 w 748577"/>
              <a:gd name="connsiteY7" fmla="*/ 900752 h 928048"/>
              <a:gd name="connsiteX8" fmla="*/ 259307 w 748577"/>
              <a:gd name="connsiteY8" fmla="*/ 928048 h 928048"/>
              <a:gd name="connsiteX9" fmla="*/ 341194 w 748577"/>
              <a:gd name="connsiteY9" fmla="*/ 900752 h 928048"/>
              <a:gd name="connsiteX10" fmla="*/ 300250 w 748577"/>
              <a:gd name="connsiteY10" fmla="*/ 859809 h 928048"/>
              <a:gd name="connsiteX11" fmla="*/ 177420 w 748577"/>
              <a:gd name="connsiteY11" fmla="*/ 805218 h 928048"/>
              <a:gd name="connsiteX12" fmla="*/ 122829 w 748577"/>
              <a:gd name="connsiteY12" fmla="*/ 709684 h 928048"/>
              <a:gd name="connsiteX13" fmla="*/ 81886 w 748577"/>
              <a:gd name="connsiteY13" fmla="*/ 655092 h 928048"/>
              <a:gd name="connsiteX14" fmla="*/ 40943 w 748577"/>
              <a:gd name="connsiteY14" fmla="*/ 627797 h 928048"/>
              <a:gd name="connsiteX15" fmla="*/ 0 w 748577"/>
              <a:gd name="connsiteY15" fmla="*/ 545910 h 928048"/>
              <a:gd name="connsiteX16" fmla="*/ 13647 w 748577"/>
              <a:gd name="connsiteY16" fmla="*/ 504967 h 928048"/>
              <a:gd name="connsiteX17" fmla="*/ 95534 w 748577"/>
              <a:gd name="connsiteY17" fmla="*/ 450376 h 928048"/>
              <a:gd name="connsiteX18" fmla="*/ 163773 w 748577"/>
              <a:gd name="connsiteY18" fmla="*/ 518615 h 928048"/>
              <a:gd name="connsiteX19" fmla="*/ 191068 w 748577"/>
              <a:gd name="connsiteY19" fmla="*/ 600501 h 928048"/>
              <a:gd name="connsiteX20" fmla="*/ 232011 w 748577"/>
              <a:gd name="connsiteY20" fmla="*/ 627797 h 928048"/>
              <a:gd name="connsiteX21" fmla="*/ 395785 w 748577"/>
              <a:gd name="connsiteY21" fmla="*/ 764275 h 928048"/>
              <a:gd name="connsiteX22" fmla="*/ 477671 w 748577"/>
              <a:gd name="connsiteY22" fmla="*/ 791570 h 928048"/>
              <a:gd name="connsiteX23" fmla="*/ 518614 w 748577"/>
              <a:gd name="connsiteY23" fmla="*/ 805218 h 928048"/>
              <a:gd name="connsiteX24" fmla="*/ 641444 w 748577"/>
              <a:gd name="connsiteY24" fmla="*/ 818866 h 928048"/>
              <a:gd name="connsiteX25" fmla="*/ 736979 w 748577"/>
              <a:gd name="connsiteY25" fmla="*/ 791570 h 928048"/>
              <a:gd name="connsiteX26" fmla="*/ 709683 w 748577"/>
              <a:gd name="connsiteY26" fmla="*/ 750627 h 928048"/>
              <a:gd name="connsiteX27" fmla="*/ 668740 w 748577"/>
              <a:gd name="connsiteY27" fmla="*/ 736979 h 928048"/>
              <a:gd name="connsiteX28" fmla="*/ 586853 w 748577"/>
              <a:gd name="connsiteY28" fmla="*/ 655092 h 928048"/>
              <a:gd name="connsiteX29" fmla="*/ 477671 w 748577"/>
              <a:gd name="connsiteY29" fmla="*/ 600501 h 928048"/>
              <a:gd name="connsiteX30" fmla="*/ 368489 w 748577"/>
              <a:gd name="connsiteY30" fmla="*/ 614149 h 928048"/>
              <a:gd name="connsiteX31" fmla="*/ 300250 w 748577"/>
              <a:gd name="connsiteY31" fmla="*/ 627797 h 928048"/>
              <a:gd name="connsiteX32" fmla="*/ 245659 w 748577"/>
              <a:gd name="connsiteY32" fmla="*/ 614149 h 928048"/>
              <a:gd name="connsiteX33" fmla="*/ 218364 w 748577"/>
              <a:gd name="connsiteY33" fmla="*/ 559558 h 928048"/>
              <a:gd name="connsiteX34" fmla="*/ 204716 w 748577"/>
              <a:gd name="connsiteY34" fmla="*/ 477672 h 928048"/>
              <a:gd name="connsiteX35" fmla="*/ 150125 w 748577"/>
              <a:gd name="connsiteY35" fmla="*/ 450376 h 928048"/>
              <a:gd name="connsiteX36" fmla="*/ 286603 w 748577"/>
              <a:gd name="connsiteY36" fmla="*/ 436728 h 928048"/>
              <a:gd name="connsiteX37" fmla="*/ 368489 w 748577"/>
              <a:gd name="connsiteY37" fmla="*/ 464024 h 928048"/>
              <a:gd name="connsiteX38" fmla="*/ 423080 w 748577"/>
              <a:gd name="connsiteY38" fmla="*/ 477672 h 928048"/>
              <a:gd name="connsiteX39" fmla="*/ 504967 w 748577"/>
              <a:gd name="connsiteY39" fmla="*/ 504967 h 928048"/>
              <a:gd name="connsiteX40" fmla="*/ 600501 w 748577"/>
              <a:gd name="connsiteY40" fmla="*/ 518615 h 928048"/>
              <a:gd name="connsiteX41" fmla="*/ 655092 w 748577"/>
              <a:gd name="connsiteY41" fmla="*/ 504967 h 928048"/>
              <a:gd name="connsiteX42" fmla="*/ 600501 w 748577"/>
              <a:gd name="connsiteY42" fmla="*/ 423081 h 928048"/>
              <a:gd name="connsiteX43" fmla="*/ 573206 w 748577"/>
              <a:gd name="connsiteY43" fmla="*/ 382137 h 928048"/>
              <a:gd name="connsiteX44" fmla="*/ 559558 w 748577"/>
              <a:gd name="connsiteY44" fmla="*/ 341194 h 928048"/>
              <a:gd name="connsiteX45" fmla="*/ 504967 w 748577"/>
              <a:gd name="connsiteY45" fmla="*/ 313898 h 928048"/>
              <a:gd name="connsiteX46" fmla="*/ 464023 w 748577"/>
              <a:gd name="connsiteY46" fmla="*/ 286603 h 928048"/>
              <a:gd name="connsiteX47" fmla="*/ 423080 w 748577"/>
              <a:gd name="connsiteY47" fmla="*/ 300251 h 928048"/>
              <a:gd name="connsiteX48" fmla="*/ 409432 w 748577"/>
              <a:gd name="connsiteY48" fmla="*/ 341194 h 928048"/>
              <a:gd name="connsiteX49" fmla="*/ 327546 w 748577"/>
              <a:gd name="connsiteY49" fmla="*/ 368489 h 928048"/>
              <a:gd name="connsiteX50" fmla="*/ 245659 w 748577"/>
              <a:gd name="connsiteY50" fmla="*/ 354842 h 928048"/>
              <a:gd name="connsiteX51" fmla="*/ 259307 w 748577"/>
              <a:gd name="connsiteY51" fmla="*/ 300251 h 928048"/>
              <a:gd name="connsiteX52" fmla="*/ 272955 w 748577"/>
              <a:gd name="connsiteY52" fmla="*/ 259307 h 928048"/>
              <a:gd name="connsiteX53" fmla="*/ 300250 w 748577"/>
              <a:gd name="connsiteY53" fmla="*/ 150125 h 928048"/>
              <a:gd name="connsiteX54" fmla="*/ 341194 w 748577"/>
              <a:gd name="connsiteY54" fmla="*/ 122830 h 928048"/>
              <a:gd name="connsiteX55" fmla="*/ 354841 w 748577"/>
              <a:gd name="connsiteY55" fmla="*/ 13648 h 928048"/>
              <a:gd name="connsiteX56" fmla="*/ 313898 w 748577"/>
              <a:gd name="connsiteY56" fmla="*/ 0 h 928048"/>
              <a:gd name="connsiteX57" fmla="*/ 218364 w 748577"/>
              <a:gd name="connsiteY57" fmla="*/ 13648 h 928048"/>
              <a:gd name="connsiteX58" fmla="*/ 136477 w 748577"/>
              <a:gd name="connsiteY58" fmla="*/ 40943 h 928048"/>
              <a:gd name="connsiteX59" fmla="*/ 177420 w 748577"/>
              <a:gd name="connsiteY59" fmla="*/ 136478 h 928048"/>
              <a:gd name="connsiteX60" fmla="*/ 204716 w 748577"/>
              <a:gd name="connsiteY60" fmla="*/ 177421 h 928048"/>
              <a:gd name="connsiteX61" fmla="*/ 177420 w 748577"/>
              <a:gd name="connsiteY61" fmla="*/ 300251 h 928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748577" h="928048">
                <a:moveTo>
                  <a:pt x="13647" y="518615"/>
                </a:moveTo>
                <a:cubicBezTo>
                  <a:pt x="18196" y="541361"/>
                  <a:pt x="22263" y="564210"/>
                  <a:pt x="27295" y="586854"/>
                </a:cubicBezTo>
                <a:cubicBezTo>
                  <a:pt x="31364" y="605164"/>
                  <a:pt x="40943" y="622688"/>
                  <a:pt x="40943" y="641445"/>
                </a:cubicBezTo>
                <a:cubicBezTo>
                  <a:pt x="40943" y="655831"/>
                  <a:pt x="31844" y="668740"/>
                  <a:pt x="27295" y="682388"/>
                </a:cubicBezTo>
                <a:cubicBezTo>
                  <a:pt x="36394" y="696036"/>
                  <a:pt x="48832" y="707973"/>
                  <a:pt x="54591" y="723331"/>
                </a:cubicBezTo>
                <a:cubicBezTo>
                  <a:pt x="60499" y="739087"/>
                  <a:pt x="67451" y="810861"/>
                  <a:pt x="81886" y="832513"/>
                </a:cubicBezTo>
                <a:cubicBezTo>
                  <a:pt x="92592" y="848572"/>
                  <a:pt x="107123" y="862239"/>
                  <a:pt x="122829" y="873457"/>
                </a:cubicBezTo>
                <a:cubicBezTo>
                  <a:pt x="139384" y="885282"/>
                  <a:pt x="158530" y="893196"/>
                  <a:pt x="177420" y="900752"/>
                </a:cubicBezTo>
                <a:cubicBezTo>
                  <a:pt x="204134" y="911438"/>
                  <a:pt x="259307" y="928048"/>
                  <a:pt x="259307" y="928048"/>
                </a:cubicBezTo>
                <a:cubicBezTo>
                  <a:pt x="286603" y="918949"/>
                  <a:pt x="326391" y="925424"/>
                  <a:pt x="341194" y="900752"/>
                </a:cubicBezTo>
                <a:cubicBezTo>
                  <a:pt x="351124" y="884202"/>
                  <a:pt x="315077" y="872165"/>
                  <a:pt x="300250" y="859809"/>
                </a:cubicBezTo>
                <a:cubicBezTo>
                  <a:pt x="256992" y="823761"/>
                  <a:pt x="236935" y="825056"/>
                  <a:pt x="177420" y="805218"/>
                </a:cubicBezTo>
                <a:cubicBezTo>
                  <a:pt x="150762" y="751900"/>
                  <a:pt x="154983" y="754700"/>
                  <a:pt x="122829" y="709684"/>
                </a:cubicBezTo>
                <a:cubicBezTo>
                  <a:pt x="109608" y="691174"/>
                  <a:pt x="97970" y="671176"/>
                  <a:pt x="81886" y="655092"/>
                </a:cubicBezTo>
                <a:cubicBezTo>
                  <a:pt x="70288" y="643494"/>
                  <a:pt x="54591" y="636895"/>
                  <a:pt x="40943" y="627797"/>
                </a:cubicBezTo>
                <a:cubicBezTo>
                  <a:pt x="27140" y="607093"/>
                  <a:pt x="0" y="574165"/>
                  <a:pt x="0" y="545910"/>
                </a:cubicBezTo>
                <a:cubicBezTo>
                  <a:pt x="0" y="531524"/>
                  <a:pt x="3475" y="515139"/>
                  <a:pt x="13647" y="504967"/>
                </a:cubicBezTo>
                <a:cubicBezTo>
                  <a:pt x="36844" y="481770"/>
                  <a:pt x="95534" y="450376"/>
                  <a:pt x="95534" y="450376"/>
                </a:cubicBezTo>
                <a:cubicBezTo>
                  <a:pt x="132884" y="475277"/>
                  <a:pt x="144619" y="475518"/>
                  <a:pt x="163773" y="518615"/>
                </a:cubicBezTo>
                <a:cubicBezTo>
                  <a:pt x="175458" y="544907"/>
                  <a:pt x="167129" y="584541"/>
                  <a:pt x="191068" y="600501"/>
                </a:cubicBezTo>
                <a:cubicBezTo>
                  <a:pt x="204716" y="609600"/>
                  <a:pt x="219752" y="616900"/>
                  <a:pt x="232011" y="627797"/>
                </a:cubicBezTo>
                <a:cubicBezTo>
                  <a:pt x="277621" y="668340"/>
                  <a:pt x="332322" y="743121"/>
                  <a:pt x="395785" y="764275"/>
                </a:cubicBezTo>
                <a:lnTo>
                  <a:pt x="477671" y="791570"/>
                </a:lnTo>
                <a:cubicBezTo>
                  <a:pt x="491319" y="796119"/>
                  <a:pt x="504316" y="803629"/>
                  <a:pt x="518614" y="805218"/>
                </a:cubicBezTo>
                <a:lnTo>
                  <a:pt x="641444" y="818866"/>
                </a:lnTo>
                <a:cubicBezTo>
                  <a:pt x="673289" y="809767"/>
                  <a:pt x="713560" y="814989"/>
                  <a:pt x="736979" y="791570"/>
                </a:cubicBezTo>
                <a:cubicBezTo>
                  <a:pt x="748577" y="779972"/>
                  <a:pt x="722491" y="760874"/>
                  <a:pt x="709683" y="750627"/>
                </a:cubicBezTo>
                <a:cubicBezTo>
                  <a:pt x="698449" y="741640"/>
                  <a:pt x="682388" y="741528"/>
                  <a:pt x="668740" y="736979"/>
                </a:cubicBezTo>
                <a:cubicBezTo>
                  <a:pt x="641444" y="709683"/>
                  <a:pt x="621380" y="672355"/>
                  <a:pt x="586853" y="655092"/>
                </a:cubicBezTo>
                <a:lnTo>
                  <a:pt x="477671" y="600501"/>
                </a:lnTo>
                <a:cubicBezTo>
                  <a:pt x="441277" y="605050"/>
                  <a:pt x="404740" y="608572"/>
                  <a:pt x="368489" y="614149"/>
                </a:cubicBezTo>
                <a:cubicBezTo>
                  <a:pt x="345562" y="617676"/>
                  <a:pt x="323447" y="627797"/>
                  <a:pt x="300250" y="627797"/>
                </a:cubicBezTo>
                <a:cubicBezTo>
                  <a:pt x="281493" y="627797"/>
                  <a:pt x="263856" y="618698"/>
                  <a:pt x="245659" y="614149"/>
                </a:cubicBezTo>
                <a:cubicBezTo>
                  <a:pt x="236561" y="595952"/>
                  <a:pt x="221241" y="579698"/>
                  <a:pt x="218364" y="559558"/>
                </a:cubicBezTo>
                <a:cubicBezTo>
                  <a:pt x="210001" y="501015"/>
                  <a:pt x="271000" y="532909"/>
                  <a:pt x="204716" y="477672"/>
                </a:cubicBezTo>
                <a:cubicBezTo>
                  <a:pt x="189087" y="464647"/>
                  <a:pt x="168322" y="459475"/>
                  <a:pt x="150125" y="450376"/>
                </a:cubicBezTo>
                <a:cubicBezTo>
                  <a:pt x="212250" y="408960"/>
                  <a:pt x="185781" y="413461"/>
                  <a:pt x="286603" y="436728"/>
                </a:cubicBezTo>
                <a:cubicBezTo>
                  <a:pt x="314638" y="443198"/>
                  <a:pt x="340576" y="457046"/>
                  <a:pt x="368489" y="464024"/>
                </a:cubicBezTo>
                <a:cubicBezTo>
                  <a:pt x="386686" y="468573"/>
                  <a:pt x="405114" y="472282"/>
                  <a:pt x="423080" y="477672"/>
                </a:cubicBezTo>
                <a:cubicBezTo>
                  <a:pt x="450639" y="485940"/>
                  <a:pt x="476484" y="500898"/>
                  <a:pt x="504967" y="504967"/>
                </a:cubicBezTo>
                <a:lnTo>
                  <a:pt x="600501" y="518615"/>
                </a:lnTo>
                <a:cubicBezTo>
                  <a:pt x="618698" y="514066"/>
                  <a:pt x="643838" y="519973"/>
                  <a:pt x="655092" y="504967"/>
                </a:cubicBezTo>
                <a:cubicBezTo>
                  <a:pt x="672133" y="482245"/>
                  <a:pt x="602254" y="425184"/>
                  <a:pt x="600501" y="423081"/>
                </a:cubicBezTo>
                <a:cubicBezTo>
                  <a:pt x="590000" y="410480"/>
                  <a:pt x="580541" y="396808"/>
                  <a:pt x="573206" y="382137"/>
                </a:cubicBezTo>
                <a:cubicBezTo>
                  <a:pt x="566772" y="369270"/>
                  <a:pt x="569730" y="351366"/>
                  <a:pt x="559558" y="341194"/>
                </a:cubicBezTo>
                <a:cubicBezTo>
                  <a:pt x="545172" y="326808"/>
                  <a:pt x="522631" y="323992"/>
                  <a:pt x="504967" y="313898"/>
                </a:cubicBezTo>
                <a:cubicBezTo>
                  <a:pt x="490725" y="305760"/>
                  <a:pt x="477671" y="295701"/>
                  <a:pt x="464023" y="286603"/>
                </a:cubicBezTo>
                <a:cubicBezTo>
                  <a:pt x="450375" y="291152"/>
                  <a:pt x="433252" y="290079"/>
                  <a:pt x="423080" y="300251"/>
                </a:cubicBezTo>
                <a:cubicBezTo>
                  <a:pt x="412908" y="310423"/>
                  <a:pt x="421138" y="332832"/>
                  <a:pt x="409432" y="341194"/>
                </a:cubicBezTo>
                <a:cubicBezTo>
                  <a:pt x="386019" y="357917"/>
                  <a:pt x="327546" y="368489"/>
                  <a:pt x="327546" y="368489"/>
                </a:cubicBezTo>
                <a:cubicBezTo>
                  <a:pt x="300250" y="363940"/>
                  <a:pt x="265226" y="374409"/>
                  <a:pt x="245659" y="354842"/>
                </a:cubicBezTo>
                <a:cubicBezTo>
                  <a:pt x="232396" y="341579"/>
                  <a:pt x="254154" y="318286"/>
                  <a:pt x="259307" y="300251"/>
                </a:cubicBezTo>
                <a:cubicBezTo>
                  <a:pt x="263259" y="286418"/>
                  <a:pt x="269170" y="273186"/>
                  <a:pt x="272955" y="259307"/>
                </a:cubicBezTo>
                <a:cubicBezTo>
                  <a:pt x="282825" y="223115"/>
                  <a:pt x="269036" y="170934"/>
                  <a:pt x="300250" y="150125"/>
                </a:cubicBezTo>
                <a:lnTo>
                  <a:pt x="341194" y="122830"/>
                </a:lnTo>
                <a:cubicBezTo>
                  <a:pt x="359823" y="85570"/>
                  <a:pt x="389146" y="56530"/>
                  <a:pt x="354841" y="13648"/>
                </a:cubicBezTo>
                <a:cubicBezTo>
                  <a:pt x="345854" y="2414"/>
                  <a:pt x="327546" y="4549"/>
                  <a:pt x="313898" y="0"/>
                </a:cubicBezTo>
                <a:cubicBezTo>
                  <a:pt x="282053" y="4549"/>
                  <a:pt x="249708" y="6415"/>
                  <a:pt x="218364" y="13648"/>
                </a:cubicBezTo>
                <a:cubicBezTo>
                  <a:pt x="190329" y="20118"/>
                  <a:pt x="136477" y="40943"/>
                  <a:pt x="136477" y="40943"/>
                </a:cubicBezTo>
                <a:cubicBezTo>
                  <a:pt x="205007" y="143738"/>
                  <a:pt x="124541" y="13092"/>
                  <a:pt x="177420" y="136478"/>
                </a:cubicBezTo>
                <a:cubicBezTo>
                  <a:pt x="183881" y="151554"/>
                  <a:pt x="195617" y="163773"/>
                  <a:pt x="204716" y="177421"/>
                </a:cubicBezTo>
                <a:lnTo>
                  <a:pt x="177420" y="300251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>
            <a:stCxn id="23" idx="44"/>
          </p:cNvCxnSpPr>
          <p:nvPr/>
        </p:nvCxnSpPr>
        <p:spPr>
          <a:xfrm flipV="1">
            <a:off x="1842448" y="762000"/>
            <a:ext cx="1129352" cy="7256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971800" y="76200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3352800" y="533400"/>
            <a:ext cx="1032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 smtClean="0"/>
              <a:t>ক্রোমোসোম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5472751" y="3696136"/>
            <a:ext cx="1752600" cy="523220"/>
          </a:xfrm>
          <a:prstGeom prst="rect">
            <a:avLst/>
          </a:prstGeom>
          <a:ln w="38100">
            <a:solidFill>
              <a:schemeClr val="tx1"/>
            </a:solidFill>
          </a:ln>
          <a:effectLst/>
        </p:spPr>
        <p:txBody>
          <a:bodyPr wrap="square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উদ্ভিদ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কোষ </a:t>
            </a:r>
            <a:endParaRPr lang="en-US" sz="2800" dirty="0"/>
          </a:p>
        </p:txBody>
      </p:sp>
      <p:sp>
        <p:nvSpPr>
          <p:cNvPr id="28" name="Rectangle 27"/>
          <p:cNvSpPr/>
          <p:nvPr/>
        </p:nvSpPr>
        <p:spPr>
          <a:xfrm>
            <a:off x="1246749" y="3306802"/>
            <a:ext cx="1524000" cy="523220"/>
          </a:xfrm>
          <a:prstGeom prst="rect">
            <a:avLst/>
          </a:prstGeom>
          <a:ln w="38100">
            <a:solidFill>
              <a:schemeClr val="tx1"/>
            </a:solidFill>
          </a:ln>
          <a:effectLst/>
        </p:spPr>
        <p:txBody>
          <a:bodyPr wrap="square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প্রাণি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কোষ 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780354" y="5029200"/>
            <a:ext cx="7569733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উদ্ভিদ কোষ</a:t>
            </a:r>
            <a:r>
              <a:rPr lang="bn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প্রাণি কোষের মধ্যে পার্থক্য কর</a:t>
            </a:r>
            <a:endParaRPr lang="en-US" sz="4000" dirty="0"/>
          </a:p>
        </p:txBody>
      </p:sp>
      <p:sp>
        <p:nvSpPr>
          <p:cNvPr id="37" name="Rounded Rectangle 36"/>
          <p:cNvSpPr/>
          <p:nvPr/>
        </p:nvSpPr>
        <p:spPr>
          <a:xfrm>
            <a:off x="0" y="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আসসালামু আলাইকুম ওয়া রহমতুল্লাহে ওয়া বারকতুল্লাহ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0" y="624840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মোঃ নাজমুল হক শামীম-জেলা অ্যাম্বেসেডর 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 rot="16200000">
            <a:off x="-3203916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 থুপসারা সেলিমীয়া  দাখিল মাদরাসা 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 rot="16200000">
            <a:off x="5334000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3200" dirty="0" smtClean="0">
                <a:solidFill>
                  <a:srgbClr val="FFFF00"/>
                </a:solidFill>
              </a:rPr>
              <a:t>কালাই, জয়পুরহাট, মোবাইলঃ ০১৭২১৭০৭৪৫৫ </a:t>
            </a:r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 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28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9499075">
            <a:off x="2037840" y="1732766"/>
            <a:ext cx="1319213" cy="4401205"/>
          </a:xfrm>
          <a:prstGeom prst="rect">
            <a:avLst/>
          </a:prstGeom>
          <a:ln w="76200"/>
        </p:spPr>
        <p:style>
          <a:lnRef idx="1">
            <a:schemeClr val="accent4"/>
          </a:lnRef>
          <a:fillRef idx="1001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bn-IN" sz="4000" dirty="0">
                <a:solidFill>
                  <a:srgbClr val="00B050"/>
                </a:solidFill>
              </a:rPr>
              <a:t>সব্বাইকে</a:t>
            </a:r>
            <a:r>
              <a:rPr lang="bn-IN" sz="4000" dirty="0"/>
              <a:t> </a:t>
            </a:r>
          </a:p>
          <a:p>
            <a:pPr algn="ctr">
              <a:defRPr/>
            </a:pPr>
            <a:r>
              <a:rPr lang="bn-IN" sz="4000" dirty="0">
                <a:solidFill>
                  <a:srgbClr val="FF0000"/>
                </a:solidFill>
              </a:rPr>
              <a:t>এক </a:t>
            </a:r>
            <a:r>
              <a:rPr lang="bn-IN" sz="4000" dirty="0"/>
              <a:t> </a:t>
            </a:r>
          </a:p>
          <a:p>
            <a:pPr algn="ctr">
              <a:defRPr/>
            </a:pPr>
            <a:r>
              <a:rPr lang="bn-IN" sz="4000" dirty="0">
                <a:solidFill>
                  <a:srgbClr val="002060"/>
                </a:solidFill>
              </a:rPr>
              <a:t>গুচ্ছ </a:t>
            </a:r>
            <a:endParaRPr lang="bn-IN" sz="4000" dirty="0"/>
          </a:p>
          <a:p>
            <a:pPr algn="ctr">
              <a:defRPr/>
            </a:pPr>
            <a:r>
              <a:rPr lang="bn-IN" sz="4000" dirty="0">
                <a:solidFill>
                  <a:srgbClr val="C00000"/>
                </a:solidFill>
              </a:rPr>
              <a:t>ফুলের</a:t>
            </a:r>
          </a:p>
          <a:p>
            <a:pPr algn="ctr">
              <a:defRPr/>
            </a:pPr>
            <a:r>
              <a:rPr lang="bn-IN" sz="4000" dirty="0"/>
              <a:t> </a:t>
            </a:r>
            <a:r>
              <a:rPr lang="bn-IN" sz="4000" dirty="0">
                <a:solidFill>
                  <a:srgbClr val="00B050"/>
                </a:solidFill>
              </a:rPr>
              <a:t>শুভেচ্ছা </a:t>
            </a:r>
            <a:endParaRPr lang="en-US" sz="4000" dirty="0">
              <a:solidFill>
                <a:srgbClr val="00B050"/>
              </a:solidFill>
            </a:endParaRPr>
          </a:p>
        </p:txBody>
      </p:sp>
      <p:pic>
        <p:nvPicPr>
          <p:cNvPr id="7" name="Picture 6" descr="Color Flow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8600" y="2692893"/>
            <a:ext cx="3600449" cy="18499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1" y="1869282"/>
            <a:ext cx="3145631" cy="473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0" y="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আসসালামু আলাইকুম ওয়া রহমতুল্লাহে ওয়া বারকতুল্লাহ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0" y="624840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মোঃ নাজমুল হক শামীম-জেলা অ্যাম্বেসেডর 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 rot="16200000">
            <a:off x="-3203916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 থুপসারা সেলিমীয়া  দাখিল মাদরাসা 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 rot="16200000">
            <a:off x="5334000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3200" dirty="0" smtClean="0">
                <a:solidFill>
                  <a:srgbClr val="FFFF00"/>
                </a:solidFill>
              </a:rPr>
              <a:t>কালাই, জয়পুরহাট, মোবাইলঃ ০১৭২১৭০৭৪৫৫ </a:t>
            </a:r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 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7652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29000" y="1905000"/>
            <a:ext cx="27254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3352800"/>
            <a:ext cx="6096000" cy="132343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@ চিত্রসহ মাইটোকন্ড্র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ি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য়ার গঠন ও কাজ ব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র্ণনা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কর @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0" y="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আসসালামু আলাইকুম ওয়া রহমতুল্লাহে ওয়া বারকতুল্লাহ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0" y="624840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মোঃ নাজমুল হক শামীম-জেলা অ্যাম্বেসেডর 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 rot="16200000">
            <a:off x="-3203916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 থুপসারা সেলিমীয়া  দাখিল মাদরাসা 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 rot="16200000">
            <a:off x="5334000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3200" dirty="0" smtClean="0">
                <a:solidFill>
                  <a:srgbClr val="FFFF00"/>
                </a:solidFill>
              </a:rPr>
              <a:t>কালাই, জয়পুরহাট, মোবাইলঃ ০১৭২১৭০৭৪৫৫ </a:t>
            </a:r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 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834686" y="1898555"/>
            <a:ext cx="1126331" cy="2908489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bn-IN" sz="3600"/>
              <a:t>সব্বাইকে </a:t>
            </a:r>
          </a:p>
          <a:p>
            <a:r>
              <a:rPr lang="bn-IN" sz="3600">
                <a:solidFill>
                  <a:srgbClr val="00B0F0"/>
                </a:solidFill>
              </a:rPr>
              <a:t>অনেক </a:t>
            </a:r>
          </a:p>
          <a:p>
            <a:r>
              <a:rPr lang="bn-IN" sz="3600">
                <a:solidFill>
                  <a:srgbClr val="FF0000"/>
                </a:solidFill>
              </a:rPr>
              <a:t>অনেক </a:t>
            </a:r>
          </a:p>
          <a:p>
            <a:r>
              <a:rPr lang="bn-IN" sz="3600">
                <a:solidFill>
                  <a:srgbClr val="0070C0"/>
                </a:solidFill>
              </a:rPr>
              <a:t>ধন্যবাদ</a:t>
            </a:r>
            <a:r>
              <a:rPr lang="en-US" sz="225">
                <a:solidFill>
                  <a:srgbClr val="0070C0"/>
                </a:solidFill>
              </a:rPr>
              <a:t>[</a:t>
            </a:r>
            <a:r>
              <a:rPr lang="bn-IN" sz="3600">
                <a:solidFill>
                  <a:srgbClr val="0070C0"/>
                </a:solidFill>
              </a:rPr>
              <a:t> </a:t>
            </a:r>
            <a:r>
              <a:rPr lang="en-US" sz="300">
                <a:solidFill>
                  <a:srgbClr val="0070C0"/>
                </a:solidFill>
              </a:rPr>
              <a:t>[</a:t>
            </a:r>
            <a:r>
              <a:rPr lang="en-US" sz="225">
                <a:solidFill>
                  <a:srgbClr val="0070C0"/>
                </a:solidFill>
              </a:rPr>
              <a:t>]</a:t>
            </a:r>
            <a:endParaRPr lang="en-US" sz="3600">
              <a:solidFill>
                <a:srgbClr val="0070C0"/>
              </a:solidFill>
            </a:endParaRPr>
          </a:p>
        </p:txBody>
      </p:sp>
      <p:pic>
        <p:nvPicPr>
          <p:cNvPr id="10" name="Picture 2" descr="F:\download net\Download picture\Annimation\agnature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618" y="762000"/>
            <a:ext cx="6116181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0" y="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আসসালামু আলাইকুম ওয়া রহমতুল্লাহে ওয়া বারকতুল্লাহ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0" y="624840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মোঃ নাজমুল হক শামীম-জেলা অ্যাম্বেসেডর 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 rot="16200000">
            <a:off x="-3203916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 থুপসারা সেলিমীয়া  দাখিল মাদরাসা 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 rot="16200000">
            <a:off x="5334000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3200" dirty="0" smtClean="0">
                <a:solidFill>
                  <a:srgbClr val="FFFF00"/>
                </a:solidFill>
              </a:rPr>
              <a:t>কালাই, জয়পুরহাট, মোবাইলঃ ০১৭২১৭০৭৪৫৫ </a:t>
            </a:r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 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9350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8"/>
          <p:cNvSpPr/>
          <p:nvPr/>
        </p:nvSpPr>
        <p:spPr>
          <a:xfrm>
            <a:off x="781842" y="1625203"/>
            <a:ext cx="5334000" cy="3607594"/>
          </a:xfrm>
          <a:custGeom>
            <a:avLst/>
            <a:gdLst>
              <a:gd name="connsiteX0" fmla="*/ 15766 w 3578773"/>
              <a:gd name="connsiteY0" fmla="*/ 378372 h 5092262"/>
              <a:gd name="connsiteX1" fmla="*/ 1418897 w 3578773"/>
              <a:gd name="connsiteY1" fmla="*/ 0 h 5092262"/>
              <a:gd name="connsiteX2" fmla="*/ 3578773 w 3578773"/>
              <a:gd name="connsiteY2" fmla="*/ 567559 h 5092262"/>
              <a:gd name="connsiteX3" fmla="*/ 3578773 w 3578773"/>
              <a:gd name="connsiteY3" fmla="*/ 4114800 h 5092262"/>
              <a:gd name="connsiteX4" fmla="*/ 0 w 3578773"/>
              <a:gd name="connsiteY4" fmla="*/ 5092262 h 5092262"/>
              <a:gd name="connsiteX5" fmla="*/ 15766 w 3578773"/>
              <a:gd name="connsiteY5" fmla="*/ 378372 h 5092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8773" h="5092262">
                <a:moveTo>
                  <a:pt x="15766" y="378372"/>
                </a:moveTo>
                <a:lnTo>
                  <a:pt x="1418897" y="0"/>
                </a:lnTo>
                <a:lnTo>
                  <a:pt x="3578773" y="567559"/>
                </a:lnTo>
                <a:lnTo>
                  <a:pt x="3578773" y="4114800"/>
                </a:lnTo>
                <a:lnTo>
                  <a:pt x="0" y="5092262"/>
                </a:lnTo>
                <a:cubicBezTo>
                  <a:pt x="5255" y="3515710"/>
                  <a:pt x="10511" y="1939159"/>
                  <a:pt x="15766" y="378372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bn-IN" sz="2400" dirty="0">
                <a:solidFill>
                  <a:schemeClr val="tx1"/>
                </a:solidFill>
              </a:rPr>
              <a:t>মোঃ নাজমুল হক (শামীম)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</a:p>
          <a:p>
            <a:pPr>
              <a:defRPr/>
            </a:pPr>
            <a:r>
              <a:rPr lang="en-US" sz="2400" dirty="0">
                <a:solidFill>
                  <a:schemeClr val="tx1"/>
                </a:solidFill>
              </a:rPr>
              <a:t>                              </a:t>
            </a:r>
            <a:r>
              <a:rPr lang="bn-IN" sz="2000" dirty="0" smtClean="0">
                <a:solidFill>
                  <a:schemeClr val="tx1"/>
                </a:solidFill>
              </a:rPr>
              <a:t>বিএসসি,বিএড,এমএ। </a:t>
            </a:r>
            <a:endParaRPr lang="bn-IN" sz="20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bn-IN" sz="2400" dirty="0">
                <a:solidFill>
                  <a:schemeClr val="tx1"/>
                </a:solidFill>
              </a:rPr>
              <a:t>সহকারি শিক্ষক</a:t>
            </a:r>
          </a:p>
          <a:p>
            <a:pPr>
              <a:defRPr/>
            </a:pPr>
            <a:r>
              <a:rPr lang="bn-IN" sz="2400" dirty="0">
                <a:solidFill>
                  <a:schemeClr val="tx1"/>
                </a:solidFill>
              </a:rPr>
              <a:t>থুপসারা সেলিমীয়া দাখিল মাদরাসা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bn-IN" sz="2400" dirty="0">
                <a:solidFill>
                  <a:schemeClr val="tx1"/>
                </a:solidFill>
              </a:rPr>
              <a:t>কালাই, জয়পুরহাট।</a:t>
            </a:r>
          </a:p>
          <a:p>
            <a:pPr>
              <a:defRPr/>
            </a:pPr>
            <a:r>
              <a:rPr lang="bn-IN" sz="2400" dirty="0">
                <a:solidFill>
                  <a:schemeClr val="tx1"/>
                </a:solidFill>
              </a:rPr>
              <a:t>মোবাইল নং ০১৭২১৭০৭৪৫৫, ০১৮৭১৭২১০৮৫ </a:t>
            </a:r>
          </a:p>
          <a:p>
            <a:pPr>
              <a:defRPr/>
            </a:pPr>
            <a:r>
              <a:rPr lang="bn-IN" sz="2400" dirty="0">
                <a:solidFill>
                  <a:schemeClr val="tx1"/>
                </a:solidFill>
              </a:rPr>
              <a:t>ইমেইল- </a:t>
            </a:r>
            <a:r>
              <a:rPr lang="en-US" sz="2400" dirty="0">
                <a:solidFill>
                  <a:schemeClr val="tx1"/>
                </a:solidFill>
              </a:rPr>
              <a:t>atnazmul81@gmail.com</a:t>
            </a:r>
            <a:endParaRPr lang="en-US" sz="2400" u="sng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2400" dirty="0">
                <a:solidFill>
                  <a:schemeClr val="tx1"/>
                </a:solidFill>
              </a:rPr>
              <a:t>Facebook- </a:t>
            </a:r>
            <a:r>
              <a:rPr lang="en-US" sz="2400" dirty="0" err="1">
                <a:solidFill>
                  <a:schemeClr val="tx1"/>
                </a:solidFill>
              </a:rPr>
              <a:t>Nazmul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Haque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Shamim</a:t>
            </a:r>
            <a:endParaRPr lang="en-US" sz="24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Youtube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channel: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Nazmul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Haque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295400"/>
            <a:ext cx="2286000" cy="41147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Rounded Rectangle 1"/>
          <p:cNvSpPr/>
          <p:nvPr/>
        </p:nvSpPr>
        <p:spPr>
          <a:xfrm>
            <a:off x="0" y="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আসসালামু আলাইকুম ওয়া রহমতুল্লাহে ওয়া বারকতুল্লাহ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0" y="624840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মোঃ নাজমুল হক শামীম-জেলা অ্যাম্বেসেডর 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 rot="16200000">
            <a:off x="-3203916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 থুপসারা সেলিমীয়া  দাখিল মাদরাসা 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 rot="16200000">
            <a:off x="5334000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3200" dirty="0" smtClean="0">
                <a:solidFill>
                  <a:srgbClr val="FFFF00"/>
                </a:solidFill>
              </a:rPr>
              <a:t>কালাই, জয়পুরহাট, মোবাইলঃ ০১৭২১৭০৭৪৫৫ </a:t>
            </a:r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 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1297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1600200"/>
            <a:ext cx="3352800" cy="230832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 smtClean="0"/>
              <a:t>নবম-দশম শ্রেণি</a:t>
            </a:r>
          </a:p>
          <a:p>
            <a:r>
              <a:rPr lang="bn-IN" sz="4800" dirty="0" smtClean="0"/>
              <a:t>জীববিজ্ঞান</a:t>
            </a:r>
          </a:p>
          <a:p>
            <a:r>
              <a:rPr lang="bn-IN" sz="4800" dirty="0" smtClean="0"/>
              <a:t>অধ্যায়ঃ ২য় </a:t>
            </a:r>
            <a:endParaRPr lang="en-US" sz="4800" dirty="0"/>
          </a:p>
        </p:txBody>
      </p:sp>
      <p:sp>
        <p:nvSpPr>
          <p:cNvPr id="3" name="Rounded Rectangle 2"/>
          <p:cNvSpPr/>
          <p:nvPr/>
        </p:nvSpPr>
        <p:spPr>
          <a:xfrm>
            <a:off x="0" y="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আসসালামু আলাইকুম ওয়া রহমতুল্লাহে ওয়া বারকতুল্লাহ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624840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মোঃ নাজমুল হক শামীম-জেলা অ্যাম্বেসেডর 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 rot="16200000">
            <a:off x="-3203916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 থুপসারা সেলিমীয়া  দাখিল মাদরাসা 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 rot="16200000">
            <a:off x="5334000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3200" dirty="0" smtClean="0">
                <a:solidFill>
                  <a:srgbClr val="FFFF00"/>
                </a:solidFill>
              </a:rPr>
              <a:t>কালাই, জয়পুরহাট, মোবাইলঃ ০১৭২১৭০৭৪৫৫ </a:t>
            </a:r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 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4882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2362200"/>
            <a:ext cx="6553200" cy="3231654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#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জীব কী তা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বলতে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পারবে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#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উ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দ্ভি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দ ও প্রাণী  কোষের বিভিন্ন অ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ংশ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সনাক্ত করতে পারবে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#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উদ্ভি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দ ও প্রাণী  কোষের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পার্থক্য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তে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1143000"/>
            <a:ext cx="495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যা শিখবে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0" y="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আসসালামু আলাইকুম ওয়া রহমতুল্লাহে ওয়া বারকতুল্লাহ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624840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মোঃ নাজমুল হক শামীম-জেলা অ্যাম্বেসেডর 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 rot="16200000">
            <a:off x="-3203916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 থুপসারা সেলিমীয়া  দাখিল মাদরাসা 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 rot="16200000">
            <a:off x="5334000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3200" dirty="0" smtClean="0">
                <a:solidFill>
                  <a:srgbClr val="FFFF00"/>
                </a:solidFill>
              </a:rPr>
              <a:t>কালাই, জয়পুরহাট, মোবাইলঃ ০১৭২১৭০৭৪৫৫ </a:t>
            </a:r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 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eautiful Flowers  Gardens (With Floating Rose Petals)wmv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66800" y="1143000"/>
            <a:ext cx="6858000" cy="4572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ounded Rectangle 2"/>
          <p:cNvSpPr/>
          <p:nvPr/>
        </p:nvSpPr>
        <p:spPr>
          <a:xfrm>
            <a:off x="0" y="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আসসালামু আলাইকুম ওয়া রহমতুল্লাহে ওয়া বারকতুল্লাহ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624840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মোঃ নাজমুল হক শামীম-জেলা অ্যাম্বেসেডর 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 rot="16200000">
            <a:off x="-3203916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 থুপসারা সেলিমীয়া  দাখিল মাদরাসা 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 rot="16200000">
            <a:off x="5334000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3200" dirty="0" smtClean="0">
                <a:solidFill>
                  <a:srgbClr val="FFFF00"/>
                </a:solidFill>
              </a:rPr>
              <a:t>কালাই, জয়পুরহাট, মোবাইলঃ ০১৭২১৭০৭৪৫৫ </a:t>
            </a:r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 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75" name="Picture 19" descr="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1066800"/>
            <a:ext cx="2819400" cy="4191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Flowchart: Manual Operation 13"/>
          <p:cNvSpPr/>
          <p:nvPr/>
        </p:nvSpPr>
        <p:spPr>
          <a:xfrm>
            <a:off x="3581400" y="3468565"/>
            <a:ext cx="2743200" cy="1790700"/>
          </a:xfrm>
          <a:prstGeom prst="flowChartManualOperatio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0" y="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আসসালামু আলাইকুম ওয়া রহমতুল্লাহে ওয়া বারকতুল্লাহ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0" y="624840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মোঃ নাজমুল হক শামীম-জেলা অ্যাম্বেসেডর 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 rot="16200000">
            <a:off x="-3203916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 থুপসারা সেলিমীয়া  দাখিল মাদরাসা 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 rot="16200000">
            <a:off x="5334000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3200" dirty="0" smtClean="0">
                <a:solidFill>
                  <a:srgbClr val="FFFF00"/>
                </a:solidFill>
              </a:rPr>
              <a:t>কালাই, জয়পুরহাট, মোবাইলঃ ০১৭২১৭০৭৪৫৫ </a:t>
            </a:r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 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5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Picture\green+leaf+972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307931"/>
            <a:ext cx="7086600" cy="44577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524000" y="5257800"/>
            <a:ext cx="541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0" y="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আসসালামু আলাইকুম ওয়া রহমতুল্লাহে ওয়া বারকতুল্লাহ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0" y="624840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মোঃ নাজমুল হক শামীম-জেলা অ্যাম্বেসেডর 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 rot="16200000">
            <a:off x="-3203916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 থুপসারা সেলিমীয়া  দাখিল মাদরাসা 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 rot="16200000">
            <a:off x="5334000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3200" dirty="0" smtClean="0">
                <a:solidFill>
                  <a:srgbClr val="FFFF00"/>
                </a:solidFill>
              </a:rPr>
              <a:t>কালাই, জয়পুরহাট, মোবাইলঃ ০১৭২১৭০৭৪৫৫ </a:t>
            </a:r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 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00200" y="914400"/>
            <a:ext cx="5715000" cy="1143000"/>
          </a:xfrm>
          <a:noFill/>
        </p:spPr>
        <p:txBody>
          <a:bodyPr>
            <a:noAutofit/>
          </a:bodyPr>
          <a:lstStyle/>
          <a:p>
            <a:r>
              <a:rPr lang="bn-IN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</a:t>
            </a:r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দ্ভি</a:t>
            </a:r>
            <a:r>
              <a:rPr lang="bn-IN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 ও প্রা</a:t>
            </a:r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ণী</a:t>
            </a:r>
            <a:r>
              <a:rPr lang="bn-IN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কোষের ন</a:t>
            </a:r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</a:t>
            </a:r>
            <a:r>
              <a:rPr lang="bn-IN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H:\Picture\plant_cell_colo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2286000"/>
            <a:ext cx="5410200" cy="3429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ounded Rectangle 3"/>
          <p:cNvSpPr/>
          <p:nvPr/>
        </p:nvSpPr>
        <p:spPr>
          <a:xfrm>
            <a:off x="0" y="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আসসালামু আলাইকুম ওয়া রহমতুল্লাহে ওয়া বারকতুল্লাহ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0" y="624840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মোঃ নাজমুল হক শামীম-জেলা অ্যাম্বেসেডর 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 rot="16200000">
            <a:off x="-3203916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 থুপসারা সেলিমীয়া  দাখিল মাদরাসা 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 rot="16200000">
            <a:off x="5334000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3200" dirty="0" smtClean="0">
                <a:solidFill>
                  <a:srgbClr val="FFFF00"/>
                </a:solidFill>
              </a:rPr>
              <a:t>কালাই, জয়পুরহাট, মোবাইলঃ ০১৭২১৭০৭৪৫৫ </a:t>
            </a:r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 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800</TotalTime>
  <Words>823</Words>
  <Application>Microsoft Office PowerPoint</Application>
  <PresentationFormat>On-screen Show (4:3)</PresentationFormat>
  <Paragraphs>147</Paragraphs>
  <Slides>21</Slides>
  <Notes>0</Notes>
  <HiddenSlides>1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Calibri</vt:lpstr>
      <vt:lpstr>NikoshBAN</vt:lpstr>
      <vt:lpstr>Tw Cen MT</vt:lpstr>
      <vt:lpstr>Tw Cen MT Condensed</vt:lpstr>
      <vt:lpstr>Vrinda</vt:lpstr>
      <vt:lpstr>Wingdings</vt:lpstr>
      <vt:lpstr>Wingdings 2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উদ্ভিদ ও প্রাণী কোষের নমুনা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শুভেচ্ছা</dc:title>
  <dc:creator>User</dc:creator>
  <cp:lastModifiedBy>User</cp:lastModifiedBy>
  <cp:revision>274</cp:revision>
  <dcterms:created xsi:type="dcterms:W3CDTF">2006-08-16T00:00:00Z</dcterms:created>
  <dcterms:modified xsi:type="dcterms:W3CDTF">2020-11-15T13:16:03Z</dcterms:modified>
</cp:coreProperties>
</file>