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40" r:id="rId3"/>
    <p:sldMasterId id="2147483852" r:id="rId4"/>
    <p:sldMasterId id="2147483864" r:id="rId5"/>
    <p:sldMasterId id="2147483888" r:id="rId6"/>
    <p:sldMasterId id="2147483936" r:id="rId7"/>
  </p:sldMasterIdLst>
  <p:notesMasterIdLst>
    <p:notesMasterId r:id="rId33"/>
  </p:notesMasterIdLst>
  <p:sldIdLst>
    <p:sldId id="311" r:id="rId8"/>
    <p:sldId id="299" r:id="rId9"/>
    <p:sldId id="303" r:id="rId10"/>
    <p:sldId id="304" r:id="rId11"/>
    <p:sldId id="277" r:id="rId12"/>
    <p:sldId id="264" r:id="rId13"/>
    <p:sldId id="258" r:id="rId14"/>
    <p:sldId id="313" r:id="rId15"/>
    <p:sldId id="314" r:id="rId16"/>
    <p:sldId id="315" r:id="rId17"/>
    <p:sldId id="302" r:id="rId18"/>
    <p:sldId id="294" r:id="rId19"/>
    <p:sldId id="316" r:id="rId20"/>
    <p:sldId id="285" r:id="rId21"/>
    <p:sldId id="318" r:id="rId22"/>
    <p:sldId id="319" r:id="rId23"/>
    <p:sldId id="321" r:id="rId24"/>
    <p:sldId id="289" r:id="rId25"/>
    <p:sldId id="291" r:id="rId26"/>
    <p:sldId id="322" r:id="rId27"/>
    <p:sldId id="306" r:id="rId28"/>
    <p:sldId id="326" r:id="rId29"/>
    <p:sldId id="263" r:id="rId30"/>
    <p:sldId id="267" r:id="rId31"/>
    <p:sldId id="32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FF1BB5-A67C-4829-8D87-4C26DFBF1713}">
          <p14:sldIdLst>
            <p14:sldId id="311"/>
            <p14:sldId id="299"/>
            <p14:sldId id="303"/>
            <p14:sldId id="304"/>
            <p14:sldId id="277"/>
            <p14:sldId id="264"/>
            <p14:sldId id="258"/>
            <p14:sldId id="313"/>
            <p14:sldId id="314"/>
            <p14:sldId id="315"/>
            <p14:sldId id="302"/>
            <p14:sldId id="294"/>
            <p14:sldId id="316"/>
            <p14:sldId id="285"/>
            <p14:sldId id="318"/>
            <p14:sldId id="319"/>
            <p14:sldId id="321"/>
            <p14:sldId id="289"/>
            <p14:sldId id="291"/>
            <p14:sldId id="322"/>
            <p14:sldId id="306"/>
            <p14:sldId id="326"/>
            <p14:sldId id="263"/>
            <p14:sldId id="267"/>
            <p14:sldId id="328"/>
          </p14:sldIdLst>
        </p14:section>
        <p14:section name="Untitled Section" id="{D76B47C9-25D3-4B51-B3AD-01EF588BDD4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2" autoAdjust="0"/>
    <p:restoredTop sz="94434" autoAdjust="0"/>
  </p:normalViewPr>
  <p:slideViewPr>
    <p:cSldViewPr>
      <p:cViewPr varScale="1">
        <p:scale>
          <a:sx n="66" d="100"/>
          <a:sy n="66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7A3D-26E8-4C53-9992-9E3AD9DD6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D2AE-D848-4091-8455-1A9FD874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িন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7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5.wdp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03D4A8"/>
            </a:gs>
            <a:gs pos="38000">
              <a:srgbClr val="1ECEE1"/>
            </a:gs>
            <a:gs pos="29000">
              <a:srgbClr val="21D6E0"/>
            </a:gs>
            <a:gs pos="97000">
              <a:srgbClr val="0087E6"/>
            </a:gs>
            <a:gs pos="98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8534400" cy="4524315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-152400" y="23611"/>
            <a:ext cx="9296400" cy="662940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হাত রাখো বৈঠায় লাঙ্গলে, দেখো</a:t>
            </a:r>
            <a:b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আমার হাতের স্পর্শ লেগে আছে কেমন গভীর। দেখো</a:t>
            </a:r>
            <a:br>
              <a:rPr lang="as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মাটিতে আমার গন্ধ, আমার শরীরে</a:t>
            </a:r>
            <a:b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লেগে আছে এই স্নিগ্ধ মাটির সুবাস।</a:t>
            </a:r>
            <a:b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আমাকে বিশ্বাস করো, আমি কোনো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আগন্তুক নই।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দু’পাশে ধানের ক্ষেত</a:t>
            </a:r>
            <a:b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সরু পথ</a:t>
            </a:r>
            <a:b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সামনে ধু ধু নদীর কিনার</a:t>
            </a:r>
            <a:b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আমার অস্তিত্বে গাঁথা। আমি এই উধাও নদীর</a:t>
            </a:r>
            <a:br>
              <a:rPr lang="as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মুগ্ধ এক অবোধ বালক।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CCCFF"/>
            </a:gs>
            <a:gs pos="2000">
              <a:srgbClr val="99CCFF"/>
            </a:gs>
            <a:gs pos="1000">
              <a:srgbClr val="9966FF"/>
            </a:gs>
            <a:gs pos="0">
              <a:srgbClr val="CC99FF"/>
            </a:gs>
            <a:gs pos="96000">
              <a:srgbClr val="99CCFF"/>
            </a:gs>
            <a:gs pos="98000">
              <a:srgbClr val="CC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574954" y="903567"/>
            <a:ext cx="2730844" cy="6425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49338" y="29028"/>
            <a:ext cx="2441862" cy="5089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74953" y="5766790"/>
            <a:ext cx="2730845" cy="67223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নিমন্তিত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05451" y="4619581"/>
            <a:ext cx="2700348" cy="4096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05450" y="2182256"/>
            <a:ext cx="2700349" cy="56794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76422" y="3386391"/>
            <a:ext cx="2729377" cy="62114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Notched Right Arrow 24"/>
          <p:cNvSpPr/>
          <p:nvPr/>
        </p:nvSpPr>
        <p:spPr>
          <a:xfrm>
            <a:off x="533400" y="725101"/>
            <a:ext cx="2464828" cy="1051045"/>
          </a:xfrm>
          <a:prstGeom prst="notchedRightArrow">
            <a:avLst>
              <a:gd name="adj1" fmla="val 50000"/>
              <a:gd name="adj2" fmla="val 3297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Notched Right Arrow 25"/>
          <p:cNvSpPr/>
          <p:nvPr/>
        </p:nvSpPr>
        <p:spPr>
          <a:xfrm>
            <a:off x="432228" y="1867296"/>
            <a:ext cx="2561690" cy="942640"/>
          </a:xfrm>
          <a:prstGeom prst="notchedRightArrow">
            <a:avLst>
              <a:gd name="adj1" fmla="val 50000"/>
              <a:gd name="adj2" fmla="val 32970"/>
            </a:avLst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নিশিন্দা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Notched Right Arrow 26"/>
          <p:cNvSpPr/>
          <p:nvPr/>
        </p:nvSpPr>
        <p:spPr>
          <a:xfrm>
            <a:off x="533400" y="3386391"/>
            <a:ext cx="2464828" cy="688121"/>
          </a:xfrm>
          <a:prstGeom prst="notchedRightArrow">
            <a:avLst>
              <a:gd name="adj1" fmla="val 50000"/>
              <a:gd name="adj2" fmla="val 32970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Notched Right Arrow 27"/>
          <p:cNvSpPr/>
          <p:nvPr/>
        </p:nvSpPr>
        <p:spPr>
          <a:xfrm>
            <a:off x="533401" y="4529629"/>
            <a:ext cx="2464828" cy="745634"/>
          </a:xfrm>
          <a:prstGeom prst="notchedRightArrow">
            <a:avLst>
              <a:gd name="adj1" fmla="val 50000"/>
              <a:gd name="adj2" fmla="val 3297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মঞ্জরী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Notched Right Arrow 28"/>
          <p:cNvSpPr/>
          <p:nvPr/>
        </p:nvSpPr>
        <p:spPr>
          <a:xfrm>
            <a:off x="685800" y="5730380"/>
            <a:ext cx="2283433" cy="708648"/>
          </a:xfrm>
          <a:prstGeom prst="notchedRightArrow">
            <a:avLst>
              <a:gd name="adj1" fmla="val 50000"/>
              <a:gd name="adj2" fmla="val 32970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অভ্যাগত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149" y="1933408"/>
            <a:ext cx="1927991" cy="1131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Picture 30" descr="6e.jpg"/>
          <p:cNvPicPr>
            <a:picLocks noChangeAspect="1"/>
          </p:cNvPicPr>
          <p:nvPr/>
        </p:nvPicPr>
        <p:blipFill>
          <a:blip r:embed="rId3"/>
          <a:srcRect l="25172"/>
          <a:stretch>
            <a:fillRect/>
          </a:stretch>
        </p:blipFill>
        <p:spPr>
          <a:xfrm>
            <a:off x="3261991" y="663033"/>
            <a:ext cx="1855844" cy="1204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Picture 31" descr="c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92" y="4368457"/>
            <a:ext cx="1862648" cy="1115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 descr="02h.jpg"/>
          <p:cNvPicPr>
            <a:picLocks noChangeAspect="1"/>
          </p:cNvPicPr>
          <p:nvPr/>
        </p:nvPicPr>
        <p:blipFill>
          <a:blip r:embed="rId5"/>
          <a:srcRect l="6463" t="18713" b="21930"/>
          <a:stretch>
            <a:fillRect/>
          </a:stretch>
        </p:blipFill>
        <p:spPr>
          <a:xfrm>
            <a:off x="3328166" y="3165764"/>
            <a:ext cx="1852182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5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2933" y="5483530"/>
            <a:ext cx="1852182" cy="1333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48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7" grpId="0"/>
      <p:bldP spid="18" grpId="0"/>
      <p:bldP spid="19" grpId="0"/>
      <p:bldP spid="20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>
                <a:alpha val="0"/>
                <a:lumMod val="65000"/>
              </a:srgbClr>
            </a:gs>
            <a:gs pos="4000">
              <a:srgbClr val="0047FF"/>
            </a:gs>
            <a:gs pos="4000">
              <a:srgbClr val="000082"/>
            </a:gs>
            <a:gs pos="4000">
              <a:srgbClr val="0047FF"/>
            </a:gs>
            <a:gs pos="100000">
              <a:srgbClr val="000082"/>
            </a:gs>
            <a:gs pos="98000">
              <a:srgbClr val="0047FF"/>
            </a:gs>
            <a:gs pos="100000">
              <a:srgbClr val="000082"/>
            </a:gs>
            <a:gs pos="100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fd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 contrast="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581702"/>
            <a:ext cx="4292600" cy="368093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171" y="609600"/>
            <a:ext cx="3614057" cy="365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457200" y="4648200"/>
            <a:ext cx="8284028" cy="167640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জমিনের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F6301F-7F37-4491-AC2F-E7ADFCB0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1000"/>
            <a:ext cx="4343400" cy="426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5ADFCCA-1E6C-4CE8-9718-F71E16FB7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3928536" cy="426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8735" y="5029200"/>
            <a:ext cx="81321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6894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নিশিরাই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্তর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  <a:p>
            <a:pPr algn="ctr" defTabSz="126894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,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/>
          </a:p>
          <a:p>
            <a:pPr algn="ctr" defTabSz="126894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>
                <a:alpha val="0"/>
                <a:lumMod val="65000"/>
              </a:srgbClr>
            </a:gs>
            <a:gs pos="4000">
              <a:srgbClr val="0047FF"/>
            </a:gs>
            <a:gs pos="4000">
              <a:srgbClr val="000082"/>
            </a:gs>
            <a:gs pos="4000">
              <a:srgbClr val="0047FF"/>
            </a:gs>
            <a:gs pos="100000">
              <a:srgbClr val="000082"/>
            </a:gs>
            <a:gs pos="98000">
              <a:srgbClr val="0047FF"/>
            </a:gs>
            <a:gs pos="100000">
              <a:srgbClr val="000082"/>
            </a:gs>
            <a:gs pos="64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images1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686849" cy="362291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4" name="Rounded Rectangle 13"/>
          <p:cNvSpPr/>
          <p:nvPr/>
        </p:nvSpPr>
        <p:spPr>
          <a:xfrm>
            <a:off x="-20392" y="4572000"/>
            <a:ext cx="9144000" cy="16002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পুবের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ঝাকড়া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ডুমুরের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মাছরাঙা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B776F5-6C3C-4DA5-BEDF-0EC579038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3528704" cy="3215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0C35B90-BA68-496D-8BAE-3482376F1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52" y="533400"/>
            <a:ext cx="2502848" cy="32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E1A858-0605-4418-AD0D-7E3609B1A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542865" cy="44195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9C431D8-A462-41D9-A976-0B02BC979EBA}"/>
              </a:ext>
            </a:extLst>
          </p:cNvPr>
          <p:cNvGrpSpPr/>
          <p:nvPr/>
        </p:nvGrpSpPr>
        <p:grpSpPr>
          <a:xfrm>
            <a:off x="17172" y="152400"/>
            <a:ext cx="8912124" cy="6595782"/>
            <a:chOff x="-1179594" y="842175"/>
            <a:chExt cx="18082803" cy="129191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2758FBC-A7AE-46C1-8DD5-317877F48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311" y="842175"/>
              <a:ext cx="8590898" cy="8358169"/>
            </a:xfrm>
            <a:prstGeom prst="rect">
              <a:avLst/>
            </a:prstGeom>
          </p:spPr>
        </p:pic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xmlns="" id="{AC9D921D-B14F-43AB-BA4F-9FE7AC51BCF8}"/>
                </a:ext>
              </a:extLst>
            </p:cNvPr>
            <p:cNvSpPr/>
            <p:nvPr/>
          </p:nvSpPr>
          <p:spPr>
            <a:xfrm>
              <a:off x="-1179594" y="9200344"/>
              <a:ext cx="18082803" cy="456099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6894"/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অভ্যাগত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নই</a:t>
              </a:r>
              <a:endParaRPr lang="en-US" sz="3600" b="1" dirty="0">
                <a:solidFill>
                  <a:schemeClr val="tx1"/>
                </a:solidFill>
              </a:endParaRPr>
            </a:p>
            <a:p>
              <a:pPr algn="ctr" defTabSz="126894"/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ভিনদে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নই</a:t>
              </a:r>
              <a:endParaRPr lang="en-US" sz="3600" b="1" dirty="0">
                <a:solidFill>
                  <a:schemeClr val="tx1"/>
                </a:solidFill>
              </a:endParaRPr>
            </a:p>
            <a:p>
              <a:pPr algn="ctr" defTabSz="126894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আগন্তুক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3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2EA9F1E-3ED6-4135-BF32-8A18C1693226}"/>
              </a:ext>
            </a:extLst>
          </p:cNvPr>
          <p:cNvGrpSpPr/>
          <p:nvPr/>
        </p:nvGrpSpPr>
        <p:grpSpPr>
          <a:xfrm>
            <a:off x="198822" y="25758"/>
            <a:ext cx="8724891" cy="6832242"/>
            <a:chOff x="383734" y="-247446"/>
            <a:chExt cx="16839344" cy="1536200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5B6C6A6-5A23-4834-BE51-A8BA38A7B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20" y="-247446"/>
              <a:ext cx="5476227" cy="8737953"/>
            </a:xfrm>
            <a:prstGeom prst="rect">
              <a:avLst/>
            </a:prstGeom>
          </p:spPr>
        </p:pic>
        <p:sp>
          <p:nvSpPr>
            <p:cNvPr id="8" name="Flowchart: Process 7">
              <a:extLst>
                <a:ext uri="{FF2B5EF4-FFF2-40B4-BE49-F238E27FC236}">
                  <a16:creationId xmlns="" xmlns:a16="http://schemas.microsoft.com/office/drawing/2014/main" id="{331C8238-AB93-41E2-94F2-C5F78EB0F1BE}"/>
                </a:ext>
              </a:extLst>
            </p:cNvPr>
            <p:cNvSpPr/>
            <p:nvPr/>
          </p:nvSpPr>
          <p:spPr>
            <a:xfrm>
              <a:off x="383734" y="8490507"/>
              <a:ext cx="16839344" cy="66240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আগন্তুক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নই,আমি</a:t>
              </a:r>
              <a:endPara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ছিলাম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্নিক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নিয়মে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এখানেই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থাকি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endPara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থাকার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সর্বত্রই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থাকা-সারা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algn="ctr"/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29D1B0-5875-4578-AA81-75B3881DB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06" y="25758"/>
            <a:ext cx="2511107" cy="1498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06" y="1524000"/>
            <a:ext cx="2511107" cy="2387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06" y="25757"/>
            <a:ext cx="3340994" cy="3886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623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="" xmlns:a16="http://schemas.microsoft.com/office/drawing/2014/main" id="{331C8238-AB93-41E2-94F2-C5F78EB0F1BE}"/>
              </a:ext>
            </a:extLst>
          </p:cNvPr>
          <p:cNvSpPr/>
          <p:nvPr/>
        </p:nvSpPr>
        <p:spPr>
          <a:xfrm>
            <a:off x="31126" y="4190999"/>
            <a:ext cx="9112874" cy="251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আগন্তুক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নই।এই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রৌদ্র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জলজ বাতাস মেঘ ক্লান্ত বিকেলের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পাখিরা আমাকে চেনে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26" y="38637"/>
            <a:ext cx="4925095" cy="4038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images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8781" y="31124"/>
            <a:ext cx="4205220" cy="4046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55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5E9EFF"/>
            </a:gs>
            <a:gs pos="52000">
              <a:srgbClr val="85C2FF"/>
            </a:gs>
            <a:gs pos="51000">
              <a:srgbClr val="C4D6EB"/>
            </a:gs>
            <a:gs pos="52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4938"/>
            <a:ext cx="3200400" cy="3555642"/>
          </a:xfrm>
          <a:prstGeom prst="round2DiagRect">
            <a:avLst>
              <a:gd name="adj1" fmla="val 0"/>
              <a:gd name="adj2" fmla="val 2328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b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4939"/>
            <a:ext cx="2666999" cy="3646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ounded Rectangle 4"/>
          <p:cNvSpPr/>
          <p:nvPr/>
        </p:nvSpPr>
        <p:spPr>
          <a:xfrm>
            <a:off x="159913" y="3857223"/>
            <a:ext cx="8984087" cy="29718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কার্তিকের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মঞ্জরী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endParaRPr lang="en-US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চিরোল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টলমলশিশির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সাক্ষী জ্যোৎস্নার চাদরে </a:t>
            </a:r>
            <a:r>
              <a:rPr lang="as-IN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4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নিশিন্দার ছায়া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8" descr="images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 contrast="7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91200" y="174938"/>
            <a:ext cx="3352800" cy="3646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430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CCCCFF"/>
            </a:gs>
            <a:gs pos="44000">
              <a:srgbClr val="99CCFF"/>
            </a:gs>
            <a:gs pos="49000">
              <a:srgbClr val="9966FF"/>
            </a:gs>
            <a:gs pos="46000">
              <a:srgbClr val="CC99FF"/>
            </a:gs>
            <a:gs pos="45000">
              <a:srgbClr val="99CCFF"/>
            </a:gs>
            <a:gs pos="47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4038600"/>
          </a:xfrm>
          <a:prstGeom prst="round2DiagRect">
            <a:avLst>
              <a:gd name="adj1" fmla="val 4438"/>
              <a:gd name="adj2" fmla="val 25367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304800" y="4343400"/>
            <a:ext cx="8534400" cy="2209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বার্ধক্যে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ক্লান্ত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চিরচেনা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স্বজনএকজন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3D4A8"/>
            </a:gs>
            <a:gs pos="49000">
              <a:srgbClr val="21D6E0"/>
            </a:gs>
            <a:gs pos="54000">
              <a:srgbClr val="0087E6"/>
            </a:gs>
            <a:gs pos="47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458495" y="545098"/>
            <a:ext cx="2971800" cy="48006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B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283334" y="300399"/>
            <a:ext cx="5660265" cy="6252801"/>
          </a:xfrm>
          <a:prstGeom prst="snip1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endParaRPr lang="en-US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r>
              <a:rPr lang="bn-BD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</a:t>
            </a:r>
            <a:r>
              <a:rPr lang="bn-BD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শিক্ষক</a:t>
            </a:r>
            <a:endParaRPr lang="bn-BD" sz="28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2400" b="1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  <a:endParaRPr lang="bn-BD" sz="2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4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b="1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</a:t>
            </a:r>
            <a:r>
              <a:rPr lang="en-US" sz="28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rmoklesuddin12@gmail.com</a:t>
            </a:r>
            <a:endParaRPr lang="en-US" sz="28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609600" y="545098"/>
            <a:ext cx="2924331" cy="54486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</a:rPr>
              <a:t>শিক্ষক </a:t>
            </a:r>
            <a:r>
              <a:rPr lang="en-US" sz="2800" b="1" dirty="0" err="1" smtClean="0">
                <a:ln/>
                <a:solidFill>
                  <a:schemeClr val="accent4"/>
                </a:solidFill>
              </a:rPr>
              <a:t>পরিচিতি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641111" y="465262"/>
            <a:ext cx="3211593" cy="624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ln/>
                <a:solidFill>
                  <a:srgbClr val="4E8542"/>
                </a:solidFill>
              </a:rPr>
              <a:t>পাঠ</a:t>
            </a:r>
            <a:r>
              <a:rPr lang="en-US" sz="3200" b="1" dirty="0">
                <a:ln/>
                <a:solidFill>
                  <a:srgbClr val="4E8542"/>
                </a:solidFill>
              </a:rPr>
              <a:t> </a:t>
            </a:r>
            <a:r>
              <a:rPr lang="en-US" sz="3200" b="1" dirty="0" err="1">
                <a:ln/>
                <a:solidFill>
                  <a:srgbClr val="4E8542"/>
                </a:solidFill>
              </a:rPr>
              <a:t>পরিচিতি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3657600"/>
            <a:ext cx="2909105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6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4419600"/>
            <a:ext cx="8686799" cy="19097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জমিলার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মা’র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রান্নাঘর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81000"/>
            <a:ext cx="8555395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7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8488C4"/>
            </a:gs>
            <a:gs pos="48000">
              <a:srgbClr val="D4DEFF"/>
            </a:gs>
            <a:gs pos="75000">
              <a:srgbClr val="D4DEFF"/>
            </a:gs>
            <a:gs pos="49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i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628" y="457200"/>
            <a:ext cx="4741572" cy="39485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77969" y="4302125"/>
            <a:ext cx="8866031" cy="2286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বৈঠায়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as-IN" sz="3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দেখো মাটিতে </a:t>
            </a:r>
            <a:r>
              <a:rPr lang="as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আমার গন্ধ, আমার শরীরে</a:t>
            </a:r>
            <a:br>
              <a:rPr lang="as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32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লেগে আছে এই স্নিগ্ধ মাটির সুবাস।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480" y="187325"/>
            <a:ext cx="44958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0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2746BD3-4DE6-4993-B87E-A5B921773AD1}"/>
              </a:ext>
            </a:extLst>
          </p:cNvPr>
          <p:cNvGrpSpPr/>
          <p:nvPr/>
        </p:nvGrpSpPr>
        <p:grpSpPr>
          <a:xfrm>
            <a:off x="86932" y="0"/>
            <a:ext cx="9057068" cy="6781800"/>
            <a:chOff x="456970" y="-348482"/>
            <a:chExt cx="17480456" cy="12777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E712B9B-6AA8-48EA-AE1F-FA08651BD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337" y="-348482"/>
              <a:ext cx="6323952" cy="358930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FF00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xmlns="" id="{D010BD60-C2D2-4F1F-9DE0-724C60FEC643}"/>
                </a:ext>
              </a:extLst>
            </p:cNvPr>
            <p:cNvSpPr/>
            <p:nvPr/>
          </p:nvSpPr>
          <p:spPr>
            <a:xfrm>
              <a:off x="456970" y="7404407"/>
              <a:ext cx="17480456" cy="5025021"/>
            </a:xfrm>
            <a:prstGeom prst="flowChartProcess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hemeClr val="accent4">
                  <a:shade val="27000"/>
                  <a:satMod val="120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8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আমাকে বিশ্বাস করো, আমি কোনো</a:t>
              </a:r>
              <a:r>
                <a:rPr lang="en-US" sz="28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as-IN" sz="28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আগন্তুক নই।</a:t>
              </a:r>
              <a:br>
                <a:rPr lang="as-IN" sz="28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</a:b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দুপাশে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ধানের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 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ধু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নদীর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কিনার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অস্তিত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ধাও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নদ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endPara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as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বোধ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বাল</a:t>
              </a:r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ক। 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95415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0"/>
            <a:ext cx="2667000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344" y="1905000"/>
            <a:ext cx="3276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000082"/>
            </a:gs>
            <a:gs pos="13000">
              <a:srgbClr val="0047FF"/>
            </a:gs>
            <a:gs pos="1000">
              <a:srgbClr val="000082"/>
            </a:gs>
            <a:gs pos="99167">
              <a:srgbClr val="0047FF"/>
            </a:gs>
            <a:gs pos="99167">
              <a:srgbClr val="0047FF"/>
            </a:gs>
            <a:gs pos="27000">
              <a:srgbClr val="0047FF"/>
            </a:gs>
            <a:gs pos="63000">
              <a:srgbClr val="000082"/>
            </a:gs>
            <a:gs pos="49000">
              <a:srgbClr val="0047FF"/>
            </a:gs>
            <a:gs pos="82000">
              <a:srgbClr val="000082"/>
            </a:gs>
            <a:gs pos="98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2895600" y="228600"/>
            <a:ext cx="3733800" cy="990600"/>
          </a:xfrm>
          <a:prstGeom prst="wedgeRectCallout">
            <a:avLst>
              <a:gd name="adj1" fmla="val 52403"/>
              <a:gd name="adj2" fmla="val 132319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2400" y="1905000"/>
            <a:ext cx="9067799" cy="4953000"/>
          </a:xfrm>
          <a:prstGeom prst="cloudCallout">
            <a:avLst>
              <a:gd name="adj1" fmla="val 4706"/>
              <a:gd name="adj2" fmla="val -48424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হাবীব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বার্ধক্যে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ভূমিতেই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অভ্যাগত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590800"/>
            <a:ext cx="8869136" cy="41549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হাবীব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১৯১৭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২রা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জানুয়ারিতে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অকাল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বার্ধক্যে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স্বাপ্নিক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নিয়মেই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জন্মভূমিতেই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অভ্যাগত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আগন্তুক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66800" y="228600"/>
            <a:ext cx="6248400" cy="1371600"/>
          </a:xfrm>
          <a:prstGeom prst="wedgeEllipseCallout">
            <a:avLst>
              <a:gd name="adj1" fmla="val 35357"/>
              <a:gd name="adj2" fmla="val 12409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27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28600" y="-76986"/>
            <a:ext cx="4038600" cy="1741016"/>
          </a:xfrm>
          <a:prstGeom prst="wedgeEllipseCallout">
            <a:avLst>
              <a:gd name="adj1" fmla="val 27677"/>
              <a:gd name="adj2" fmla="val 129711"/>
            </a:avLst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28600" y="2197487"/>
            <a:ext cx="8763000" cy="4508113"/>
          </a:xfrm>
          <a:prstGeom prst="cloudCallout">
            <a:avLst>
              <a:gd name="adj1" fmla="val 4706"/>
              <a:gd name="adj2" fmla="val -48424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 ‘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আগন্তুক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37717" y="1073"/>
            <a:ext cx="2953883" cy="2241755"/>
            <a:chOff x="4267200" y="1600200"/>
            <a:chExt cx="4876800" cy="4724400"/>
          </a:xfrm>
          <a:gradFill>
            <a:gsLst>
              <a:gs pos="1000">
                <a:srgbClr val="03D4A8"/>
              </a:gs>
              <a:gs pos="0">
                <a:srgbClr val="21D6E0"/>
              </a:gs>
              <a:gs pos="7000">
                <a:srgbClr val="1FD6DD"/>
              </a:gs>
              <a:gs pos="6000">
                <a:srgbClr val="0087E6"/>
              </a:gs>
              <a:gs pos="10000">
                <a:srgbClr val="005CBF"/>
              </a:gs>
            </a:gsLst>
            <a:lin ang="16200000" scaled="0"/>
          </a:gradFill>
        </p:grpSpPr>
        <p:sp>
          <p:nvSpPr>
            <p:cNvPr id="7" name="Rectangle 6"/>
            <p:cNvSpPr/>
            <p:nvPr/>
          </p:nvSpPr>
          <p:spPr>
            <a:xfrm>
              <a:off x="4917470" y="3733799"/>
              <a:ext cx="3733801" cy="259080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4267200" y="1600200"/>
              <a:ext cx="4876800" cy="2133600"/>
            </a:xfrm>
            <a:prstGeom prst="triangl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4172236"/>
              <a:ext cx="11430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1471" y="4858036"/>
              <a:ext cx="685800" cy="12954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15200" y="4172236"/>
              <a:ext cx="11430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72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58840" y="459503"/>
            <a:ext cx="8734022" cy="407944"/>
          </a:xfrm>
          <a:prstGeom prst="round2DiagRect">
            <a:avLst>
              <a:gd name="adj1" fmla="val 32381"/>
              <a:gd name="adj2" fmla="val 0"/>
            </a:avLst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79223"/>
            <a:ext cx="3810000" cy="2535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5" descr="inde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279" y="3315098"/>
            <a:ext cx="3712080" cy="2506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7" descr="image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0"/>
            <a:ext cx="3962400" cy="2565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8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660255"/>
            <a:ext cx="3751943" cy="2745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ound Diagonal Corner Rectangle 6"/>
          <p:cNvSpPr/>
          <p:nvPr/>
        </p:nvSpPr>
        <p:spPr>
          <a:xfrm>
            <a:off x="304800" y="5943600"/>
            <a:ext cx="8763000" cy="495977"/>
          </a:xfrm>
          <a:prstGeom prst="round2DiagRect">
            <a:avLst>
              <a:gd name="adj1" fmla="val 32381"/>
              <a:gd name="adj2" fmla="val 0"/>
            </a:avLst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8000">
              <a:srgbClr val="85C2FF"/>
            </a:gs>
            <a:gs pos="45418">
              <a:srgbClr val="B6D1F0"/>
            </a:gs>
            <a:gs pos="47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066801" y="228599"/>
            <a:ext cx="6477000" cy="791501"/>
          </a:xfrm>
          <a:prstGeom prst="round2DiagRect">
            <a:avLst>
              <a:gd name="adj1" fmla="val 32381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hsan_Habib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1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033" y="1264889"/>
            <a:ext cx="4538581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ound Diagonal Corner Rectangle 6"/>
          <p:cNvSpPr/>
          <p:nvPr/>
        </p:nvSpPr>
        <p:spPr>
          <a:xfrm>
            <a:off x="228601" y="5486400"/>
            <a:ext cx="8425186" cy="914400"/>
          </a:xfrm>
          <a:prstGeom prst="round2DiagRect">
            <a:avLst>
              <a:gd name="adj1" fmla="val 32381"/>
              <a:gd name="adj2" fmla="val 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15" y="1020101"/>
            <a:ext cx="3820172" cy="4188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5750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  <a14:imgEffect>
                      <a14:brightnessContrast bright="6000" contras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81345" y="2590800"/>
            <a:ext cx="3077869" cy="2912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Wave 1"/>
          <p:cNvSpPr/>
          <p:nvPr/>
        </p:nvSpPr>
        <p:spPr>
          <a:xfrm rot="1713702">
            <a:off x="79266" y="1436763"/>
            <a:ext cx="4775055" cy="1241275"/>
          </a:xfrm>
          <a:prstGeom prst="wave">
            <a:avLst>
              <a:gd name="adj1" fmla="val 0"/>
              <a:gd name="adj2" fmla="val 27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28600"/>
            <a:ext cx="5170064" cy="1828800"/>
          </a:xfrm>
          <a:prstGeom prst="roundRect">
            <a:avLst>
              <a:gd name="adj" fmla="val 873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আগন্তুক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নই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20124057">
            <a:off x="322248" y="4823142"/>
            <a:ext cx="4497096" cy="1142107"/>
          </a:xfrm>
          <a:prstGeom prst="roundRect">
            <a:avLst>
              <a:gd name="adj" fmla="val 873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হাবীব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0451" y="5867400"/>
            <a:ext cx="4039613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417">
              <a:srgbClr val="FF3399"/>
            </a:gs>
            <a:gs pos="57920">
              <a:srgbClr val="FF8628"/>
            </a:gs>
            <a:gs pos="39000">
              <a:srgbClr val="FF3399"/>
            </a:gs>
            <a:gs pos="60000">
              <a:srgbClr val="FF6633"/>
            </a:gs>
            <a:gs pos="53000">
              <a:srgbClr val="FF5B7B"/>
            </a:gs>
            <a:gs pos="57000">
              <a:srgbClr val="FFFF00"/>
            </a:gs>
            <a:gs pos="100000">
              <a:srgbClr val="01A78F"/>
            </a:gs>
            <a:gs pos="67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06975" y="2240694"/>
            <a:ext cx="7643817" cy="746889"/>
          </a:xfrm>
          <a:prstGeom prst="roundRect">
            <a:avLst>
              <a:gd name="adj" fmla="val 873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6753" y="3083592"/>
            <a:ext cx="7672844" cy="76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2887" y="1202061"/>
            <a:ext cx="7640186" cy="86854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6753" y="4084696"/>
            <a:ext cx="7625672" cy="630189"/>
          </a:xfrm>
          <a:prstGeom prst="roundRect">
            <a:avLst>
              <a:gd name="adj" fmla="val 5862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আত্মিক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253" y="4956135"/>
            <a:ext cx="7629454" cy="9906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মধ্যে বিরাজমান সম্পর্ক বলতে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200" y="6096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03D4A8"/>
            </a:gs>
            <a:gs pos="25000">
              <a:srgbClr val="21D6E0"/>
            </a:gs>
            <a:gs pos="35000">
              <a:srgbClr val="0087E6"/>
            </a:gs>
            <a:gs pos="9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isplay 10"/>
          <p:cNvSpPr/>
          <p:nvPr/>
        </p:nvSpPr>
        <p:spPr>
          <a:xfrm>
            <a:off x="4572000" y="2640853"/>
            <a:ext cx="3009898" cy="3603155"/>
          </a:xfrm>
          <a:prstGeom prst="flowChartDisplay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6377190" y="229794"/>
            <a:ext cx="2512837" cy="3681478"/>
          </a:xfrm>
          <a:prstGeom prst="wedgeRectCallout">
            <a:avLst>
              <a:gd name="adj1" fmla="val -62303"/>
              <a:gd name="adj2" fmla="val -7969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হাবীব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১৯১৭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২রা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শঙ্করপাশা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১৯৮৫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১০ই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মৃতুবরণ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3405" y="265590"/>
            <a:ext cx="243019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277423" y="4101864"/>
            <a:ext cx="3866577" cy="2935831"/>
          </a:xfrm>
          <a:prstGeom prst="cloudCallout">
            <a:avLst>
              <a:gd name="adj1" fmla="val -39000"/>
              <a:gd name="adj2" fmla="val -48156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জীবন-তিনি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বরিশালের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ব্রজমোহন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0060" y="3541097"/>
            <a:ext cx="2600839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390" y="1053494"/>
            <a:ext cx="2390036" cy="2297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Rectangular Callout 14"/>
          <p:cNvSpPr/>
          <p:nvPr/>
        </p:nvSpPr>
        <p:spPr>
          <a:xfrm>
            <a:off x="498514" y="229793"/>
            <a:ext cx="2703109" cy="3952220"/>
          </a:xfrm>
          <a:prstGeom prst="wedgeRectCallout">
            <a:avLst>
              <a:gd name="adj1" fmla="val 59809"/>
              <a:gd name="adj2" fmla="val -7969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অরণ্যে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নীলিমা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রাণী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খালের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সাকো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চৈত্রে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যাবো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টাপুর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টুপুর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ছুটির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দুপুরে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রাত্রিশেষ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191578" y="4377048"/>
            <a:ext cx="4915585" cy="2284189"/>
          </a:xfrm>
          <a:prstGeom prst="wedgeRectCallout">
            <a:avLst>
              <a:gd name="adj1" fmla="val -39"/>
              <a:gd name="adj2" fmla="val -82889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সাংবাদিক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বুলবুল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আজাদ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ইত্তেফাক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সাপ্তাহিক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সাংবাদিকতা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পত্রিকার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9" grpId="0" animBg="1"/>
      <p:bldP spid="8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600" y="692775"/>
            <a:ext cx="8915400" cy="6165225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আসমানের তারা সাক্ষী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সাক্ষী এই জমিনের ফুল, এই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নিশিরাইত বাঁশবাগান বিস্তর জোনাকি সাক্ষী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সাক্ষী এই জারুল জামরুল, সাক্ষী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ু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বের পুকুর, তার ঝাকড়া ডুমুরের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স্থির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দৃষ্টি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মাছরাঙা আমাকে চেনে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আমি কোনো অভ্যাগত নই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খোদার কসম আমি ভিনদেশী পথিক নই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আমি কোনো আগন্তুক নই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আমি কোনো আগন্তুক নই, আমি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ছিলাম এখানে, আমি স্বাপ্নিক নিয়মে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এখানেই থাকি আর</a:t>
            </a:r>
            <a:b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এখানে থাকার নাম সর্বত্রই থাকা–সারা দেশে।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6656" y="180304"/>
            <a:ext cx="8568744" cy="67292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আমি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24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আগন্তুক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নই</a:t>
            </a:r>
            <a:endParaRPr lang="en-US" sz="24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               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আহসান</a:t>
            </a:r>
            <a:r>
              <a:rPr lang="en-US" sz="24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হাবীব</a:t>
            </a:r>
            <a:endParaRPr lang="en-US" sz="24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8789" y="140594"/>
            <a:ext cx="8991600" cy="678180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আমি কোনো আগন্তুক নই। এই</a:t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খর রৌদ্র জলজ বাতাস মেঘ ক্লান্ত বিকেলের</a:t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পাখিরা আমাকে চেনে</a:t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তারা জানে আমি কোনো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আত্নীয়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নই।</a:t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কার্তিকের ধানের মঞ্জরী সাক্ষী</a:t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সাক্ষী তার চিরোল পাতার</a:t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টলমল 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শিশির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সাক্ষী জ্যোৎস্নার চাদরে 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নিশিন্দার </a:t>
            </a: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ছায়া</a:t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অকাল বার্ধক্যে নত কদম আলী</a:t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তার ক্লান্ত চোখের 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আঁধার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-</a:t>
            </a: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আমি চিনি, আমি তার চিরচেনা স্বজন একজন। 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আমি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জমিলার </a:t>
            </a: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মা’র</a:t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শূন্য খা খা রান্নাঘর শুকনো থালা সব চিনি</a:t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 আমাকে </a:t>
            </a:r>
            <a:r>
              <a:rPr lang="as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চেনে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</a:t>
            </a:r>
            <a: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as-IN" sz="28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</a:br>
            <a:r>
              <a:rPr lang="as-IN" b="1" dirty="0">
                <a:latin typeface="Nikosh" pitchFamily="2" charset="0"/>
                <a:cs typeface="Nikosh" pitchFamily="2" charset="0"/>
              </a:rPr>
              <a:t/>
            </a:r>
            <a:br>
              <a:rPr lang="as-IN" b="1" dirty="0">
                <a:latin typeface="Nikosh" pitchFamily="2" charset="0"/>
                <a:cs typeface="Nikosh" pitchFamily="2" charset="0"/>
              </a:rPr>
            </a:b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3524</TotalTime>
  <Words>591</Words>
  <Application>Microsoft Office PowerPoint</Application>
  <PresentationFormat>On-screen Show (4:3)</PresentationFormat>
  <Paragraphs>98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Aspect</vt:lpstr>
      <vt:lpstr>Civic</vt:lpstr>
      <vt:lpstr>Grid</vt:lpstr>
      <vt:lpstr>Pushpin</vt:lpstr>
      <vt:lpstr>Apothecary</vt:lpstr>
      <vt:lpstr>1_Apothecary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RHS</dc:creator>
  <cp:lastModifiedBy>Mukles Uddin</cp:lastModifiedBy>
  <cp:revision>542</cp:revision>
  <dcterms:created xsi:type="dcterms:W3CDTF">2006-08-16T00:00:00Z</dcterms:created>
  <dcterms:modified xsi:type="dcterms:W3CDTF">2020-11-02T06:04:49Z</dcterms:modified>
</cp:coreProperties>
</file>