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61" r:id="rId5"/>
    <p:sldId id="260" r:id="rId6"/>
    <p:sldId id="263" r:id="rId7"/>
    <p:sldId id="264" r:id="rId8"/>
    <p:sldId id="265" r:id="rId9"/>
    <p:sldId id="273" r:id="rId10"/>
    <p:sldId id="285" r:id="rId11"/>
    <p:sldId id="286" r:id="rId12"/>
    <p:sldId id="266" r:id="rId13"/>
    <p:sldId id="269" r:id="rId14"/>
    <p:sldId id="270" r:id="rId15"/>
    <p:sldId id="272" r:id="rId16"/>
    <p:sldId id="267" r:id="rId17"/>
    <p:sldId id="275" r:id="rId18"/>
    <p:sldId id="288" r:id="rId19"/>
    <p:sldId id="274" r:id="rId20"/>
    <p:sldId id="284" r:id="rId21"/>
    <p:sldId id="276" r:id="rId22"/>
    <p:sldId id="278" r:id="rId23"/>
    <p:sldId id="259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8CEF7-85F3-4C7A-A50E-DC7E4730C06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BF51-B486-4F8E-9535-31E7B5D4C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BF51-B486-4F8E-9535-31E7B5D4C8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BF51-B486-4F8E-9535-31E7B5D4C8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BF51-B486-4F8E-9535-31E7B5D4C8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1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6.png"/><Relationship Id="rId7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dirty="0" err="1" smtClean="0"/>
              <a:t>স্বাগতম</a:t>
            </a:r>
            <a:r>
              <a:rPr lang="en-US" sz="7200" b="1" dirty="0" smtClean="0"/>
              <a:t> </a:t>
            </a:r>
            <a:endParaRPr lang="en-US" sz="7200" b="1" dirty="0"/>
          </a:p>
        </p:txBody>
      </p:sp>
      <p:pic>
        <p:nvPicPr>
          <p:cNvPr id="4" name="Content Placeholder 3" descr="Untitled picture.png 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305800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err="1" smtClean="0"/>
              <a:t>কি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দেখছ</a:t>
            </a:r>
            <a:r>
              <a:rPr lang="en-US" sz="6000" b="1" dirty="0" smtClean="0"/>
              <a:t>? </a:t>
            </a:r>
            <a:endParaRPr lang="en-US" sz="6000" b="1" dirty="0"/>
          </a:p>
        </p:txBody>
      </p:sp>
      <p:pic>
        <p:nvPicPr>
          <p:cNvPr id="6" name="Content Placeholder 5" descr="কৃষি মজিব.png"/>
          <p:cNvPicPr>
            <a:picLocks noGrp="1" noChangeAspect="1"/>
          </p:cNvPicPr>
          <p:nvPr>
            <p:ph idx="1"/>
          </p:nvPr>
        </p:nvPicPr>
        <p:blipFill>
          <a:blip r:embed="rId2"/>
          <a:srcRect t="7018" b="1754"/>
          <a:stretch>
            <a:fillRect/>
          </a:stretch>
        </p:blipFill>
        <p:spPr>
          <a:xfrm>
            <a:off x="4419600" y="1600200"/>
            <a:ext cx="4419600" cy="3962400"/>
          </a:xfrm>
        </p:spPr>
      </p:pic>
      <p:pic>
        <p:nvPicPr>
          <p:cNvPr id="8" name="Picture 7" descr="মেলা.png"/>
          <p:cNvPicPr>
            <a:picLocks noChangeAspect="1"/>
          </p:cNvPicPr>
          <p:nvPr/>
        </p:nvPicPr>
        <p:blipFill>
          <a:blip r:embed="rId3"/>
          <a:srcRect b="9434"/>
          <a:stretch>
            <a:fillRect/>
          </a:stretch>
        </p:blipFill>
        <p:spPr>
          <a:xfrm>
            <a:off x="228600" y="1600200"/>
            <a:ext cx="3962400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4730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বাংলাদেশের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সংস্কৃতিক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sz="2800" b="1" dirty="0" smtClean="0">
                <a:solidFill>
                  <a:srgbClr val="002060"/>
                </a:solidFill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</a:rPr>
              <a:t>উন্নয়নের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রুপকার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শেখ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মুজিবুর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রহমান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তাঁর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কন্যা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শেখ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হাসিনা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উন্নয়নের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ধারা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বজায়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রাখছেন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ছবিতে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দেখলাম</a:t>
            </a:r>
            <a:r>
              <a:rPr lang="en-US" sz="2800" b="1" dirty="0" smtClean="0">
                <a:solidFill>
                  <a:srgbClr val="002060"/>
                </a:solidFill>
              </a:rPr>
              <a:t> ।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বাস্তবতা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নিয়ে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আলোচনা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করি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err="1" smtClean="0"/>
              <a:t>শতভাগ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বিদ্যুৎও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প্রতিষ্ঠানে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শেখ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রাসেল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ডিজিটাল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ল্যাব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কারণে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উন্নয়ন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অনলাইন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লাইনের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কার্যক্রমএগিয়ে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চলছে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হচ্ছে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দেশ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ইহা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ছাড়া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ব্যাপক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উন্নয়নের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পরিকল্পনা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রয়েছে</a:t>
            </a:r>
            <a:r>
              <a:rPr lang="en-US" sz="2400" b="1" dirty="0" smtClean="0"/>
              <a:t>।  </a:t>
            </a:r>
            <a:r>
              <a:rPr lang="en-US" sz="2400" b="1" dirty="0" err="1" smtClean="0"/>
              <a:t>এসব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উন্নয়নের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পরিকল্পনার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ফলে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বাংলাদেশের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সংস্কৃতি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আরো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একধাপ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এগিয়ে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যাবে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সংস্কৃতির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বৈশিষ্ট্য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পরিবর্তন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প্রধান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মন্ত্রী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শেখ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হাসিনা</a:t>
            </a:r>
            <a:r>
              <a:rPr lang="en-US" sz="2400" b="1" dirty="0" smtClean="0"/>
              <a:t> ২০২১ </a:t>
            </a:r>
            <a:r>
              <a:rPr lang="en-US" sz="2400" b="1" dirty="0" err="1" smtClean="0"/>
              <a:t>সালের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মধ্যে</a:t>
            </a:r>
            <a:r>
              <a:rPr lang="en-US" sz="2400" b="1" dirty="0" smtClean="0"/>
              <a:t> ৯ </a:t>
            </a:r>
            <a:r>
              <a:rPr lang="en-US" sz="2400" b="1" dirty="0" err="1" smtClean="0"/>
              <a:t>লাখ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শিক্ষককে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বাতায়নের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আওতাভুক্ত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ডিজিটাল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বাংলাদেশ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গড়ার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প্রত্যয়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অচিরেই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সফল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হবে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বর্তমানে</a:t>
            </a:r>
            <a:r>
              <a:rPr lang="en-US" sz="2400" b="1" dirty="0" smtClean="0"/>
              <a:t> ৫,৬৫,৫৩২শিক্ষক </a:t>
            </a:r>
            <a:r>
              <a:rPr lang="en-US" sz="2400" b="1" dirty="0" err="1" smtClean="0"/>
              <a:t>বাতায়নের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সদস্য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কৃষিক্ষেত্র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খাদ্য,বস্র,রাস্তাঘাট,যোগাযোগ,যানবাহন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বাস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স্থান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পোশাক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শিল্প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সহ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ব্যাপক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উন্নয়ন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হয়েছে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একদিন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বিশ্বের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দরবারে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মাথা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উঁচুকরে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দাঁড়াবেই</a:t>
            </a:r>
            <a:r>
              <a:rPr lang="en-US" sz="2400" b="1" dirty="0" smtClean="0"/>
              <a:t>।  </a:t>
            </a:r>
          </a:p>
          <a:p>
            <a:pPr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67740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b="1" dirty="0" err="1" smtClean="0"/>
              <a:t>ছবিতে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কি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দেখতে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পাচ্ছ</a:t>
            </a:r>
            <a:r>
              <a:rPr lang="en-US" sz="5400" b="1" dirty="0" smtClean="0"/>
              <a:t>?</a:t>
            </a:r>
            <a:endParaRPr lang="en-US" sz="5400" b="1" dirty="0"/>
          </a:p>
        </p:txBody>
      </p:sp>
      <p:pic>
        <p:nvPicPr>
          <p:cNvPr id="4" name="Content Placeholder 3" descr="Untitled picture.png t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3886200" cy="2133600"/>
          </a:xfrm>
        </p:spPr>
      </p:pic>
      <p:pic>
        <p:nvPicPr>
          <p:cNvPr id="6" name="Picture 5" descr="Untitled picture.png-h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86200"/>
            <a:ext cx="3810000" cy="2286000"/>
          </a:xfrm>
          <a:prstGeom prst="rect">
            <a:avLst/>
          </a:prstGeom>
        </p:spPr>
      </p:pic>
      <p:pic>
        <p:nvPicPr>
          <p:cNvPr id="7" name="Picture 6" descr="Untitled picture.png-k-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810000"/>
            <a:ext cx="3962399" cy="2438400"/>
          </a:xfrm>
          <a:prstGeom prst="rect">
            <a:avLst/>
          </a:prstGeom>
        </p:spPr>
      </p:pic>
      <p:pic>
        <p:nvPicPr>
          <p:cNvPr id="8" name="Content Placeholder 3" descr="gunঅ 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1752600"/>
            <a:ext cx="4114800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6211669"/>
            <a:ext cx="8477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অতীতের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হাতিয়ারও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আধুনিক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হাতিয়ার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191000" y="2895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86200" y="4876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b="1" dirty="0" err="1" smtClean="0"/>
              <a:t>ছবি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দেখে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বল</a:t>
            </a:r>
            <a:endParaRPr lang="en-US" sz="6600" b="1" dirty="0"/>
          </a:p>
        </p:txBody>
      </p:sp>
      <p:pic>
        <p:nvPicPr>
          <p:cNvPr id="4" name="Content Placeholder 3" descr="internet12বিশ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800" y="1447800"/>
            <a:ext cx="4114800" cy="1752600"/>
          </a:xfrm>
        </p:spPr>
      </p:pic>
      <p:pic>
        <p:nvPicPr>
          <p:cNvPr id="5" name="Picture 4" descr="মি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0200"/>
            <a:ext cx="40386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334000"/>
            <a:ext cx="8382000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প্রযুক্তির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প্রভাব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তাই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না</a:t>
            </a:r>
            <a:r>
              <a:rPr lang="en-US" sz="4000" b="1" dirty="0" smtClean="0">
                <a:solidFill>
                  <a:srgbClr val="002060"/>
                </a:solidFill>
              </a:rPr>
              <a:t>? </a:t>
            </a:r>
            <a:r>
              <a:rPr lang="en-US" sz="4000" b="1" dirty="0" err="1" smtClean="0">
                <a:solidFill>
                  <a:srgbClr val="002060"/>
                </a:solidFill>
              </a:rPr>
              <a:t>সামাজিক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যোগাযোগ</a:t>
            </a:r>
            <a:r>
              <a:rPr lang="en-US" sz="4000" b="1" dirty="0" smtClean="0">
                <a:solidFill>
                  <a:srgbClr val="002060"/>
                </a:solidFill>
              </a:rPr>
              <a:t> 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সমাজ২১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352800"/>
            <a:ext cx="419100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err="1" smtClean="0"/>
              <a:t>ছবিতে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কি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দেখছ</a:t>
            </a:r>
            <a:r>
              <a:rPr lang="en-US" sz="5400" b="1" dirty="0" smtClean="0"/>
              <a:t>?  </a:t>
            </a:r>
            <a:endParaRPr lang="en-US" sz="5400" b="1" dirty="0"/>
          </a:p>
        </p:txBody>
      </p:sp>
      <p:pic>
        <p:nvPicPr>
          <p:cNvPr id="5" name="Picture 4" descr="জাহাজj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495800"/>
            <a:ext cx="4038600" cy="1400175"/>
          </a:xfrm>
          <a:prstGeom prst="rect">
            <a:avLst/>
          </a:prstGeom>
        </p:spPr>
      </p:pic>
      <p:pic>
        <p:nvPicPr>
          <p:cNvPr id="7" name="Picture 6" descr="klasছব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0"/>
            <a:ext cx="3981450" cy="1871662"/>
          </a:xfrm>
          <a:prstGeom prst="rect">
            <a:avLst/>
          </a:prstGeom>
        </p:spPr>
      </p:pic>
      <p:pic>
        <p:nvPicPr>
          <p:cNvPr id="8" name="Picture 7" descr="Untitled picture.png d-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00200"/>
            <a:ext cx="3886200" cy="1981200"/>
          </a:xfrm>
          <a:prstGeom prst="rect">
            <a:avLst/>
          </a:prstGeom>
        </p:spPr>
      </p:pic>
      <p:pic>
        <p:nvPicPr>
          <p:cNvPr id="12" name="Picture 11" descr="বউ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600200"/>
            <a:ext cx="4038600" cy="12239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01980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যাতায়ত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যোগাযোগওযানবাহনের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পরিবর্তন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048000"/>
            <a:ext cx="4038600" cy="149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দেখে</a:t>
            </a:r>
            <a:r>
              <a:rPr lang="en-US" dirty="0" smtClean="0"/>
              <a:t> </a:t>
            </a:r>
            <a:r>
              <a:rPr lang="en-US" sz="4900" b="1" dirty="0" err="1" smtClean="0"/>
              <a:t>সংস্কৃতি</a:t>
            </a:r>
            <a:r>
              <a:rPr lang="en-US" sz="4900" b="1" dirty="0" smtClean="0"/>
              <a:t> </a:t>
            </a:r>
            <a:r>
              <a:rPr lang="en-US" sz="4900" b="1" dirty="0" err="1" smtClean="0"/>
              <a:t>কি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  </a:t>
            </a:r>
            <a:r>
              <a:rPr lang="en-US" dirty="0" err="1" smtClean="0"/>
              <a:t>খাতায়</a:t>
            </a:r>
            <a:r>
              <a:rPr lang="en-US" dirty="0" smtClean="0"/>
              <a:t> </a:t>
            </a:r>
            <a:r>
              <a:rPr lang="en-US" dirty="0" err="1" smtClean="0"/>
              <a:t>তালিকা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ইং১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1200"/>
            <a:ext cx="2381250" cy="2038350"/>
          </a:xfrm>
          <a:prstGeom prst="rect">
            <a:avLst/>
          </a:prstGeom>
        </p:spPr>
      </p:pic>
      <p:pic>
        <p:nvPicPr>
          <p:cNvPr id="5" name="Picture 4" descr="19মাল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343400"/>
            <a:ext cx="2743200" cy="1795462"/>
          </a:xfrm>
          <a:prstGeom prst="rect">
            <a:avLst/>
          </a:prstGeom>
        </p:spPr>
      </p:pic>
      <p:pic>
        <p:nvPicPr>
          <p:cNvPr id="8" name="Picture 7" descr="klasছবি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191000"/>
            <a:ext cx="2743200" cy="1905000"/>
          </a:xfrm>
          <a:prstGeom prst="rect">
            <a:avLst/>
          </a:prstGeom>
        </p:spPr>
      </p:pic>
      <p:pic>
        <p:nvPicPr>
          <p:cNvPr id="11" name="Picture 10" descr="বউ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057400"/>
            <a:ext cx="2120868" cy="1905000"/>
          </a:xfrm>
          <a:prstGeom prst="rect">
            <a:avLst/>
          </a:prstGeom>
        </p:spPr>
      </p:pic>
      <p:pic>
        <p:nvPicPr>
          <p:cNvPr id="16" name="Picture 15" descr="Untitled picture.png pat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1828800"/>
            <a:ext cx="2600325" cy="2057400"/>
          </a:xfrm>
          <a:prstGeom prst="rect">
            <a:avLst/>
          </a:prstGeom>
        </p:spPr>
      </p:pic>
      <p:pic>
        <p:nvPicPr>
          <p:cNvPr id="18" name="Picture 17" descr="Untitled picture.png dalan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114800"/>
            <a:ext cx="2633662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err="1" smtClean="0"/>
              <a:t>লক্ষ্য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কর</a:t>
            </a:r>
            <a:r>
              <a:rPr lang="en-US" sz="5400" dirty="0" smtClean="0"/>
              <a:t>   </a:t>
            </a:r>
            <a:endParaRPr lang="en-US" sz="5400" dirty="0"/>
          </a:p>
        </p:txBody>
      </p:sp>
      <p:pic>
        <p:nvPicPr>
          <p:cNvPr id="4" name="Content Placeholder 3" descr="ea9438eb2e80a38735cea53c7ff99e96.png_wh860.png"/>
          <p:cNvPicPr>
            <a:picLocks noGrp="1" noChangeAspect="1"/>
          </p:cNvPicPr>
          <p:nvPr>
            <p:ph idx="1"/>
          </p:nvPr>
        </p:nvPicPr>
        <p:blipFill>
          <a:blip r:embed="rId4"/>
          <a:srcRect l="14815" r="17593"/>
          <a:stretch>
            <a:fillRect/>
          </a:stretch>
        </p:blipFill>
        <p:spPr>
          <a:xfrm>
            <a:off x="2133600" y="1524000"/>
            <a:ext cx="4876800" cy="1447800"/>
          </a:xfrm>
        </p:spPr>
      </p:pic>
      <p:pic>
        <p:nvPicPr>
          <p:cNvPr id="5" name="Picture 4" descr="Untitled picture.png ict.png"/>
          <p:cNvPicPr>
            <a:picLocks noChangeAspect="1"/>
          </p:cNvPicPr>
          <p:nvPr/>
        </p:nvPicPr>
        <p:blipFill>
          <a:blip r:embed="rId5"/>
          <a:srcRect l="46291"/>
          <a:stretch>
            <a:fillRect/>
          </a:stretch>
        </p:blipFill>
        <p:spPr>
          <a:xfrm>
            <a:off x="914400" y="3962400"/>
            <a:ext cx="7772400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867400"/>
            <a:ext cx="6858000" cy="138499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শিক্ষায়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প্রযুক্তি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ব্যবহার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পড়ছে।ই</a:t>
            </a:r>
            <a:r>
              <a:rPr lang="en-US" sz="2800" b="1" dirty="0" smtClean="0">
                <a:solidFill>
                  <a:srgbClr val="002060"/>
                </a:solidFill>
              </a:rPr>
              <a:t> –</a:t>
            </a:r>
            <a:r>
              <a:rPr lang="en-US" sz="2800" b="1" dirty="0" err="1" smtClean="0">
                <a:solidFill>
                  <a:srgbClr val="002060"/>
                </a:solidFill>
              </a:rPr>
              <a:t>বুক</a:t>
            </a:r>
            <a:r>
              <a:rPr lang="en-US" sz="2800" b="1" dirty="0" smtClean="0">
                <a:solidFill>
                  <a:srgbClr val="002060"/>
                </a:solidFill>
              </a:rPr>
              <a:t> এ , </a:t>
            </a:r>
            <a:r>
              <a:rPr lang="en-US" sz="2800" b="1" dirty="0" err="1" smtClean="0">
                <a:solidFill>
                  <a:srgbClr val="002060"/>
                </a:solidFill>
              </a:rPr>
              <a:t>অনলাইন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ক্লাস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ইত্যাদি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ফলে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প্রযুক্তির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ক্ষেত্রে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বিশেষ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প্রভাব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পড়ছে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200401"/>
            <a:ext cx="6542176" cy="80021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শিক্ষায়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প্রযুক্তি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ব্যবহার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করে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পড়ছে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</a:t>
            </a:r>
            <a:r>
              <a:rPr lang="en-US" sz="2800" b="1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b="1" dirty="0" err="1" smtClean="0"/>
              <a:t>কি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লক্ষ্য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করছো</a:t>
            </a:r>
            <a:r>
              <a:rPr lang="en-US" sz="5400" b="1" dirty="0" smtClean="0"/>
              <a:t>?  </a:t>
            </a:r>
            <a:endParaRPr lang="en-US" sz="5400" b="1" dirty="0"/>
          </a:p>
        </p:txBody>
      </p:sp>
      <p:pic>
        <p:nvPicPr>
          <p:cNvPr id="4" name="Content Placeholder 3" descr="Untitled picture.png patr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600200"/>
            <a:ext cx="3581400" cy="1981200"/>
          </a:xfrm>
        </p:spPr>
      </p:pic>
      <p:pic>
        <p:nvPicPr>
          <p:cNvPr id="5" name="Picture 4" descr="Untitled picture.png-patro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447800"/>
            <a:ext cx="4067175" cy="2057400"/>
          </a:xfrm>
          <a:prstGeom prst="rect">
            <a:avLst/>
          </a:prstGeom>
        </p:spPr>
      </p:pic>
      <p:pic>
        <p:nvPicPr>
          <p:cNvPr id="8" name="Picture 7" descr="internet12বিশ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505200"/>
            <a:ext cx="3490913" cy="1981200"/>
          </a:xfrm>
          <a:prstGeom prst="rect">
            <a:avLst/>
          </a:prstGeom>
        </p:spPr>
      </p:pic>
      <p:pic>
        <p:nvPicPr>
          <p:cNvPr id="9" name="Picture 8" descr="19মাল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733800"/>
            <a:ext cx="3657600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638800"/>
            <a:ext cx="7962436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টেরাকোটা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পোড়ামাটির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শিল্পএর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বাসন</a:t>
            </a:r>
            <a:r>
              <a:rPr lang="en-US" sz="2400" b="1" dirty="0" smtClean="0">
                <a:solidFill>
                  <a:srgbClr val="002060"/>
                </a:solidFill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</a:rPr>
              <a:t>আধুনিক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বাসন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ও  </a:t>
            </a:r>
            <a:r>
              <a:rPr lang="en-US" sz="2400" b="1" dirty="0" err="1" smtClean="0">
                <a:solidFill>
                  <a:srgbClr val="002060"/>
                </a:solidFill>
              </a:rPr>
              <a:t>বিজ্ঞানের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প্রায়ুগিক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দিকের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প্রযুক্তির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ব্যবহার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করছে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 smtClean="0"/>
              <a:t>মসজিদসহ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উপাসনালয়</a:t>
            </a:r>
            <a:r>
              <a:rPr lang="en-US" sz="3200" b="1" dirty="0" smtClean="0"/>
              <a:t> , </a:t>
            </a:r>
            <a:r>
              <a:rPr lang="en-US" sz="3200" b="1" dirty="0" err="1" smtClean="0"/>
              <a:t>ঘর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বাড়িও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ল্যাব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ব্যাপক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বাস্থবায়ন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4" name="Content Placeholder 3" descr="১টি বারী১p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3429000" cy="2362199"/>
          </a:xfrm>
        </p:spPr>
      </p:pic>
      <p:pic>
        <p:nvPicPr>
          <p:cNvPr id="7" name="Picture 6" descr="বিইদ্দুত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43400"/>
            <a:ext cx="3505200" cy="1905000"/>
          </a:xfrm>
          <a:prstGeom prst="rect">
            <a:avLst/>
          </a:prstGeom>
        </p:spPr>
      </p:pic>
      <p:pic>
        <p:nvPicPr>
          <p:cNvPr id="8" name="Picture 7" descr="রাসেল৬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4267200"/>
            <a:ext cx="3886200" cy="1905000"/>
          </a:xfrm>
          <a:prstGeom prst="rect">
            <a:avLst/>
          </a:prstGeom>
        </p:spPr>
      </p:pic>
      <p:pic>
        <p:nvPicPr>
          <p:cNvPr id="9" name="Picture 8" descr="মসজিদ৫৬০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600200"/>
            <a:ext cx="4038600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b="1" dirty="0" err="1" smtClean="0"/>
              <a:t>জোড়ায়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n-US" dirty="0" smtClean="0"/>
              <a:t>১ম </a:t>
            </a:r>
            <a:r>
              <a:rPr lang="en-US" dirty="0" err="1" smtClean="0"/>
              <a:t>জোড়ার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প্রশ্নঃ১।সাংস্কৃতি 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?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২য় </a:t>
            </a:r>
            <a:r>
              <a:rPr lang="en-US" dirty="0" err="1" smtClean="0"/>
              <a:t>জোড়ার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প্রশ্নঃ২। </a:t>
            </a:r>
            <a:r>
              <a:rPr lang="en-US" dirty="0" err="1" smtClean="0"/>
              <a:t>প্রযুক্তি</a:t>
            </a:r>
            <a:r>
              <a:rPr lang="en-US" dirty="0" smtClean="0"/>
              <a:t>  </a:t>
            </a:r>
            <a:r>
              <a:rPr lang="en-US" dirty="0" err="1" smtClean="0"/>
              <a:t>সামাজিক</a:t>
            </a:r>
            <a:r>
              <a:rPr lang="en-US" dirty="0" smtClean="0"/>
              <a:t> ও </a:t>
            </a:r>
            <a:r>
              <a:rPr lang="en-US" dirty="0" err="1" smtClean="0"/>
              <a:t>শিক্ষা</a:t>
            </a:r>
            <a:r>
              <a:rPr lang="en-US" dirty="0" smtClean="0"/>
              <a:t> </a:t>
            </a:r>
            <a:r>
              <a:rPr lang="en-US" dirty="0" err="1" smtClean="0"/>
              <a:t>ক্ষেত্রে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dirty="0" err="1" smtClean="0"/>
              <a:t>ঘটায়</a:t>
            </a:r>
            <a:r>
              <a:rPr lang="en-US" dirty="0" smtClean="0"/>
              <a:t>?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err="1" smtClean="0"/>
              <a:t>মোঃরুহুল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আমিন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খান</a:t>
            </a:r>
            <a:r>
              <a:rPr lang="en-US" sz="1800" b="1" dirty="0" smtClean="0"/>
              <a:t> </a:t>
            </a:r>
          </a:p>
          <a:p>
            <a:pPr>
              <a:buNone/>
            </a:pPr>
            <a:r>
              <a:rPr lang="en-US" sz="1800" b="1" dirty="0" err="1" smtClean="0"/>
              <a:t>সহ-সুপার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বালালি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বাঘমারা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খন্দকার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আব্দুর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রাজ্জাক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দাখিল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মাদ্রাসা</a:t>
            </a:r>
            <a:r>
              <a:rPr lang="en-US" sz="1800" b="1" dirty="0" smtClean="0"/>
              <a:t> –</a:t>
            </a:r>
            <a:r>
              <a:rPr lang="en-US" sz="1800" b="1" dirty="0" err="1" smtClean="0"/>
              <a:t>মদন</a:t>
            </a:r>
            <a:r>
              <a:rPr lang="en-US" sz="1800" b="1" dirty="0" smtClean="0"/>
              <a:t> –</a:t>
            </a:r>
            <a:r>
              <a:rPr lang="en-US" sz="1800" b="1" dirty="0" err="1" smtClean="0"/>
              <a:t>নেত্রকোণা</a:t>
            </a:r>
            <a:r>
              <a:rPr lang="en-US" sz="1800" b="1" dirty="0" smtClean="0"/>
              <a:t> । </a:t>
            </a:r>
            <a:endParaRPr lang="en-US" sz="1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39762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n-US" sz="1600" b="1" dirty="0" err="1" smtClean="0"/>
              <a:t>শ্রেনিঃ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দাখিল</a:t>
            </a:r>
            <a:r>
              <a:rPr lang="en-US" sz="1600" b="1" dirty="0" smtClean="0"/>
              <a:t>  ৮ম,বিষয়ঃবাংলাদেশ ওবিশ্বপরিচয়,অধ্যায়ঃ৩য়  </a:t>
            </a:r>
          </a:p>
          <a:p>
            <a:pPr>
              <a:buNone/>
            </a:pPr>
            <a:r>
              <a:rPr lang="en-US" sz="1800" dirty="0" smtClean="0"/>
              <a:t>   </a:t>
            </a:r>
            <a:endParaRPr lang="en-US" sz="1800" dirty="0"/>
          </a:p>
        </p:txBody>
      </p:sp>
      <p:pic>
        <p:nvPicPr>
          <p:cNvPr id="7" name="Picture 6" descr="117104642_985446381904237_442274184876802378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505200"/>
            <a:ext cx="3886200" cy="2362200"/>
          </a:xfrm>
          <a:prstGeom prst="rect">
            <a:avLst/>
          </a:prstGeom>
        </p:spPr>
      </p:pic>
      <p:pic>
        <p:nvPicPr>
          <p:cNvPr id="8" name="Picture 7" descr="Untitled pictur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2819400"/>
            <a:ext cx="3733800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3352800"/>
            <a:ext cx="1056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দাখিল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ছবি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দেখে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বল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কি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ইং১২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81200"/>
            <a:ext cx="3429000" cy="3733800"/>
          </a:xfrm>
          <a:prstGeom prst="rect">
            <a:avLst/>
          </a:prstGeom>
        </p:spPr>
      </p:pic>
      <p:pic>
        <p:nvPicPr>
          <p:cNvPr id="6" name="Picture 5" descr="19মাল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81200"/>
            <a:ext cx="3657600" cy="39624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124200" y="1600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895600" y="5562600"/>
            <a:ext cx="1207008" cy="484632"/>
          </a:xfrm>
          <a:prstGeom prst="rightArrow">
            <a:avLst>
              <a:gd name="adj1" fmla="val 685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5943600"/>
            <a:ext cx="3727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মাল্টিমিডিয়ায়পদ্ধতিতে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</a:rPr>
              <a:t>ক্লাস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295400"/>
            <a:ext cx="40655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পুরাতন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পদ্ধতিতে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</a:rPr>
              <a:t>ক্লাস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b="1" dirty="0" err="1" smtClean="0"/>
              <a:t>দলীয়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n-US" dirty="0" smtClean="0"/>
              <a:t>১নং </a:t>
            </a:r>
            <a:r>
              <a:rPr lang="en-US" dirty="0" err="1" smtClean="0"/>
              <a:t>দলের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প্রশ্নঃ১। </a:t>
            </a:r>
            <a:r>
              <a:rPr lang="en-US" dirty="0" err="1" smtClean="0"/>
              <a:t>বাংলাদেশে</a:t>
            </a:r>
            <a:r>
              <a:rPr lang="en-US" dirty="0" smtClean="0"/>
              <a:t> </a:t>
            </a:r>
            <a:r>
              <a:rPr lang="en-US" dirty="0" err="1" smtClean="0"/>
              <a:t>অবস্তুগত</a:t>
            </a:r>
            <a:r>
              <a:rPr lang="en-US" dirty="0" smtClean="0"/>
              <a:t> </a:t>
            </a:r>
            <a:r>
              <a:rPr lang="en-US" dirty="0" err="1" smtClean="0"/>
              <a:t>সাংস্কৃতির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ও </a:t>
            </a:r>
            <a:r>
              <a:rPr lang="en-US" dirty="0" err="1" smtClean="0"/>
              <a:t>উন্নয়ন</a:t>
            </a:r>
            <a:r>
              <a:rPr lang="en-US" dirty="0" smtClean="0"/>
              <a:t> </a:t>
            </a:r>
            <a:r>
              <a:rPr lang="en-US" dirty="0" err="1" smtClean="0"/>
              <a:t>হচ্ছে</a:t>
            </a:r>
            <a:r>
              <a:rPr lang="en-US" dirty="0" smtClean="0"/>
              <a:t> ১টি </a:t>
            </a:r>
            <a:r>
              <a:rPr lang="en-US" dirty="0" err="1" smtClean="0"/>
              <a:t>তালিকা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 </a:t>
            </a:r>
          </a:p>
          <a:p>
            <a:pPr>
              <a:buNone/>
            </a:pPr>
            <a:r>
              <a:rPr lang="en-US" dirty="0" smtClean="0"/>
              <a:t>২ </a:t>
            </a:r>
            <a:r>
              <a:rPr lang="en-US" dirty="0" err="1" smtClean="0"/>
              <a:t>নং</a:t>
            </a:r>
            <a:r>
              <a:rPr lang="en-US" dirty="0" smtClean="0"/>
              <a:t> </a:t>
            </a:r>
            <a:r>
              <a:rPr lang="en-US" dirty="0" err="1" smtClean="0"/>
              <a:t>দলের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প্রশ্নঃ২। </a:t>
            </a:r>
            <a:r>
              <a:rPr lang="en-US" dirty="0" err="1" smtClean="0"/>
              <a:t>প্রযুক্তি</a:t>
            </a:r>
            <a:r>
              <a:rPr lang="en-US" dirty="0" smtClean="0"/>
              <a:t>  </a:t>
            </a:r>
            <a:r>
              <a:rPr lang="en-US" dirty="0" err="1" smtClean="0"/>
              <a:t>সামাজিক</a:t>
            </a:r>
            <a:r>
              <a:rPr lang="en-US" dirty="0" smtClean="0"/>
              <a:t> ও </a:t>
            </a:r>
            <a:r>
              <a:rPr lang="en-US" dirty="0" err="1" smtClean="0"/>
              <a:t>শিক্ষা</a:t>
            </a:r>
            <a:r>
              <a:rPr lang="en-US" dirty="0" smtClean="0"/>
              <a:t> </a:t>
            </a:r>
            <a:r>
              <a:rPr lang="en-US" dirty="0" err="1" smtClean="0"/>
              <a:t>ক্ষেত্রে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 </a:t>
            </a:r>
            <a:r>
              <a:rPr lang="en-US" dirty="0" err="1" smtClean="0"/>
              <a:t>ওপ্রভাব</a:t>
            </a:r>
            <a:r>
              <a:rPr lang="en-US" dirty="0" smtClean="0"/>
              <a:t> </a:t>
            </a:r>
            <a:r>
              <a:rPr lang="en-US" dirty="0" err="1" smtClean="0"/>
              <a:t>ফেলেছে</a:t>
            </a:r>
            <a:r>
              <a:rPr lang="en-US" dirty="0" smtClean="0"/>
              <a:t> ?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6000" b="1" dirty="0" err="1" smtClean="0"/>
              <a:t>মুল্যায়ন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প্রশ্নঃ১। </a:t>
            </a:r>
            <a:r>
              <a:rPr lang="en-US" b="1" dirty="0" err="1" smtClean="0"/>
              <a:t>বর্তমান</a:t>
            </a:r>
            <a:r>
              <a:rPr lang="en-US" b="1" dirty="0" smtClean="0"/>
              <a:t> </a:t>
            </a:r>
            <a:r>
              <a:rPr lang="en-US" b="1" dirty="0" err="1" smtClean="0"/>
              <a:t>বিশ্বে</a:t>
            </a:r>
            <a:r>
              <a:rPr lang="en-US" b="1" dirty="0" smtClean="0"/>
              <a:t> </a:t>
            </a:r>
            <a:r>
              <a:rPr lang="en-US" b="1" dirty="0" err="1" smtClean="0"/>
              <a:t>জন</a:t>
            </a:r>
            <a:r>
              <a:rPr lang="en-US" b="1" dirty="0" smtClean="0"/>
              <a:t> </a:t>
            </a:r>
            <a:r>
              <a:rPr lang="en-US" b="1" dirty="0" err="1" smtClean="0"/>
              <a:t>প্রিয়</a:t>
            </a:r>
            <a:r>
              <a:rPr lang="en-US" b="1" dirty="0" smtClean="0"/>
              <a:t> </a:t>
            </a:r>
            <a:r>
              <a:rPr lang="en-US" b="1" dirty="0" err="1" smtClean="0"/>
              <a:t>মাধ্যম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? </a:t>
            </a:r>
          </a:p>
          <a:p>
            <a:pPr>
              <a:buNone/>
            </a:pPr>
            <a:r>
              <a:rPr lang="en-US" b="1" dirty="0" err="1" smtClean="0"/>
              <a:t>প্রশ্নঃ</a:t>
            </a:r>
            <a:r>
              <a:rPr lang="en-US" b="1" dirty="0" smtClean="0"/>
              <a:t> ২।সাংস্কৃতির </a:t>
            </a:r>
            <a:r>
              <a:rPr lang="en-US" b="1" dirty="0" err="1" smtClean="0"/>
              <a:t>আদর্শ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?</a:t>
            </a:r>
          </a:p>
          <a:p>
            <a:pPr>
              <a:buNone/>
            </a:pPr>
            <a:r>
              <a:rPr lang="en-US" b="1" dirty="0" smtClean="0"/>
              <a:t>প্রশ্নঃ৩।  </a:t>
            </a:r>
            <a:r>
              <a:rPr lang="en-US" b="1" dirty="0" err="1" smtClean="0"/>
              <a:t>বাংলাদেশে</a:t>
            </a:r>
            <a:r>
              <a:rPr lang="en-US" b="1" dirty="0" smtClean="0"/>
              <a:t> </a:t>
            </a:r>
            <a:r>
              <a:rPr lang="en-US" b="1" dirty="0" err="1" smtClean="0"/>
              <a:t>প্রধান</a:t>
            </a:r>
            <a:r>
              <a:rPr lang="en-US" b="1" dirty="0" smtClean="0"/>
              <a:t> </a:t>
            </a:r>
            <a:r>
              <a:rPr lang="en-US" b="1" dirty="0" err="1" smtClean="0"/>
              <a:t>আয়ের</a:t>
            </a:r>
            <a:r>
              <a:rPr lang="en-US" b="1" dirty="0" smtClean="0"/>
              <a:t> </a:t>
            </a:r>
            <a:r>
              <a:rPr lang="en-US" b="1" dirty="0" err="1" smtClean="0"/>
              <a:t>শিল্প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? </a:t>
            </a:r>
          </a:p>
          <a:p>
            <a:pPr>
              <a:buNone/>
            </a:pPr>
            <a:r>
              <a:rPr lang="en-US" b="1" dirty="0" smtClean="0"/>
              <a:t>প্রশ্নঃ৪। </a:t>
            </a:r>
            <a:r>
              <a:rPr lang="en-US" b="1" dirty="0" err="1" smtClean="0"/>
              <a:t>বাংলাদেশের</a:t>
            </a:r>
            <a:r>
              <a:rPr lang="en-US" b="1" dirty="0" smtClean="0"/>
              <a:t> </a:t>
            </a:r>
            <a:r>
              <a:rPr lang="en-US" b="1" dirty="0" err="1" smtClean="0"/>
              <a:t>পুরাতন</a:t>
            </a:r>
            <a:r>
              <a:rPr lang="en-US" b="1" dirty="0" smtClean="0"/>
              <a:t> </a:t>
            </a:r>
            <a:r>
              <a:rPr lang="en-US" b="1" dirty="0" err="1" smtClean="0"/>
              <a:t>নাম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ছিল</a:t>
            </a:r>
            <a:r>
              <a:rPr lang="en-US" b="1" dirty="0" smtClean="0"/>
              <a:t>?</a:t>
            </a:r>
          </a:p>
          <a:p>
            <a:pPr>
              <a:buNone/>
            </a:pPr>
            <a:r>
              <a:rPr lang="en-US" b="1" dirty="0" smtClean="0"/>
              <a:t>প্রশ্নঃ৫।প্রচীনকালে </a:t>
            </a:r>
            <a:r>
              <a:rPr lang="en-US" b="1" dirty="0" err="1" smtClean="0"/>
              <a:t>কোন</a:t>
            </a:r>
            <a:r>
              <a:rPr lang="en-US" b="1" dirty="0" smtClean="0"/>
              <a:t> </a:t>
            </a:r>
            <a:r>
              <a:rPr lang="en-US" b="1" dirty="0" err="1" smtClean="0"/>
              <a:t>কাপড়ের</a:t>
            </a:r>
            <a:r>
              <a:rPr lang="en-US" b="1" dirty="0" smtClean="0"/>
              <a:t> </a:t>
            </a:r>
            <a:r>
              <a:rPr lang="en-US" b="1" dirty="0" err="1" smtClean="0"/>
              <a:t>বেশ</a:t>
            </a:r>
            <a:r>
              <a:rPr lang="en-US" b="1" dirty="0" smtClean="0"/>
              <a:t> </a:t>
            </a:r>
            <a:r>
              <a:rPr lang="en-US" b="1" dirty="0" err="1" smtClean="0"/>
              <a:t>সুনাম</a:t>
            </a:r>
            <a:r>
              <a:rPr lang="en-US" b="1" dirty="0" smtClean="0"/>
              <a:t> </a:t>
            </a:r>
            <a:r>
              <a:rPr lang="en-US" b="1" dirty="0" err="1" smtClean="0"/>
              <a:t>ছিল</a:t>
            </a:r>
            <a:r>
              <a:rPr lang="en-US" b="1" dirty="0" smtClean="0"/>
              <a:t>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b="1" dirty="0" err="1" smtClean="0">
                <a:solidFill>
                  <a:srgbClr val="002060"/>
                </a:solidFill>
              </a:rPr>
              <a:t>উদ্দীপক্টি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পড়ে</a:t>
            </a:r>
            <a:r>
              <a:rPr lang="en-US" sz="2600" b="1" dirty="0" smtClean="0">
                <a:solidFill>
                  <a:srgbClr val="002060"/>
                </a:solidFill>
              </a:rPr>
              <a:t>  </a:t>
            </a:r>
            <a:r>
              <a:rPr lang="en-US" sz="2600" b="1" dirty="0" err="1" smtClean="0">
                <a:solidFill>
                  <a:srgbClr val="002060"/>
                </a:solidFill>
              </a:rPr>
              <a:t>নিচের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প্রশ্নের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উত্তর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লিখ</a:t>
            </a:r>
            <a:r>
              <a:rPr lang="en-US" sz="2600" b="1" dirty="0" smtClean="0">
                <a:solidFill>
                  <a:srgbClr val="002060"/>
                </a:solidFill>
              </a:rPr>
              <a:t>- </a:t>
            </a:r>
          </a:p>
          <a:p>
            <a:pPr>
              <a:buNone/>
            </a:pPr>
            <a:r>
              <a:rPr lang="en-US" sz="2600" b="1" dirty="0" err="1" smtClean="0">
                <a:solidFill>
                  <a:srgbClr val="002060"/>
                </a:solidFill>
              </a:rPr>
              <a:t>রিতা</a:t>
            </a:r>
            <a:r>
              <a:rPr lang="en-US" sz="2600" b="1" dirty="0" smtClean="0">
                <a:solidFill>
                  <a:srgbClr val="002060"/>
                </a:solidFill>
              </a:rPr>
              <a:t> ও </a:t>
            </a:r>
            <a:r>
              <a:rPr lang="en-US" sz="2600" b="1" dirty="0" err="1" smtClean="0">
                <a:solidFill>
                  <a:srgbClr val="002060"/>
                </a:solidFill>
              </a:rPr>
              <a:t>রকি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তারা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ভাই-বোন</a:t>
            </a:r>
            <a:r>
              <a:rPr lang="en-US" sz="2600" b="1" dirty="0" smtClean="0">
                <a:solidFill>
                  <a:srgbClr val="002060"/>
                </a:solidFill>
              </a:rPr>
              <a:t>। </a:t>
            </a:r>
            <a:r>
              <a:rPr lang="en-US" sz="2600" b="1" dirty="0" err="1" smtClean="0">
                <a:solidFill>
                  <a:srgbClr val="002060"/>
                </a:solidFill>
              </a:rPr>
              <a:t>রিতা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পাবনা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স্কুলে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পড়ে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আর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রনি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মদন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কলেজে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পড়ে</a:t>
            </a:r>
            <a:r>
              <a:rPr lang="en-US" sz="2600" b="1" dirty="0" smtClean="0">
                <a:solidFill>
                  <a:srgbClr val="002060"/>
                </a:solidFill>
              </a:rPr>
              <a:t>। </a:t>
            </a:r>
            <a:r>
              <a:rPr lang="en-US" sz="2600" b="1" dirty="0" err="1" smtClean="0">
                <a:solidFill>
                  <a:srgbClr val="002060"/>
                </a:solidFill>
              </a:rPr>
              <a:t>করুণার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কারণে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প্রতিষ্ঠান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বন্ধ</a:t>
            </a:r>
            <a:r>
              <a:rPr lang="en-US" sz="2600" b="1" dirty="0" smtClean="0">
                <a:solidFill>
                  <a:srgbClr val="002060"/>
                </a:solidFill>
              </a:rPr>
              <a:t>। </a:t>
            </a:r>
            <a:r>
              <a:rPr lang="en-US" sz="2600" b="1" dirty="0" err="1" smtClean="0">
                <a:solidFill>
                  <a:srgbClr val="002060"/>
                </a:solidFill>
              </a:rPr>
              <a:t>তারা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বাসায়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প্রযুক্তি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ব্যবহার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লেখাপড়া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2600" b="1" dirty="0" smtClean="0">
                <a:solidFill>
                  <a:srgbClr val="002060"/>
                </a:solidFill>
              </a:rPr>
              <a:t>। ১দিন </a:t>
            </a:r>
            <a:r>
              <a:rPr lang="en-US" sz="2600" b="1" dirty="0" err="1" smtClean="0">
                <a:solidFill>
                  <a:srgbClr val="002060"/>
                </a:solidFill>
              </a:rPr>
              <a:t>তার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দাদু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দেখল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সামনে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বই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নিয়ে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টিভি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দেখছে</a:t>
            </a:r>
            <a:r>
              <a:rPr lang="en-US" sz="2600" b="1" dirty="0" smtClean="0">
                <a:solidFill>
                  <a:srgbClr val="002060"/>
                </a:solidFill>
              </a:rPr>
              <a:t>। </a:t>
            </a:r>
            <a:r>
              <a:rPr lang="en-US" sz="2600" b="1" dirty="0" err="1" smtClean="0">
                <a:solidFill>
                  <a:srgbClr val="002060"/>
                </a:solidFill>
              </a:rPr>
              <a:t>দাদু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টিভি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বন্ধ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পড়া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নাই</a:t>
            </a:r>
            <a:r>
              <a:rPr lang="en-US" sz="2600" b="1" dirty="0" smtClean="0">
                <a:solidFill>
                  <a:srgbClr val="002060"/>
                </a:solidFill>
              </a:rPr>
              <a:t>। </a:t>
            </a:r>
            <a:r>
              <a:rPr lang="en-US" sz="2600" b="1" dirty="0" err="1" smtClean="0">
                <a:solidFill>
                  <a:srgbClr val="002060"/>
                </a:solidFill>
              </a:rPr>
              <a:t>তারা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তার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বাবার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কাছে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বিচার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দিল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মা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তারা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প্রযুক্তির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ব্যবহারের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মাধ্যমে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পড়ছে</a:t>
            </a:r>
            <a:r>
              <a:rPr lang="en-US" sz="2600" b="1" dirty="0" smtClean="0">
                <a:solidFill>
                  <a:srgbClr val="002060"/>
                </a:solidFill>
              </a:rPr>
              <a:t>। </a:t>
            </a:r>
            <a:r>
              <a:rPr lang="en-US" sz="2600" b="1" dirty="0" err="1" smtClean="0">
                <a:solidFill>
                  <a:srgbClr val="002060"/>
                </a:solidFill>
              </a:rPr>
              <a:t>তাদের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দাদু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বলল</a:t>
            </a:r>
            <a:r>
              <a:rPr lang="en-US" sz="2600" b="1" dirty="0" smtClean="0">
                <a:solidFill>
                  <a:srgbClr val="002060"/>
                </a:solidFill>
              </a:rPr>
              <a:t> ,</a:t>
            </a:r>
            <a:r>
              <a:rPr lang="en-US" sz="2600" b="1" dirty="0" err="1" smtClean="0">
                <a:solidFill>
                  <a:srgbClr val="002060"/>
                </a:solidFill>
              </a:rPr>
              <a:t>তুমি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ঠিক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বলছ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</a:rPr>
              <a:t>না</a:t>
            </a:r>
            <a:r>
              <a:rPr lang="en-US" sz="2600" b="1" dirty="0" smtClean="0">
                <a:solidFill>
                  <a:srgbClr val="002060"/>
                </a:solidFill>
              </a:rPr>
              <a:t>। 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প্রশ্নঃ১।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? </a:t>
            </a:r>
          </a:p>
          <a:p>
            <a:pPr>
              <a:buNone/>
            </a:pPr>
            <a:r>
              <a:rPr lang="en-US" sz="2400" dirty="0" smtClean="0"/>
              <a:t>প্রশ্নঃ২। </a:t>
            </a:r>
            <a:r>
              <a:rPr lang="en-US" sz="2400" dirty="0" err="1" smtClean="0"/>
              <a:t>সংস্কৃতির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? </a:t>
            </a:r>
            <a:r>
              <a:rPr lang="en-US" sz="2400" dirty="0" err="1" smtClean="0"/>
              <a:t>বুঝিয়ে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। </a:t>
            </a:r>
          </a:p>
          <a:p>
            <a:pPr>
              <a:buNone/>
            </a:pPr>
            <a:r>
              <a:rPr lang="en-US" sz="2400" dirty="0" smtClean="0"/>
              <a:t>প্রশ্নঃ৩। </a:t>
            </a:r>
            <a:r>
              <a:rPr lang="en-US" sz="2400" dirty="0" err="1" smtClean="0"/>
              <a:t>রিতা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রকির</a:t>
            </a:r>
            <a:r>
              <a:rPr lang="en-US" sz="2400" dirty="0" smtClean="0"/>
              <a:t>  </a:t>
            </a:r>
            <a:r>
              <a:rPr lang="en-US" sz="2400" dirty="0" err="1" smtClean="0"/>
              <a:t>দাদুর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তুমি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একমত</a:t>
            </a:r>
            <a:r>
              <a:rPr lang="en-US" sz="2400" dirty="0" smtClean="0"/>
              <a:t>?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?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 </a:t>
            </a:r>
          </a:p>
          <a:p>
            <a:pPr>
              <a:buNone/>
            </a:pPr>
            <a:r>
              <a:rPr lang="en-US" sz="2400" dirty="0" smtClean="0"/>
              <a:t>প্রশ্নঃ৪। </a:t>
            </a:r>
            <a:r>
              <a:rPr lang="en-US" sz="2400" dirty="0" err="1" smtClean="0"/>
              <a:t>রিতা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রকির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মতামত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সঠিক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? </a:t>
            </a:r>
            <a:r>
              <a:rPr lang="en-US" sz="2400" dirty="0" err="1" smtClean="0"/>
              <a:t>উদ্দীপকের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তোমার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মতামত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ধন্যবাদ</a:t>
            </a:r>
            <a:endParaRPr lang="en-US" sz="6000" b="1" dirty="0"/>
          </a:p>
        </p:txBody>
      </p:sp>
      <p:pic>
        <p:nvPicPr>
          <p:cNvPr id="10" name="Content Placeholder 9" descr="Untitled picture.png nuks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600"/>
            <a:ext cx="7772400" cy="5105399"/>
          </a:xfrm>
        </p:spPr>
      </p:pic>
      <p:pic>
        <p:nvPicPr>
          <p:cNvPr id="11" name="Picture 10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381250"/>
            <a:ext cx="2095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800" b="1" dirty="0" err="1" smtClean="0">
                <a:solidFill>
                  <a:srgbClr val="002060"/>
                </a:solidFill>
              </a:rPr>
              <a:t>পাঠ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শিরোনাম</a:t>
            </a:r>
            <a:r>
              <a:rPr lang="en-US" sz="4800" b="1" dirty="0" smtClean="0">
                <a:solidFill>
                  <a:srgbClr val="002060"/>
                </a:solidFill>
              </a:rPr>
              <a:t>       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:\Pictures\Pictures\viduos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1000"/>
            <a:ext cx="3048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Untitled picture.png d-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3886200" cy="3505200"/>
          </a:xfrm>
          <a:prstGeom prst="rect">
            <a:avLst/>
          </a:prstGeom>
        </p:spPr>
      </p:pic>
      <p:pic>
        <p:nvPicPr>
          <p:cNvPr id="6" name="Picture 5" descr="Untitled picture.png=e 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209800"/>
            <a:ext cx="4114800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5867400"/>
            <a:ext cx="83058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বাংলাদেশের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সাংস্কৃতিক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sz="3200" b="1" dirty="0" smtClean="0">
                <a:solidFill>
                  <a:srgbClr val="002060"/>
                </a:solidFill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</a:rPr>
              <a:t>উন্নয়ন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600200"/>
            <a:ext cx="3905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পুরানো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যোগাযোগ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600200"/>
            <a:ext cx="3746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বর্তমান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যোগাযোগ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209800" y="21336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553200" y="22860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7" grpId="0"/>
      <p:bldP spid="8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6000" dirty="0" err="1" smtClean="0"/>
              <a:t>ঘোষনা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342900" lvl="1" indent="-342900">
              <a:buNone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মানুষের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জীবনের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অস্তিত্বকে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টিকিয়ে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রাখার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কিছু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সৃষ্টি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-ই </a:t>
            </a:r>
            <a:r>
              <a:rPr lang="en-US" sz="2400" b="1" dirty="0" err="1" smtClean="0"/>
              <a:t>হলো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সাংস্কৃতি</a:t>
            </a:r>
            <a:r>
              <a:rPr lang="en-US" sz="2400" b="1" dirty="0" smtClean="0"/>
              <a:t> । </a:t>
            </a:r>
            <a:r>
              <a:rPr lang="en-US" sz="2400" b="1" dirty="0" err="1" smtClean="0"/>
              <a:t>ফলে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মানুষের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সাংস্কৃতিক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পরিবর্তন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উন্নয়ন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হচ্ছে</a:t>
            </a:r>
            <a:r>
              <a:rPr lang="en-US" sz="2400" b="1" dirty="0" smtClean="0"/>
              <a:t> । </a:t>
            </a:r>
            <a:r>
              <a:rPr lang="en-US" sz="2400" b="1" dirty="0" err="1" smtClean="0"/>
              <a:t>তোমাদের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প্রশ্ন</a:t>
            </a:r>
            <a:r>
              <a:rPr lang="en-US" sz="2400" b="1" dirty="0" smtClean="0"/>
              <a:t>?   </a:t>
            </a:r>
            <a:r>
              <a:rPr lang="en-US" sz="2400" b="1" dirty="0" err="1" smtClean="0"/>
              <a:t>অবশ্যই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প্রশ্ন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জাগতে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সাংস্কৃতি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</a:t>
            </a:r>
            <a:r>
              <a:rPr lang="en-US" sz="2400" b="1" dirty="0" smtClean="0"/>
              <a:t>? </a:t>
            </a:r>
            <a:r>
              <a:rPr lang="en-US" sz="2400" b="1" dirty="0" err="1" smtClean="0"/>
              <a:t>মানুষ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মৌলিক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চাহিদা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রুচি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সম্মত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উপায়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উপকরণ,উপাদান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ব্যবহার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কারণে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পরিবর্তন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ঘটায়ে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জীবন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যাত্রার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উন্নয়ন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সক্ষম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সাংস্কৃতি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অর্থা</a:t>
            </a:r>
            <a:r>
              <a:rPr lang="en-US" sz="2400" b="1" dirty="0" smtClean="0"/>
              <a:t>ৎ </a:t>
            </a:r>
            <a:r>
              <a:rPr lang="en-US" sz="2400" b="1" dirty="0" err="1" smtClean="0"/>
              <a:t>মানুষ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মৌলিক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চাহিদা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রুচি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সম্মত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বস্তুগত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অবস্তুগত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ভাবে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প্রভাব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পরে</a:t>
            </a:r>
            <a:r>
              <a:rPr lang="en-US" sz="2400" b="1" dirty="0" smtClean="0"/>
              <a:t> । এ </a:t>
            </a:r>
            <a:r>
              <a:rPr lang="en-US" sz="2400" b="1" dirty="0" err="1" smtClean="0"/>
              <a:t>প্রভাবের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কারণে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যে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পরিবর্তন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-ই </a:t>
            </a:r>
            <a:r>
              <a:rPr lang="en-US" sz="2400" b="1" dirty="0" err="1" smtClean="0"/>
              <a:t>হলো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সাংস্কৃতিক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পরিবর্তন</a:t>
            </a:r>
            <a:r>
              <a:rPr lang="en-US" sz="2400" b="1" dirty="0" smtClean="0"/>
              <a:t>। এ </a:t>
            </a:r>
            <a:r>
              <a:rPr lang="en-US" sz="2400" b="1" dirty="0" err="1" smtClean="0"/>
              <a:t>অধ্যায়ে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বাংলাদেশের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সাংস্কৃতিক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পরিবর্তনওউন্নয়ন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সম্পর্কে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জানব</a:t>
            </a:r>
            <a:r>
              <a:rPr lang="en-US" sz="2400" b="1" dirty="0" smtClean="0"/>
              <a:t> । এ </a:t>
            </a:r>
            <a:r>
              <a:rPr lang="en-US" sz="2400" b="1" dirty="0" err="1" smtClean="0"/>
              <a:t>পরিবর্তন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সাংস্কৃতিক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উন্নয়নের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বৈশিট্য</a:t>
            </a:r>
            <a:r>
              <a:rPr lang="en-US" sz="2400" b="1" dirty="0" smtClean="0"/>
              <a:t> ।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শিখনফল</a:t>
            </a:r>
            <a:r>
              <a:rPr lang="en-US" sz="6000" b="1" dirty="0" smtClean="0">
                <a:solidFill>
                  <a:srgbClr val="002060"/>
                </a:solidFill>
              </a:rPr>
              <a:t> 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dirty="0" smtClean="0"/>
              <a:t>এ </a:t>
            </a:r>
            <a:r>
              <a:rPr lang="en-US" dirty="0" err="1" smtClean="0"/>
              <a:t>পাঠে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শিখব</a:t>
            </a:r>
            <a:r>
              <a:rPr lang="en-US" dirty="0" smtClean="0"/>
              <a:t>---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err="1" smtClean="0"/>
              <a:t>মানুষের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জীবনের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অস্তিত্বকে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টিকিয়ে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রাখার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কিছু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সৃষ্টি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-ই </a:t>
            </a:r>
            <a:r>
              <a:rPr lang="en-US" sz="2400" b="1" dirty="0" err="1" smtClean="0"/>
              <a:t>হলো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সাংস্কৃতি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আমরা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পারবো</a:t>
            </a:r>
            <a:r>
              <a:rPr lang="en-US" sz="2400" b="1" dirty="0" smtClean="0"/>
              <a:t>। 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err="1" smtClean="0"/>
              <a:t>বাংলাদেশে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বস্তুগত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অবস্তুগত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উভয়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সংস্কৃতিতেপরিবর্তন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ঘটেছে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এক্ষেত্রে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বস্তুগত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সংস্কৃতি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এগিয়ে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আমরা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পারবো</a:t>
            </a:r>
            <a:r>
              <a:rPr lang="en-US" sz="2400" b="1" dirty="0" smtClean="0"/>
              <a:t>।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b="1" dirty="0" err="1" smtClean="0"/>
              <a:t>বাংলাদেশে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সাংস্কৃতিক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উন্নয়নের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বিকাশ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ধারা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ইতিবাচক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মনোভাব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বিশেষ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প্রযুক্তির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বিশেষ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প্রভাব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ফেলেছে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আমরা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বিশ্লেষণ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পারবো</a:t>
            </a:r>
            <a:r>
              <a:rPr lang="en-US" sz="2400" b="1" dirty="0" smtClean="0"/>
              <a:t>।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2800" b="1" dirty="0" err="1" smtClean="0"/>
              <a:t>ছবিতে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সংস্কৃতির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/>
              <a:t>কি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পরিবর্তন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দেখতে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পাচ্ছ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3" name="Picture 2" descr="Untitled picture.png gor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33600"/>
            <a:ext cx="3657600" cy="1142999"/>
          </a:xfrm>
          <a:prstGeom prst="rect">
            <a:avLst/>
          </a:prstGeom>
        </p:spPr>
      </p:pic>
      <p:pic>
        <p:nvPicPr>
          <p:cNvPr id="4" name="Picture 3" descr="Untitled picture.png caS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981200"/>
            <a:ext cx="3886200" cy="1066800"/>
          </a:xfrm>
          <a:prstGeom prst="rect">
            <a:avLst/>
          </a:prstGeom>
        </p:spPr>
      </p:pic>
      <p:pic>
        <p:nvPicPr>
          <p:cNvPr id="5" name="Picture 4" descr="Untitled picture.png chas.png"/>
          <p:cNvPicPr>
            <a:picLocks noChangeAspect="1"/>
          </p:cNvPicPr>
          <p:nvPr/>
        </p:nvPicPr>
        <p:blipFill>
          <a:blip r:embed="rId5"/>
          <a:srcRect l="4548" r="49057"/>
          <a:stretch>
            <a:fillRect/>
          </a:stretch>
        </p:blipFill>
        <p:spPr>
          <a:xfrm>
            <a:off x="4572000" y="3657600"/>
            <a:ext cx="3886200" cy="1524000"/>
          </a:xfrm>
          <a:prstGeom prst="rect">
            <a:avLst/>
          </a:prstGeom>
        </p:spPr>
      </p:pic>
      <p:pic>
        <p:nvPicPr>
          <p:cNvPr id="7" name="Picture 6" descr="Untitled picture.png dalan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657600"/>
            <a:ext cx="3810000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288340"/>
            <a:ext cx="8265404" cy="156966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বস্তুগত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ঘটেছে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খরের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ঘর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ছিল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এখন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দালান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লাঙ্গলের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চাষ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ছিল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এখন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ট্রাক্টরের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চাষ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ইহাতে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সংস্কৃতির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ঘটছে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জীবন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যাত্রার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মান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উন্নত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হচ্ছে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রুচি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বাড়ছে</a:t>
            </a:r>
            <a:r>
              <a:rPr lang="en-US" sz="2400" b="1" dirty="0" smtClean="0">
                <a:solidFill>
                  <a:srgbClr val="002060"/>
                </a:solidFill>
              </a:rPr>
              <a:t>  ।</a:t>
            </a:r>
            <a:r>
              <a:rPr lang="en-US" sz="2400" b="1" dirty="0" err="1" smtClean="0">
                <a:solidFill>
                  <a:srgbClr val="002060"/>
                </a:solidFill>
              </a:rPr>
              <a:t>তাই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সংস্কৃতির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ধর্ম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হলো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sz="2400" b="1" dirty="0" smtClean="0">
                <a:solidFill>
                  <a:srgbClr val="002060"/>
                </a:solidFill>
              </a:rPr>
              <a:t> 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447800"/>
            <a:ext cx="2001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পুরাতন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ঘর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124200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পরিবর্তন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1447800"/>
            <a:ext cx="374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অতীতের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চা</a:t>
            </a:r>
            <a:r>
              <a:rPr lang="en-US" sz="2800" b="1" dirty="0" smtClean="0">
                <a:solidFill>
                  <a:srgbClr val="FF0000"/>
                </a:solidFill>
              </a:rPr>
              <a:t> ষ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048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আধুনিক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চাষ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828800" y="36576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696200" y="32766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  <p:bldP spid="11" grpId="0"/>
      <p:bldP spid="12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/>
              <a:t>ছবিতে</a:t>
            </a:r>
            <a:r>
              <a:rPr lang="en-US" sz="4000" b="1" dirty="0" smtClean="0"/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সংস্কৃতির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/>
              <a:t>কি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দেখতে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পাচ্ছ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pic>
        <p:nvPicPr>
          <p:cNvPr id="5" name="Content Placeholder 4" descr="Untitled picture.png -c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1524000"/>
            <a:ext cx="4038600" cy="1219200"/>
          </a:xfrm>
        </p:spPr>
      </p:pic>
      <p:pic>
        <p:nvPicPr>
          <p:cNvPr id="6" name="Picture 5" descr="Untitled picture.png c-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00200"/>
            <a:ext cx="4038600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বস্তুগত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অবস্তুগত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সংস্কৃতির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/>
              <a:t>পরিবর্তন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11" name="Picture 10" descr="Untitled picture.png-patro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895600"/>
            <a:ext cx="4143375" cy="1295400"/>
          </a:xfrm>
          <a:prstGeom prst="rect">
            <a:avLst/>
          </a:prstGeom>
        </p:spPr>
      </p:pic>
      <p:pic>
        <p:nvPicPr>
          <p:cNvPr id="12" name="Picture 11" descr="Untitled picture.png pat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819400"/>
            <a:ext cx="4038600" cy="1371600"/>
          </a:xfrm>
          <a:prstGeom prst="rect">
            <a:avLst/>
          </a:prstGeom>
        </p:spPr>
      </p:pic>
      <p:pic>
        <p:nvPicPr>
          <p:cNvPr id="13" name="Picture 12" descr="Untitled picture.png d-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495800"/>
            <a:ext cx="3900488" cy="1347787"/>
          </a:xfrm>
          <a:prstGeom prst="rect">
            <a:avLst/>
          </a:prstGeom>
        </p:spPr>
      </p:pic>
      <p:pic>
        <p:nvPicPr>
          <p:cNvPr id="16" name="Picture 15" descr="internet12বিশ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4343400"/>
            <a:ext cx="4114800" cy="152400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2514600" y="14478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114800" y="20574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962400" y="33528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191000" y="5029200"/>
            <a:ext cx="685800" cy="5334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8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b="1" dirty="0" err="1" smtClean="0"/>
              <a:t>এগুলো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কি</a:t>
            </a:r>
            <a:r>
              <a:rPr lang="en-US" sz="6000" b="1" dirty="0" smtClean="0"/>
              <a:t> ? </a:t>
            </a:r>
            <a:endParaRPr lang="en-US" sz="6000" b="1" dirty="0"/>
          </a:p>
        </p:txBody>
      </p:sp>
      <p:pic>
        <p:nvPicPr>
          <p:cNvPr id="4" name="Content Placeholder 3" descr="Untitled picture.png patr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2057400"/>
            <a:ext cx="3733800" cy="2286000"/>
          </a:xfrm>
        </p:spPr>
      </p:pic>
      <p:pic>
        <p:nvPicPr>
          <p:cNvPr id="6" name="Picture 5" descr="Untitled picture.png-patro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133600"/>
            <a:ext cx="4067175" cy="2209800"/>
          </a:xfrm>
          <a:prstGeom prst="rect">
            <a:avLst/>
          </a:prstGeom>
        </p:spPr>
      </p:pic>
      <p:pic>
        <p:nvPicPr>
          <p:cNvPr id="5" name="Picture 4" descr="মি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800600"/>
            <a:ext cx="4267200" cy="1828800"/>
          </a:xfrm>
          <a:prstGeom prst="rect">
            <a:avLst/>
          </a:prstGeom>
        </p:spPr>
      </p:pic>
      <p:pic>
        <p:nvPicPr>
          <p:cNvPr id="7" name="Picture 6" descr="সমাজ৪৩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105400"/>
            <a:ext cx="3995737" cy="1576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600200"/>
            <a:ext cx="3943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টেরাকোটা</a:t>
            </a:r>
            <a:r>
              <a:rPr lang="en-US" sz="1600" b="1" dirty="0" smtClean="0">
                <a:solidFill>
                  <a:srgbClr val="FF0000"/>
                </a:solidFill>
              </a:rPr>
              <a:t>- </a:t>
            </a:r>
            <a:r>
              <a:rPr lang="en-US" sz="1600" b="1" dirty="0" err="1" smtClean="0">
                <a:solidFill>
                  <a:srgbClr val="FF0000"/>
                </a:solidFill>
              </a:rPr>
              <a:t>পোড়ামাটির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শিল্পের</a:t>
            </a:r>
            <a:r>
              <a:rPr lang="en-US" sz="1600" b="1" dirty="0" smtClean="0">
                <a:solidFill>
                  <a:srgbClr val="FF0000"/>
                </a:solidFill>
              </a:rPr>
              <a:t>  </a:t>
            </a:r>
            <a:r>
              <a:rPr lang="en-US" sz="1600" b="1" dirty="0" err="1" smtClean="0">
                <a:solidFill>
                  <a:srgbClr val="FF0000"/>
                </a:solidFill>
              </a:rPr>
              <a:t>বাসন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524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আধুনিক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থালা-বাসন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343400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অতীতের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মিটিং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419600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ভার্চৃয়াল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মিটিং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114800" y="2971800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10000" y="5410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514600" y="4724400"/>
            <a:ext cx="484632" cy="445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543800" y="45720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Elbow Connector 17"/>
          <p:cNvCxnSpPr/>
          <p:nvPr/>
        </p:nvCxnSpPr>
        <p:spPr>
          <a:xfrm>
            <a:off x="2667000" y="11430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err="1" smtClean="0"/>
              <a:t>একক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n-US" dirty="0" smtClean="0"/>
              <a:t>প্রশ্নঃ১। </a:t>
            </a:r>
            <a:r>
              <a:rPr lang="en-US" dirty="0" err="1" smtClean="0"/>
              <a:t>সংস্কৃতি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প্রশ্নঃ২। </a:t>
            </a:r>
            <a:r>
              <a:rPr lang="en-US" dirty="0" err="1" smtClean="0"/>
              <a:t>সংস্কৃতির</a:t>
            </a:r>
            <a:r>
              <a:rPr lang="en-US" dirty="0" smtClean="0"/>
              <a:t> </a:t>
            </a:r>
            <a:r>
              <a:rPr lang="en-US" dirty="0" err="1" smtClean="0"/>
              <a:t>ধর্ম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প্রশ্নঃ৩ । </a:t>
            </a:r>
            <a:r>
              <a:rPr lang="en-US" dirty="0" err="1" smtClean="0"/>
              <a:t>টেরাকোটা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 প্রশ্নঃ৪।প্রযুক্তি </a:t>
            </a:r>
            <a:r>
              <a:rPr lang="en-US" dirty="0" err="1" smtClean="0"/>
              <a:t>কি</a:t>
            </a:r>
            <a:r>
              <a:rPr lang="en-US" dirty="0" smtClean="0"/>
              <a:t> ?</a:t>
            </a:r>
          </a:p>
          <a:p>
            <a:pPr>
              <a:buNone/>
            </a:pPr>
            <a:r>
              <a:rPr lang="en-US" dirty="0" smtClean="0"/>
              <a:t> প্রশ্নঃ৫। </a:t>
            </a:r>
            <a:r>
              <a:rPr lang="en-US" dirty="0" err="1" smtClean="0"/>
              <a:t>সংস্কৃতি</a:t>
            </a:r>
            <a:r>
              <a:rPr lang="en-US" dirty="0" smtClean="0"/>
              <a:t> </a:t>
            </a:r>
            <a:r>
              <a:rPr lang="en-US" dirty="0" err="1" smtClean="0"/>
              <a:t>কত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?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773</Words>
  <Application>Microsoft Office PowerPoint</Application>
  <PresentationFormat>On-screen Show (4:3)</PresentationFormat>
  <Paragraphs>93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স্বাগতম </vt:lpstr>
      <vt:lpstr>পরিচিতি </vt:lpstr>
      <vt:lpstr>পাঠ শিরোনাম        </vt:lpstr>
      <vt:lpstr>পাঠ ঘোষনা </vt:lpstr>
      <vt:lpstr>শিখনফল  </vt:lpstr>
      <vt:lpstr>ছবিতে সংস্কৃতির কি পরিবর্তন দেখতে পাচ্ছ?</vt:lpstr>
      <vt:lpstr>ছবিতে সংস্কৃতির কি দেখতে পাচ্ছ?</vt:lpstr>
      <vt:lpstr>এগুলো কি ? </vt:lpstr>
      <vt:lpstr>একক কাজ </vt:lpstr>
      <vt:lpstr>কি দেখছ? </vt:lpstr>
      <vt:lpstr> বাস্তবতা নিয়ে আলোচনা করি</vt:lpstr>
      <vt:lpstr>ছবিতে কি দেখতে পাচ্ছ?</vt:lpstr>
      <vt:lpstr>ছবি দেখে বল</vt:lpstr>
      <vt:lpstr>ছবিতে কি দেখছ?  </vt:lpstr>
      <vt:lpstr>ছবি গুলো দেখে সংস্কৃতি কিপরিবর্তন হয়েছে  খাতায় তালিকা কর </vt:lpstr>
      <vt:lpstr>লক্ষ্য কর   </vt:lpstr>
      <vt:lpstr>কি লক্ষ্য করছো?  </vt:lpstr>
      <vt:lpstr>মসজিদসহ উপাসনালয় , ঘর বাড়িও ল্যাব ব্যাপক বাস্থবায়ন </vt:lpstr>
      <vt:lpstr>জোড়ায় কাজ </vt:lpstr>
      <vt:lpstr>ছবি দেখে বল কি?</vt:lpstr>
      <vt:lpstr>দলীয় কাজ </vt:lpstr>
      <vt:lpstr> মুল্যায়ন</vt:lpstr>
      <vt:lpstr>বাড়ির কাজ 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Ashraf Khan</dc:creator>
  <cp:lastModifiedBy>SM Computer</cp:lastModifiedBy>
  <cp:revision>385</cp:revision>
  <dcterms:created xsi:type="dcterms:W3CDTF">2006-08-16T00:00:00Z</dcterms:created>
  <dcterms:modified xsi:type="dcterms:W3CDTF">2020-11-02T15:02:42Z</dcterms:modified>
</cp:coreProperties>
</file>