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3"/>
  </p:notesMasterIdLst>
  <p:sldIdLst>
    <p:sldId id="318" r:id="rId2"/>
    <p:sldId id="319" r:id="rId3"/>
    <p:sldId id="259" r:id="rId4"/>
    <p:sldId id="260" r:id="rId5"/>
    <p:sldId id="303" r:id="rId6"/>
    <p:sldId id="320" r:id="rId7"/>
    <p:sldId id="321" r:id="rId8"/>
    <p:sldId id="295" r:id="rId9"/>
    <p:sldId id="305" r:id="rId10"/>
    <p:sldId id="309" r:id="rId11"/>
    <p:sldId id="310" r:id="rId12"/>
    <p:sldId id="311" r:id="rId13"/>
    <p:sldId id="323" r:id="rId14"/>
    <p:sldId id="286" r:id="rId15"/>
    <p:sldId id="287" r:id="rId16"/>
    <p:sldId id="312" r:id="rId17"/>
    <p:sldId id="315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00"/>
    <a:srgbClr val="FF00FF"/>
    <a:srgbClr val="C4F319"/>
    <a:srgbClr val="99CC00"/>
    <a:srgbClr val="FF6600"/>
    <a:srgbClr val="E77825"/>
    <a:srgbClr val="DD2FBC"/>
    <a:srgbClr val="F71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3827" autoAdjust="0"/>
  </p:normalViewPr>
  <p:slideViewPr>
    <p:cSldViewPr>
      <p:cViewPr varScale="1">
        <p:scale>
          <a:sx n="70" d="100"/>
          <a:sy n="70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C1D7F-487F-4C74-B3AC-C993B81055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F5188-ED99-4317-B653-A358E8182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F5188-ED99-4317-B653-A358E8182A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02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5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27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961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14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82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28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77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17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61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05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3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7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3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989140-A4EA-4F5C-A978-F5EB0D6594B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CAD09F-BE2A-4DCB-A114-6C2C1A61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610600" cy="1295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15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115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8458200" cy="464820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867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4" y="304800"/>
            <a:ext cx="4088296" cy="426720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4191000" cy="426720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55104" y="4876800"/>
            <a:ext cx="3326296" cy="685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pc="5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আদিম মানুষ </a:t>
            </a:r>
            <a:endParaRPr lang="en-US" sz="4400" b="1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0" y="4876800"/>
            <a:ext cx="2680252" cy="685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pc="5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গুহা  </a:t>
            </a:r>
            <a:endParaRPr lang="en-US" sz="4400" b="1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868680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আদিকালে মানুষ গুহায় বাস করত। </a:t>
            </a:r>
            <a:endParaRPr lang="en-US" sz="4800" b="1" dirty="0">
              <a:ln w="6600">
                <a:solidFill>
                  <a:schemeClr val="tx1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"/>
            <a:ext cx="3962400" cy="4038600"/>
          </a:xfrm>
          <a:prstGeom prst="rect">
            <a:avLst/>
          </a:prstGeom>
          <a:ln w="127000" cap="sq">
            <a:solidFill>
              <a:srgbClr val="99CC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038600" cy="403860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52400" y="4648200"/>
            <a:ext cx="8839200" cy="20574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সংগ্রহ ও হিংস্র প্রাণীর আক্রমণ থেকে বাঁচার জন্য </a:t>
            </a:r>
          </a:p>
          <a:p>
            <a:pPr algn="ctr"/>
            <a:r>
              <a:rPr lang="bn-BD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আদিম মানুষ দলবদ্ধ হয়ে বাস করা শুরু করে। </a:t>
            </a:r>
          </a:p>
          <a:p>
            <a:pPr algn="ctr"/>
            <a:r>
              <a:rPr lang="bn-BD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এভাবে সমাজের উদ্ভব হয়। </a:t>
            </a:r>
            <a:endParaRPr lang="en-US" sz="3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457200" y="381000"/>
            <a:ext cx="8305800" cy="6096000"/>
          </a:xfrm>
          <a:prstGeom prst="flowChartInternalStorag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বিশেষ উদ্দেশ্য সাধন এবং স্বার্থের প্রয়োজনে একতাবদ্ধভাবে বসবাসকৃত মানবগোষ্টিকে সমাজ বলে। </a:t>
            </a:r>
            <a:endParaRPr lang="en-US" sz="5400" b="1" dirty="0">
              <a:ln w="6600">
                <a:solidFill>
                  <a:srgbClr val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9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40268"/>
            <a:ext cx="883920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54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সমাজ বিকাশের স্তর সমুহ 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18313"/>
            <a:ext cx="883920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১। শিকার ও খাদ্য সংগ্রহ ভিত্তিক  সমাজ 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8839199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২। উদ্যান কৃষিভিত্তিক সমাজ 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99" y="2971800"/>
            <a:ext cx="8839199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৩। পশুপালনভিত্তিক সমাজ 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146" y="3882217"/>
            <a:ext cx="8839200" cy="68580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788090"/>
            <a:ext cx="8839198" cy="69831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642760"/>
            <a:ext cx="8839198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৬। শিল্পবিপ্লব-পরবর্তী সমাজ</a:t>
            </a:r>
          </a:p>
        </p:txBody>
      </p:sp>
    </p:spTree>
    <p:extLst>
      <p:ext uri="{BB962C8B-B14F-4D97-AF65-F5344CB8AC3E}">
        <p14:creationId xmlns:p14="http://schemas.microsoft.com/office/powerpoint/2010/main" val="6013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" y="4953000"/>
            <a:ext cx="8763000" cy="1676400"/>
          </a:xfrm>
          <a:prstGeom prst="rect">
            <a:avLst/>
          </a:prstGeom>
          <a:solidFill>
            <a:schemeClr val="bg1"/>
          </a:solidFill>
          <a:ln w="76200">
            <a:solidFill>
              <a:srgbClr val="99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আদিম মানুষ খাদ্য সংগ্রহের জন্য পশু শিকার করত।</a:t>
            </a:r>
          </a:p>
          <a:p>
            <a:pPr algn="ctr"/>
            <a:r>
              <a:rPr lang="bn-BD" sz="4000" b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তারা শিকারে নানা রকম হাতিয়ার ব্যবহার করত।  </a:t>
            </a:r>
            <a:endParaRPr lang="en-US" sz="5400" b="1" dirty="0">
              <a:ln w="6600">
                <a:solidFill>
                  <a:srgbClr val="00000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0547" y="519544"/>
            <a:ext cx="4343401" cy="4066311"/>
          </a:xfrm>
          <a:prstGeom prst="rect">
            <a:avLst/>
          </a:prstGeom>
          <a:ln w="127000" cap="sq">
            <a:solidFill>
              <a:srgbClr val="C4F31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189849" cy="434340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191000" cy="2895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2933700" y="3308692"/>
            <a:ext cx="3276600" cy="8312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9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কৃষি কাজ 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191000"/>
            <a:ext cx="8686800" cy="255454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আদিম যুগের মানুষ মৎস শিকারের পাশাপাশি কৃষি কাজও শুরু করেছিল। </a:t>
            </a:r>
          </a:p>
          <a:p>
            <a:pPr algn="ctr"/>
            <a:r>
              <a:rPr lang="bn-BD" sz="4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আদিমযুগে মেয়েরাই কৃষিকাজ উদ্ভাবন করেছে। </a:t>
            </a:r>
          </a:p>
          <a:p>
            <a:endParaRPr lang="en-US" sz="3600" b="1" dirty="0">
              <a:ln w="9525">
                <a:solidFill>
                  <a:srgbClr val="FF00FF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"/>
            <a:ext cx="4267200" cy="2895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 Single Corner Rectangle 14"/>
          <p:cNvSpPr/>
          <p:nvPr/>
        </p:nvSpPr>
        <p:spPr>
          <a:xfrm>
            <a:off x="5486400" y="1371600"/>
            <a:ext cx="533400" cy="371475"/>
          </a:xfrm>
          <a:prstGeom prst="round1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114800" cy="3124200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"/>
            <a:ext cx="4038600" cy="312420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048000" y="3733800"/>
            <a:ext cx="2819400" cy="838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পশুপালন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48200"/>
            <a:ext cx="8839200" cy="193899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কৃষিভিত্তিক সমাজ বিকশিত হয়ে পশুপালক সমাজে </a:t>
            </a:r>
          </a:p>
          <a:p>
            <a:pPr algn="ctr"/>
            <a:r>
              <a:rPr lang="bn-BD" sz="4000" b="1" dirty="0" smtClean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পরিণত হয়। </a:t>
            </a:r>
          </a:p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এরাই বন্য পশুকে পোষ মানিয়েছে। 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3962400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4419600"/>
            <a:ext cx="8839200" cy="2123658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আদিমকালের সবচেয়ে বড় আবিস্কার হলো </a:t>
            </a:r>
          </a:p>
          <a:p>
            <a:pPr algn="ctr"/>
            <a:r>
              <a:rPr lang="bn-BD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আগুনের আবিস্কার।</a:t>
            </a:r>
          </a:p>
          <a:p>
            <a:pPr algn="ctr"/>
            <a:r>
              <a:rPr lang="bn-BD" sz="4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পাথরে পাথর ঠুকে তারা আগুন জ্বালাতো। </a:t>
            </a:r>
            <a:endParaRPr lang="en-US" sz="44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9681" y="217532"/>
            <a:ext cx="3733800" cy="10518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61" y="4114563"/>
            <a:ext cx="8840221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উদ্যান কৃষিভিত্তিক সমাজ ব্যবস্থার বর্ননা কর ? </a:t>
            </a:r>
            <a:endParaRPr lang="en-US" sz="4400" b="1" dirty="0">
              <a:ln w="6600">
                <a:solidFill>
                  <a:schemeClr val="tx1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861" y="2203350"/>
            <a:ext cx="883920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কৃষিকাজের সূচনা কিভাবে হয়- বর্ননা কর।  </a:t>
            </a:r>
            <a:endParaRPr lang="en-US" sz="4800" b="1" dirty="0">
              <a:ln w="6600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1415141"/>
            <a:ext cx="3276600" cy="6725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 দল</a:t>
            </a:r>
            <a:endParaRPr lang="en-US" sz="6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5600" y="3160694"/>
            <a:ext cx="3276600" cy="8275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খ দল</a:t>
            </a:r>
            <a:endParaRPr lang="en-US" sz="72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78281" y="5010351"/>
            <a:ext cx="3276600" cy="77431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6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6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861" y="5911016"/>
            <a:ext cx="8839200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পশুপালনভিত্তিক সমাজ ব্যবস্থার বর্ননা কর ? </a:t>
            </a:r>
            <a:endParaRPr lang="en-US" sz="44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41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4" grpId="0" animBg="1"/>
      <p:bldP spid="9" grpId="0" animBg="1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905000" y="152401"/>
            <a:ext cx="4953000" cy="1143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80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228600" y="1447800"/>
            <a:ext cx="8686800" cy="5181600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600" dirty="0" smtClean="0">
              <a:solidFill>
                <a:srgbClr val="F7155B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১। সমাজ কাকে বলে </a:t>
            </a:r>
            <a:r>
              <a:rPr lang="bn-BD" sz="4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BD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আদিম মানুষের প্রথম আবিস্কার কি ?</a:t>
            </a:r>
            <a:endParaRPr lang="bn-BD" sz="4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আদিম মানুষ কোথায় বাস করত? </a:t>
            </a:r>
          </a:p>
          <a:p>
            <a:pPr algn="ctr"/>
            <a:r>
              <a:rPr lang="bn-BD" sz="4800" b="1" spc="5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800" b="1" spc="5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বিনিময় প্রথা কখন থেকে শুরু হয় ?  </a:t>
            </a:r>
          </a:p>
          <a:p>
            <a:pPr algn="ctr"/>
            <a:r>
              <a:rPr lang="bn-BD" sz="4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। আদিমকালে মানুষ কিভাবে খাদ্যের ব্যবস্থা করত ?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93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01706"/>
            <a:ext cx="8686800" cy="14478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পরীচিতি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752600"/>
            <a:ext cx="8686799" cy="4876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মুহাঃ</a:t>
            </a:r>
            <a:r>
              <a:rPr lang="en-US" sz="7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7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en-US" sz="7200" b="1" dirty="0" smtClean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কানুহরপুর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আক্কাস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ডাকঘরঃ-খড়িখালী</a:t>
            </a:r>
            <a:endParaRPr lang="en-US" sz="36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উপজেলাঃ-ঝিনাইদহ</a:t>
            </a:r>
            <a:endParaRPr lang="en-US" sz="36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জেলাঃ-ঝিনাইদহ</a:t>
            </a:r>
            <a:endParaRPr lang="en-US" sz="3600" b="1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নম্বরঃ-০১৯১৮০১৩৫০৫</a:t>
            </a:r>
          </a:p>
          <a:p>
            <a:r>
              <a:rPr lang="en-US" sz="20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2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–মেইলঃ-bdruhul1971@gmail.com</a:t>
            </a:r>
            <a:endParaRPr lang="en-US" sz="2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75346"/>
            <a:ext cx="2057400" cy="1958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4620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143000" y="0"/>
            <a:ext cx="6553200" cy="10668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i="1" u="sng" dirty="0" smtClean="0">
                <a:ln w="6600">
                  <a:solidFill>
                    <a:srgbClr val="99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8000" b="1" i="1" u="sng" dirty="0" smtClean="0">
                <a:ln w="6600">
                  <a:solidFill>
                    <a:srgbClr val="99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8000" b="1" i="1" u="sng" dirty="0" smtClean="0">
                <a:ln w="6600">
                  <a:solidFill>
                    <a:srgbClr val="99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i="1" u="sng" dirty="0">
              <a:ln w="6600">
                <a:solidFill>
                  <a:srgbClr val="99000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76200" y="1066800"/>
            <a:ext cx="5486400" cy="5638800"/>
          </a:xfrm>
          <a:prstGeom prst="snipRoundRect">
            <a:avLst>
              <a:gd name="adj1" fmla="val 0"/>
              <a:gd name="adj2" fmla="val 0"/>
            </a:avLst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সমাজ ব্যাবস্থা গড়ে উঠার স্তর গুলোর </a:t>
            </a:r>
            <a:r>
              <a:rPr lang="en-US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কিভাবে কৃষি কাজের সূচনা হয়</a:t>
            </a:r>
            <a:r>
              <a:rPr lang="bn-BD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৩। আগুন আবিস্কারের ফলে সভ্যতারবিকাশ</a:t>
            </a:r>
            <a:r>
              <a:rPr lang="en-US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শুরু হয়—উত্তরের স্বপক্ষে যুক্তি</a:t>
            </a:r>
            <a:r>
              <a:rPr lang="en-US" sz="40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</a:p>
          <a:p>
            <a:pPr algn="ctr"/>
            <a:r>
              <a:rPr lang="bn-BD" sz="60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200"/>
            <a:ext cx="3505199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129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534400" cy="47244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52400" y="201706"/>
            <a:ext cx="8839200" cy="1295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i="1" dirty="0" err="1" smtClean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b="1" i="1" dirty="0" smtClean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i="1" dirty="0" err="1" smtClean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i="1" dirty="0" smtClean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i="1" dirty="0" err="1" smtClean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ln w="6600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85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500270"/>
            <a:ext cx="8686800" cy="182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819400"/>
            <a:ext cx="8686800" cy="1905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8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৬ষ্ঠ </a:t>
            </a:r>
            <a:r>
              <a:rPr lang="en-US" sz="80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8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5165" y="5029200"/>
            <a:ext cx="8686800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সময়ঃ-৪৫ </a:t>
            </a:r>
            <a:r>
              <a:rPr lang="en-US" sz="60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6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7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304800" y="5900229"/>
            <a:ext cx="3124200" cy="762000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একত্রিত </a:t>
            </a:r>
            <a:r>
              <a:rPr lang="bn-BD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5700215" y="5900229"/>
            <a:ext cx="3124200" cy="762000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সংঘবদ্ধ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4267200" cy="266700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4800600" y="304800"/>
            <a:ext cx="4038601" cy="5324475"/>
            <a:chOff x="4828309" y="140927"/>
            <a:chExt cx="4038601" cy="5324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09" y="140927"/>
              <a:ext cx="4038600" cy="1938122"/>
            </a:xfrm>
            <a:prstGeom prst="rect">
              <a:avLst/>
            </a:prstGeom>
            <a:ln w="127000" cap="sq">
              <a:solidFill>
                <a:srgbClr val="00206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10" y="2350727"/>
              <a:ext cx="4038600" cy="3114675"/>
            </a:xfrm>
            <a:prstGeom prst="rect">
              <a:avLst/>
            </a:prstGeom>
            <a:ln w="127000" cap="sq">
              <a:solidFill>
                <a:srgbClr val="00B0F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267200" cy="2438400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1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0"/>
          <a:stretch/>
        </p:blipFill>
        <p:spPr>
          <a:xfrm>
            <a:off x="4800600" y="457200"/>
            <a:ext cx="3962400" cy="44958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886200" cy="44958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228600" y="5334000"/>
            <a:ext cx="4038600" cy="1143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মানুষ সংগঠিত  </a:t>
            </a:r>
            <a:endParaRPr lang="en-US" sz="6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00600" y="5334000"/>
            <a:ext cx="4100945" cy="1143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মানুষ  দলবদ্ধ </a:t>
            </a:r>
            <a:endParaRPr lang="en-US" sz="6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01706"/>
            <a:ext cx="86868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i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i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পরীচিতি</a:t>
            </a:r>
            <a:endParaRPr lang="en-US" sz="8800" b="1" i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752600"/>
            <a:ext cx="8690113" cy="48006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US" sz="6600" b="1" dirty="0" smtClean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( ৫ম )</a:t>
            </a:r>
          </a:p>
          <a:p>
            <a:pPr algn="ctr"/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endParaRPr lang="en-US" sz="4400" b="1" dirty="0" smtClean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নম্বরঃ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৪০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৪৭</a:t>
            </a:r>
            <a:endParaRPr lang="en-US" sz="4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38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34836"/>
            <a:ext cx="8839200" cy="685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48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083365"/>
            <a:ext cx="8839200" cy="838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b="1" spc="5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b="1" spc="5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5400" b="1" spc="5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5400" b="1" spc="5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spc="5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spc="5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133600"/>
            <a:ext cx="8839200" cy="838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3107635"/>
            <a:ext cx="8839200" cy="1524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স্তরসুহের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4876800"/>
            <a:ext cx="8839200" cy="1676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পশুপালন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77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52400" y="5210815"/>
            <a:ext cx="8763000" cy="1614055"/>
          </a:xfrm>
          <a:prstGeom prst="horizontalScroll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9525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আদিম মানুষ আহার বাসস্থান ও নিরাপত্তার জন্য সমাজবদ্ধভাবে বাস করা শুরু করেছিল । </a:t>
            </a:r>
            <a:endParaRPr lang="en-US" sz="4400" b="1" dirty="0">
              <a:ln w="9525">
                <a:solidFill>
                  <a:srgbClr val="00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4601215"/>
            <a:ext cx="3276600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আদিম মানুষ  </a:t>
            </a:r>
            <a:endParaRPr lang="en-US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2600" y="4601215"/>
            <a:ext cx="3352800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বর্তমান মানুষ   </a:t>
            </a:r>
            <a:endParaRPr lang="en-US" sz="4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925955" cy="40386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4038600" cy="40386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61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4461163"/>
            <a:ext cx="2667000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আদিম মানুষ  </a:t>
            </a:r>
            <a:endParaRPr lang="en-US" sz="44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4461163"/>
            <a:ext cx="2819400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 মানুষ</a:t>
            </a:r>
            <a:r>
              <a:rPr lang="bn-BD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28600" y="4987637"/>
            <a:ext cx="8763000" cy="1752600"/>
          </a:xfrm>
          <a:prstGeom prst="horizontalScroll">
            <a:avLst/>
          </a:prstGeom>
          <a:solidFill>
            <a:schemeClr val="bg1"/>
          </a:solidFill>
          <a:ln w="76200">
            <a:solidFill>
              <a:srgbClr val="99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pc="50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মিলেমিশে থাকা একতাবদ্ধ মানবগোষ্টিকে বলা হয় মানব সমাজ । </a:t>
            </a:r>
            <a:endParaRPr lang="en-US" sz="4400" b="1" spc="5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4072"/>
            <a:ext cx="4114800" cy="3816928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4072"/>
            <a:ext cx="3962400" cy="3816928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0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2876</TotalTime>
  <Words>401</Words>
  <Application>Microsoft Office PowerPoint</Application>
  <PresentationFormat>On-screen Show (4:3)</PresentationFormat>
  <Paragraphs>82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736</cp:revision>
  <dcterms:created xsi:type="dcterms:W3CDTF">2013-07-23T17:45:52Z</dcterms:created>
  <dcterms:modified xsi:type="dcterms:W3CDTF">2020-11-02T16:04:45Z</dcterms:modified>
</cp:coreProperties>
</file>