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9"/>
  </p:notesMasterIdLst>
  <p:sldIdLst>
    <p:sldId id="258" r:id="rId2"/>
    <p:sldId id="273" r:id="rId3"/>
    <p:sldId id="274" r:id="rId4"/>
    <p:sldId id="278" r:id="rId5"/>
    <p:sldId id="276" r:id="rId6"/>
    <p:sldId id="277" r:id="rId7"/>
    <p:sldId id="298" r:id="rId8"/>
    <p:sldId id="300" r:id="rId9"/>
    <p:sldId id="301" r:id="rId10"/>
    <p:sldId id="299" r:id="rId11"/>
    <p:sldId id="296" r:id="rId12"/>
    <p:sldId id="302" r:id="rId13"/>
    <p:sldId id="303" r:id="rId14"/>
    <p:sldId id="282" r:id="rId15"/>
    <p:sldId id="283" r:id="rId16"/>
    <p:sldId id="284" r:id="rId17"/>
    <p:sldId id="28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>
        <p:scale>
          <a:sx n="55" d="100"/>
          <a:sy n="55" d="100"/>
        </p:scale>
        <p:origin x="-1260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8" d="100"/>
        <a:sy n="3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5B14C-64C5-4830-8C34-D7F0EFEAC836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91972-14E8-4DCF-B376-FCD919B5E6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9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8EF3-51BC-4A33-A084-CA87C55840E4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A40C-8EE6-4582-A085-A70257F10F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21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8EF3-51BC-4A33-A084-CA87C55840E4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A40C-8EE6-4582-A085-A70257F10F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151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8EF3-51BC-4A33-A084-CA87C55840E4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A40C-8EE6-4582-A085-A70257F10F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35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8EF3-51BC-4A33-A084-CA87C55840E4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A40C-8EE6-4582-A085-A70257F10F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32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8EF3-51BC-4A33-A084-CA87C55840E4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A40C-8EE6-4582-A085-A70257F10F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92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8EF3-51BC-4A33-A084-CA87C55840E4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A40C-8EE6-4582-A085-A70257F10F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18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8EF3-51BC-4A33-A084-CA87C55840E4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A40C-8EE6-4582-A085-A70257F10F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647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8EF3-51BC-4A33-A084-CA87C55840E4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A40C-8EE6-4582-A085-A70257F10F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57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8EF3-51BC-4A33-A084-CA87C55840E4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A40C-8EE6-4582-A085-A70257F10F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8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8EF3-51BC-4A33-A084-CA87C55840E4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A40C-8EE6-4582-A085-A70257F10F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574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8EF3-51BC-4A33-A084-CA87C55840E4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A40C-8EE6-4582-A085-A70257F10F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81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88EF3-51BC-4A33-A084-CA87C55840E4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CA40C-8EE6-4582-A085-A70257F10F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44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g"/><Relationship Id="rId3" Type="http://schemas.openxmlformats.org/officeDocument/2006/relationships/image" Target="../media/image21.jpg"/><Relationship Id="rId7" Type="http://schemas.openxmlformats.org/officeDocument/2006/relationships/image" Target="../media/image29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g"/><Relationship Id="rId5" Type="http://schemas.openxmlformats.org/officeDocument/2006/relationships/image" Target="../media/image11.jpg"/><Relationship Id="rId4" Type="http://schemas.openxmlformats.org/officeDocument/2006/relationships/image" Target="../media/image20.jpg"/><Relationship Id="rId9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5" Type="http://schemas.openxmlformats.org/officeDocument/2006/relationships/image" Target="../media/image6.jpg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0.jp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g"/><Relationship Id="rId5" Type="http://schemas.openxmlformats.org/officeDocument/2006/relationships/image" Target="../media/image11.jpg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69277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 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মাল্টিমিডিয়া ক্লাশে সবাইকে স্বাগতম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" y="1692771"/>
            <a:ext cx="1466850" cy="1460331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5400675"/>
            <a:ext cx="1628777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974" y="1692771"/>
            <a:ext cx="1470025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574" y="5400675"/>
            <a:ext cx="1470025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1628777" y="5695771"/>
            <a:ext cx="5994396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সবাই কেমন আছো? </a:t>
            </a:r>
            <a:endParaRPr lang="en-US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776" y="1766821"/>
            <a:ext cx="6045197" cy="39289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কলা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চারা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রোপণের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কখন</a:t>
            </a:r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তা নিয়ে আলোচনা করা হল । 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50967"/>
            <a:ext cx="9144000" cy="5847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বাংলাদেশে বছরে তিন মৌসুমে কলার চারা চাষ বা রোপন করা হয়।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94926" y="2067092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BD" sz="32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স্থানীয় জাত </a:t>
            </a:r>
            <a:endParaRPr lang="en-US" sz="32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1898" y="3289993"/>
            <a:ext cx="2297502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আশ্বিন-কার্তিক 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828526" y="3276600"/>
            <a:ext cx="1820174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মাঘ-ফাল্গুন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04845" y="1420761"/>
            <a:ext cx="5286555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তিন সময় কলা চাষ করার সূচী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93952" y="3276600"/>
            <a:ext cx="1667774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চৈত্র-বৈশাখ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2356910"/>
            <a:ext cx="885645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১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07810" y="2524810"/>
            <a:ext cx="5918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১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646761" y="2328701"/>
            <a:ext cx="685800" cy="64633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২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91400" y="2450363"/>
            <a:ext cx="697302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৩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4495800"/>
            <a:ext cx="2533650" cy="1600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871" y="4495801"/>
            <a:ext cx="2647950" cy="16002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495800"/>
            <a:ext cx="2752725" cy="160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797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7" grpId="0" animBg="1"/>
      <p:bldP spid="3" grpId="0" animBg="1"/>
      <p:bldP spid="11" grpId="0" animBg="1"/>
      <p:bldP spid="13" grpId="0" animBg="1"/>
      <p:bldP spid="6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কলার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চারা</a:t>
            </a:r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নির্বাচন</a:t>
            </a:r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কি তা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নিয়ে আলোচনা করা হল </a:t>
            </a:r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707886"/>
            <a:ext cx="6277155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বাংলাদেশে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কলার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চারাকে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তেউড়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22098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BD" sz="32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স্থানীয় জাত </a:t>
            </a:r>
            <a:endParaRPr lang="en-US" sz="32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82395" y="1625025"/>
            <a:ext cx="3459261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রকমের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তেউড়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0" y="5971353"/>
            <a:ext cx="3276600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তেউড়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3477" y="5971353"/>
            <a:ext cx="3678547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অসি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তেউড়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1219200" y="2193074"/>
            <a:ext cx="9144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6269966" y="2120132"/>
            <a:ext cx="952500" cy="877163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477" y="3200400"/>
            <a:ext cx="3678548" cy="2514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5346" y="3200400"/>
            <a:ext cx="3305254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820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0" grpId="0" animBg="1"/>
      <p:bldP spid="4" grpId="0" animBg="1"/>
      <p:bldP spid="20" grpId="0" animBg="1"/>
      <p:bldP spid="7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1565" y="27569"/>
            <a:ext cx="9122435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          বাংলাদেশে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কলার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চারাকে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তেউড়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22098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BD" sz="32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স্থানীয় জাত </a:t>
            </a:r>
            <a:endParaRPr lang="en-US" sz="32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1438" y="673900"/>
            <a:ext cx="2358786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অসি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তেউড়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565" y="1264426"/>
            <a:ext cx="9122435" cy="553997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কলা চাষের  জন্য অসি তেউড় উত্তম।</a:t>
            </a:r>
          </a:p>
          <a:p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অসি তেউড়ের পাতা সুচালো  এবং অনেকটা তলোয়ারের মতো।</a:t>
            </a:r>
          </a:p>
          <a:p>
            <a:pPr marL="457200" indent="-457200">
              <a:buFont typeface="Wingdings" pitchFamily="2" charset="2"/>
              <a:buChar char="v"/>
            </a:pP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গোড়ার দিকে মোটা এবং ক্রমশ উপরের দিকে সরু হতে থাকে। </a:t>
            </a:r>
          </a:p>
          <a:p>
            <a:pPr marL="457200" indent="-457200">
              <a:buFont typeface="Wingdings" pitchFamily="2" charset="2"/>
              <a:buChar char="v"/>
            </a:pPr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endParaRPr lang="bn-BD" sz="1050" dirty="0" smtClean="0">
              <a:latin typeface="NikoshBAN" pitchFamily="2" charset="0"/>
              <a:cs typeface="NikoshBAN" pitchFamily="2" charset="0"/>
            </a:endParaRPr>
          </a:p>
          <a:p>
            <a:endParaRPr lang="bn-BD" sz="1050" dirty="0">
              <a:latin typeface="NikoshBAN" pitchFamily="2" charset="0"/>
              <a:cs typeface="NikoshBAN" pitchFamily="2" charset="0"/>
            </a:endParaRPr>
          </a:p>
          <a:p>
            <a:endParaRPr lang="bn-BD" sz="1050" dirty="0" smtClean="0">
              <a:latin typeface="NikoshBAN" pitchFamily="2" charset="0"/>
              <a:cs typeface="NikoshBAN" pitchFamily="2" charset="0"/>
            </a:endParaRPr>
          </a:p>
          <a:p>
            <a:endParaRPr lang="bn-BD" sz="105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62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1565" y="0"/>
            <a:ext cx="9122435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বাংলাদেশে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কলার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চারাকে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তেউড়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22098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BD" sz="32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স্থানীয় জাত </a:t>
            </a:r>
            <a:endParaRPr lang="en-US" sz="32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565" y="672978"/>
            <a:ext cx="2394996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তেউড়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565" y="1257753"/>
            <a:ext cx="9122435" cy="566308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পানি তেউড়  দুর্বল ।</a:t>
            </a:r>
            <a:endParaRPr lang="bn-BD" sz="1400" dirty="0" smtClean="0"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ü"/>
            </a:pPr>
            <a:endParaRPr lang="bn-BD" sz="800" dirty="0" smtClean="0"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এর আগা-গোড়া সমান  থাকে।</a:t>
            </a:r>
          </a:p>
          <a:p>
            <a:pPr marL="457200" indent="-457200">
              <a:buFont typeface="Wingdings" pitchFamily="2" charset="2"/>
              <a:buChar char="ü"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কলা  চাষের জন্য এই চারা উপযুক্ত নয়।</a:t>
            </a:r>
          </a:p>
          <a:p>
            <a:pPr marL="457200" indent="-457200">
              <a:buFont typeface="Wingdings" pitchFamily="2" charset="2"/>
              <a:buChar char="ü"/>
            </a:pPr>
            <a:endParaRPr lang="bn-BD" sz="1400" dirty="0" smtClean="0"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এই দুই  ধরনের চারা ছাড়াও সম্পূর্ন মূলগ্রন্থি বা তার ক্ষুদ্র অংশ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থেকেও কলা গাছের বংশবিস্তার সম্ভব ।</a:t>
            </a:r>
          </a:p>
          <a:p>
            <a:endParaRPr lang="bn-BD" sz="1200" dirty="0" smtClean="0"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তবে এতে ফল আস্তে কিছু বেশী সময় লাগে। </a:t>
            </a:r>
          </a:p>
          <a:p>
            <a:pPr marL="457200" indent="-457200">
              <a:buFont typeface="Wingdings" pitchFamily="2" charset="2"/>
              <a:buChar char="ü"/>
            </a:pPr>
            <a:endParaRPr lang="bn-BD" sz="1100" dirty="0">
              <a:latin typeface="NikoshBAN" pitchFamily="2" charset="0"/>
              <a:cs typeface="NikoshBAN" pitchFamily="2" charset="0"/>
            </a:endParaRPr>
          </a:p>
          <a:p>
            <a:endParaRPr lang="bn-BD" sz="1100" dirty="0" smtClean="0"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ফলন্ত ও অফলন্ত ধরনের গাছেরই  মূ্লগ্রন্থি চারা হিসাবে ব্যবহার করা যেতে পারে।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</a:t>
            </a:r>
            <a:endParaRPr lang="bn-BD" sz="10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752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29623" cy="70788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                     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শিক্ষার্থীদের দলগত কাজ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739" y="5744556"/>
            <a:ext cx="9154618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শিক্ষক শিক্ষার্থীদের দলীয়ভাবে কলার বিভিন্ন রোগের নাম ও কারণ  এবং         লক্ষন ও প্রতিকার  ব্যবস্থা সম্পর্কে একটি প্রতিবেদন তৈরী করে জমা দিতে বলবে।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9" y="838200"/>
            <a:ext cx="8923861" cy="483015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220048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68" y="5961"/>
            <a:ext cx="9120266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জ্ঞানমূলক প্রশ্ন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906" y="850612"/>
            <a:ext cx="8915400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কলা কোন জেলাতে চাষ হয় বেশী -? ? 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79259" y="1433931"/>
            <a:ext cx="8915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  নোয়াখালী           খ     রংপুর   গ  সোনাইমুড়ী  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ঘ   ফেনী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906" y="2057400"/>
            <a:ext cx="8881047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কয়টি কলার জাত চাষের জন্য অবমুক্ত ? 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259" y="2743200"/>
            <a:ext cx="8846694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ক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২ টি              খ     ৩টি  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গ   ৪টি 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ঘ </a:t>
            </a:r>
            <a:r>
              <a:rPr lang="bn-BD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৫টি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258" y="3377625"/>
            <a:ext cx="8881047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নিচে কোনটি কলার জাত ?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905" y="4038600"/>
            <a:ext cx="8881047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আনাজি কলা    </a:t>
            </a:r>
            <a:r>
              <a:rPr lang="en-US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বারিকলা  ৬      </a:t>
            </a:r>
            <a:r>
              <a:rPr lang="en-US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বারিকলা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৭    </a:t>
            </a:r>
            <a:r>
              <a:rPr lang="en-US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ঘ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বারিকলা  ৮  </a:t>
            </a:r>
            <a:endParaRPr lang="en-US" sz="2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228600" y="4117032"/>
            <a:ext cx="533400" cy="3048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914" y="2768512"/>
            <a:ext cx="58578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027" y="1526472"/>
            <a:ext cx="58578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36278" y="4648200"/>
            <a:ext cx="8889673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বাংলাদেশে কত ধরনের তেউড় দেখা যায়  ?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6278" y="5334000"/>
            <a:ext cx="8889673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ক 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ধরনের           খ   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২ ধরনের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৩ ধরনের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ঘ 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৪  </a:t>
            </a: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ধরনের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376261" y="5399402"/>
            <a:ext cx="533400" cy="39241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68" y="6019800"/>
            <a:ext cx="9120266" cy="1231106"/>
          </a:xfrm>
          <a:prstGeom prst="rect">
            <a:avLst/>
          </a:prstGeom>
          <a:solidFill>
            <a:srgbClr val="00206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bn-BD" sz="1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উত্তরপত্র মিলিয়ে দেখি।</a:t>
            </a:r>
          </a:p>
          <a:p>
            <a:endParaRPr lang="bn-BD" dirty="0"/>
          </a:p>
        </p:txBody>
      </p:sp>
    </p:spTree>
    <p:extLst>
      <p:ext uri="{BB962C8B-B14F-4D97-AF65-F5344CB8AC3E}">
        <p14:creationId xmlns:p14="http://schemas.microsoft.com/office/powerpoint/2010/main" val="2336381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1" grpId="0" animBg="1"/>
      <p:bldP spid="8" grpId="0" animBg="1"/>
      <p:bldP spid="12" grpId="0" animBg="1"/>
      <p:bldP spid="13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748" y="7495"/>
            <a:ext cx="9223948" cy="646331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duotone>
              <a:srgbClr val="DA1F28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80"/>
          <a:stretch/>
        </p:blipFill>
        <p:spPr>
          <a:xfrm>
            <a:off x="-3748" y="653825"/>
            <a:ext cx="4648200" cy="49087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262" y="768480"/>
            <a:ext cx="4495800" cy="46417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TextBox 5"/>
          <p:cNvSpPr txBox="1"/>
          <p:nvPr/>
        </p:nvSpPr>
        <p:spPr>
          <a:xfrm>
            <a:off x="9345" y="5737997"/>
            <a:ext cx="9105900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রা মাদ্রাসার নিকটস্থ একটা কলা বাগানে পরিদর্শন শেষে  কলা চাষের পদ্ধতির ধাপগুলো দলীয়ভাবে আগামী ক্লাসে পোস্টার লিখে শ্রেনিতে উপস্থাপনা করবে। </a:t>
            </a:r>
          </a:p>
        </p:txBody>
      </p:sp>
    </p:spTree>
    <p:extLst>
      <p:ext uri="{BB962C8B-B14F-4D97-AF65-F5344CB8AC3E}">
        <p14:creationId xmlns:p14="http://schemas.microsoft.com/office/powerpoint/2010/main" val="5389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143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145143"/>
            <a:ext cx="9250796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                   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সমাপ্ত বা আল্লাহ হাফেজ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37" y="527566"/>
            <a:ext cx="2595563" cy="16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9998" y="342900"/>
            <a:ext cx="2590800" cy="1600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342901"/>
            <a:ext cx="2438400" cy="1600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68" y="2357437"/>
            <a:ext cx="2143125" cy="17573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357436"/>
            <a:ext cx="2971800" cy="175736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7425" y="2357437"/>
            <a:ext cx="2952750" cy="175736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68" y="4419600"/>
            <a:ext cx="2563232" cy="15525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4395157"/>
            <a:ext cx="2590800" cy="15525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617" y="4419600"/>
            <a:ext cx="2705100" cy="1528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87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4294967295"/>
          </p:nvPr>
        </p:nvSpPr>
        <p:spPr>
          <a:xfrm>
            <a:off x="0" y="1219200"/>
            <a:ext cx="3124200" cy="4648200"/>
          </a:xfrm>
        </p:spPr>
        <p:txBody>
          <a:bodyPr>
            <a:normAutofit/>
          </a:bodyPr>
          <a:lstStyle/>
          <a:p>
            <a:pPr lvl="0"/>
            <a:endParaRPr lang="en-US" sz="2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আল </a:t>
            </a:r>
            <a:r>
              <a:rPr lang="bn-BD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শাহরিয়ার 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শিপন</a:t>
            </a:r>
            <a:endParaRPr lang="en-US" sz="28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সহকারী-শিক্ষক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Content Placeholder 14" descr="20170128_143338-2.jpg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3184525" y="1219200"/>
            <a:ext cx="5959475" cy="4495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ectangle 6"/>
          <p:cNvSpPr/>
          <p:nvPr/>
        </p:nvSpPr>
        <p:spPr>
          <a:xfrm>
            <a:off x="0" y="5867400"/>
            <a:ext cx="9144000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উত্তর ওয়াসেকপুর মোহাম্মদীয়া বালিকা দাখিল মাদ্রাসা,সোনাইমুড়ী,নোয়াখালী ।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মোবাইল- 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০</a:t>
            </a:r>
            <a:r>
              <a:rPr lang="as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১৮১৬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as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১৭৩৩০৭</a:t>
            </a:r>
            <a:endParaRPr lang="bn-BD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 Placeholder 4"/>
          <p:cNvSpPr txBox="1">
            <a:spLocks/>
          </p:cNvSpPr>
          <p:nvPr/>
        </p:nvSpPr>
        <p:spPr>
          <a:xfrm>
            <a:off x="0" y="0"/>
            <a:ext cx="9144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>
            <a:normAutofit fontScale="625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bn-BD" sz="54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        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                 </a:t>
            </a:r>
            <a:r>
              <a:rPr lang="bn-BD" sz="8500" dirty="0" smtClean="0">
                <a:latin typeface="NikoshBAN" pitchFamily="2" charset="0"/>
                <a:cs typeface="NikoshBAN" pitchFamily="2" charset="0"/>
              </a:rPr>
              <a:t>শিক্ষক – পরিচিতি </a:t>
            </a:r>
            <a:endParaRPr kumimoji="0" lang="en-US" sz="85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38689" y="4997"/>
            <a:ext cx="9127761" cy="70788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বিষয়-কৃষি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807368"/>
            <a:ext cx="57912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কলা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চাষ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32088" y="1017206"/>
            <a:ext cx="42672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শ্রেনি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-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নবম-দশম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6447020" y="3717188"/>
            <a:ext cx="1676400" cy="990600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760688" y="2215673"/>
            <a:ext cx="1905000" cy="10917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0600" y="52578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57800" y="2438400"/>
            <a:ext cx="28956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চতুর্থ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অধ্যায় 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3390900" y="4832100"/>
            <a:ext cx="1506512" cy="7394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592528" y="5072717"/>
            <a:ext cx="3018072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পৃষ্ঠা -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১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32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73532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11" grpId="0" animBg="1"/>
      <p:bldP spid="13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782"/>
            <a:ext cx="91440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বিভিন্ন  নাম ও ছবি  বা চিত্র-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6044625"/>
            <a:ext cx="3403996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মেহেরসাগর কলা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10200" y="6044625"/>
            <a:ext cx="3429000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কবরী </a:t>
            </a:r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কলা 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1" y="2844225"/>
            <a:ext cx="3403996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সবরি </a:t>
            </a:r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কলা 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10200" y="2920425"/>
            <a:ext cx="34290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  চাপা </a:t>
            </a:r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কলা 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762000"/>
            <a:ext cx="3403996" cy="19090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944995"/>
            <a:ext cx="2971800" cy="17260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3733800"/>
            <a:ext cx="3403995" cy="19811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690936"/>
            <a:ext cx="3429000" cy="2024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30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3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084"/>
            <a:ext cx="91440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57415"/>
            <a:ext cx="91440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 যা শিখবে?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253" y="1412746"/>
            <a:ext cx="9144000" cy="547842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কলা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চাষ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তা বলতে পারবে? </a:t>
            </a:r>
          </a:p>
          <a:p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কলার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জাত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তা বলতে পারবে</a:t>
            </a:r>
            <a:r>
              <a:rPr lang="bn-BD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BD" sz="40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40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কলা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চারা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রোপণের</a:t>
            </a:r>
            <a:r>
              <a:rPr lang="en-US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কখন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তা বলতে পারবে?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কলার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চারা</a:t>
            </a:r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নির্বাচন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কি তা বলতে পারবে?</a:t>
            </a:r>
          </a:p>
          <a:p>
            <a:endParaRPr lang="bn-BD" sz="1000" dirty="0">
              <a:latin typeface="NikoshBAN" pitchFamily="2" charset="0"/>
              <a:cs typeface="NikoshBAN" pitchFamily="2" charset="0"/>
            </a:endParaRPr>
          </a:p>
          <a:p>
            <a:endParaRPr lang="bn-BD" sz="1000" dirty="0" smtClean="0">
              <a:latin typeface="NikoshBAN" pitchFamily="2" charset="0"/>
              <a:cs typeface="NikoshBAN" pitchFamily="2" charset="0"/>
            </a:endParaRPr>
          </a:p>
          <a:p>
            <a:endParaRPr lang="bn-BD" sz="1000" dirty="0">
              <a:latin typeface="NikoshBAN" pitchFamily="2" charset="0"/>
              <a:cs typeface="NikoshBAN" pitchFamily="2" charset="0"/>
            </a:endParaRPr>
          </a:p>
          <a:p>
            <a:endParaRPr lang="bn-BD" sz="1000" dirty="0" smtClean="0">
              <a:latin typeface="NikoshBAN" pitchFamily="2" charset="0"/>
              <a:cs typeface="NikoshBAN" pitchFamily="2" charset="0"/>
            </a:endParaRPr>
          </a:p>
          <a:p>
            <a:endParaRPr lang="bn-BD" sz="1000" dirty="0">
              <a:latin typeface="NikoshBAN" pitchFamily="2" charset="0"/>
              <a:cs typeface="NikoshBAN" pitchFamily="2" charset="0"/>
            </a:endParaRPr>
          </a:p>
          <a:p>
            <a:endParaRPr lang="en-US" sz="1000" dirty="0" smtClean="0">
              <a:latin typeface="NikoshBAN" pitchFamily="2" charset="0"/>
              <a:cs typeface="NikoshBAN" pitchFamily="2" charset="0"/>
            </a:endParaRPr>
          </a:p>
          <a:p>
            <a:endParaRPr lang="bn-BD" sz="1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18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কলা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চাষ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তা নিয়ে আলোচনা করা হল । 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55606"/>
            <a:ext cx="9144000" cy="206210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কলা বাংলাদেশে সব জেলায়ই কম বেশী জম্মে । তবে নরসিংদী , মুন্সনঞ্জ, বগুড়া,যশোর,বরিশাল‌,রংপু্‌র এসব জায়গায় কলা ব্যাপক চাষ হয় । কলা  ভিটামিন ও খনিজ পদার্থ সমৃদ্ধ । অন্য ফসলের তুলো নাই কলা ক্যালরির  পরিমান বেশী।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971800"/>
            <a:ext cx="4114800" cy="3505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971800"/>
            <a:ext cx="38100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75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কলার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জাত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তা নিয়ে আলোচনা করা হল । 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55606"/>
            <a:ext cx="9144000" cy="1200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বানিজিকভাবে বাংলাদেশে যেসব  কলার জাত চাষ করা হয় সেগুলো হচ্ছে 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22098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BD" sz="32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স্থানীয় জাত </a:t>
            </a:r>
            <a:endParaRPr lang="en-US" sz="32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139" y="3647918"/>
            <a:ext cx="24384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অমৃতসাগর কলা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1800" y="3682425"/>
            <a:ext cx="1991264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সবরি কলা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92329" y="6142581"/>
            <a:ext cx="2869721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চাপা কলা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21479" y="2114238"/>
            <a:ext cx="3301042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কলার জাত সমূহ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9139" y="6144116"/>
            <a:ext cx="2869721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মেহেরসাগর কলা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37139" y="6144116"/>
            <a:ext cx="2869721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কবরী কলা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55" y="4495800"/>
            <a:ext cx="2766024" cy="14563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114238"/>
            <a:ext cx="2143664" cy="148647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825" y="4495800"/>
            <a:ext cx="2495550" cy="145631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520" y="4388158"/>
            <a:ext cx="2756139" cy="15430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981200"/>
            <a:ext cx="2143125" cy="1496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941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0" grpId="0" animBg="1"/>
      <p:bldP spid="3" grpId="0" animBg="1"/>
      <p:bldP spid="4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কলার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জাত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তা নিয়ে আলোচনা করা হল । 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55606"/>
            <a:ext cx="9144000" cy="1200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বানিজিকভাবে বাংলাদেশে যেসব  কলার জাত চাষ করা হয় সেগুলো হচ্ছে 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এছাড়া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কলার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কিছুজকাত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22098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BD" sz="32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স্থানীয় জাত </a:t>
            </a:r>
            <a:endParaRPr lang="en-US" sz="32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7675" y="6094179"/>
            <a:ext cx="2054525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বাঙলা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কলা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7675" y="3639148"/>
            <a:ext cx="228025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এঁটেল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74279" y="3683335"/>
            <a:ext cx="2869721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জাহাজি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কলা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21479" y="2114238"/>
            <a:ext cx="3301042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কলার জাত সমূহ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05842" y="6126864"/>
            <a:ext cx="1708029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কাঁচ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কলা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53200" y="6117183"/>
            <a:ext cx="2251496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আনাজি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কলা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87" y="2114238"/>
            <a:ext cx="2409825" cy="13356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968" y="2114238"/>
            <a:ext cx="2272342" cy="141621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32" y="4343400"/>
            <a:ext cx="2373793" cy="1600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100" y="4343400"/>
            <a:ext cx="2400300" cy="161318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279" y="4502342"/>
            <a:ext cx="2530417" cy="1282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60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0" grpId="0" animBg="1"/>
      <p:bldP spid="3" grpId="0" animBg="1"/>
      <p:bldP spid="4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কলার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জাত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তা নিয়ে আলোচনা করা হল ।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352800" y="22098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BD" sz="32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স্থানীয় জাত </a:t>
            </a:r>
            <a:endParaRPr lang="en-US" sz="32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80176" y="6097962"/>
            <a:ext cx="3030423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বারিকলা-২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3079" y="6097961"/>
            <a:ext cx="3301042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বারি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কলা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-১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80176" y="3286806"/>
            <a:ext cx="2869721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বারিকলা-৩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762000"/>
            <a:ext cx="73152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এবং তিনটি উন্নত জাত চাষের অবমুক্ত কলার জাত সমূহ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3080" y="3301425"/>
            <a:ext cx="3301042" cy="5847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কাঁচ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কলা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79" y="1524000"/>
            <a:ext cx="3301042" cy="1600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920" y="1524000"/>
            <a:ext cx="2895600" cy="16674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80" y="4114800"/>
            <a:ext cx="3301041" cy="16192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76" y="4083170"/>
            <a:ext cx="3030423" cy="1881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864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3" grpId="0" animBg="1"/>
      <p:bldP spid="4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2313</TotalTime>
  <Words>605</Words>
  <Application>Microsoft Office PowerPoint</Application>
  <PresentationFormat>On-screen Show (4:3)</PresentationFormat>
  <Paragraphs>121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345</cp:revision>
  <dcterms:created xsi:type="dcterms:W3CDTF">2018-09-06T05:39:21Z</dcterms:created>
  <dcterms:modified xsi:type="dcterms:W3CDTF">2020-11-02T12:35:04Z</dcterms:modified>
</cp:coreProperties>
</file>