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8"/>
  </p:notesMasterIdLst>
  <p:sldIdLst>
    <p:sldId id="372" r:id="rId2"/>
    <p:sldId id="337" r:id="rId3"/>
    <p:sldId id="271" r:id="rId4"/>
    <p:sldId id="257" r:id="rId5"/>
    <p:sldId id="293" r:id="rId6"/>
    <p:sldId id="258" r:id="rId7"/>
    <p:sldId id="350" r:id="rId8"/>
    <p:sldId id="352" r:id="rId9"/>
    <p:sldId id="340" r:id="rId10"/>
    <p:sldId id="346" r:id="rId11"/>
    <p:sldId id="341" r:id="rId12"/>
    <p:sldId id="342" r:id="rId13"/>
    <p:sldId id="347" r:id="rId14"/>
    <p:sldId id="343" r:id="rId15"/>
    <p:sldId id="348" r:id="rId16"/>
    <p:sldId id="344" r:id="rId17"/>
    <p:sldId id="349" r:id="rId18"/>
    <p:sldId id="345" r:id="rId19"/>
    <p:sldId id="354" r:id="rId20"/>
    <p:sldId id="355" r:id="rId21"/>
    <p:sldId id="356" r:id="rId22"/>
    <p:sldId id="357" r:id="rId23"/>
    <p:sldId id="358" r:id="rId24"/>
    <p:sldId id="363" r:id="rId25"/>
    <p:sldId id="364" r:id="rId26"/>
    <p:sldId id="368" r:id="rId27"/>
    <p:sldId id="359" r:id="rId28"/>
    <p:sldId id="360" r:id="rId29"/>
    <p:sldId id="361" r:id="rId30"/>
    <p:sldId id="362" r:id="rId31"/>
    <p:sldId id="367" r:id="rId32"/>
    <p:sldId id="369" r:id="rId33"/>
    <p:sldId id="370" r:id="rId34"/>
    <p:sldId id="371" r:id="rId35"/>
    <p:sldId id="335" r:id="rId36"/>
    <p:sldId id="321" r:id="rId37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83124" autoAdjust="0"/>
  </p:normalViewPr>
  <p:slideViewPr>
    <p:cSldViewPr>
      <p:cViewPr varScale="1">
        <p:scale>
          <a:sx n="89" d="100"/>
          <a:sy n="89" d="100"/>
        </p:scale>
        <p:origin x="-666" y="-126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B7752-5464-4BC8-A3B1-52D0FAEA97E8}" type="datetimeFigureOut">
              <a:rPr lang="en-US" smtClean="0"/>
              <a:t>25-Aug-20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0F368-962F-41CC-B80E-522826C5D5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59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78686B-C5B7-4653-B181-AEE3F3079CF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279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4458252"/>
            <a:ext cx="8629650" cy="1984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044510"/>
            <a:ext cx="8458200" cy="1018646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238500"/>
            <a:ext cx="8458200" cy="7620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5394960"/>
            <a:ext cx="758952" cy="20574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457730"/>
            <a:ext cx="1828800" cy="487627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730"/>
            <a:ext cx="6248400" cy="48762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63500"/>
            <a:ext cx="2895600" cy="240771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5394960"/>
            <a:ext cx="758952" cy="20574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2870752"/>
            <a:ext cx="8629650" cy="1984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397000"/>
            <a:ext cx="8458200" cy="10160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25-Aug-20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455905"/>
            <a:ext cx="8686800" cy="987354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381000"/>
            <a:ext cx="8686800" cy="70104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333500"/>
            <a:ext cx="4191000" cy="393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343400" cy="3937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4508500"/>
            <a:ext cx="8610600" cy="735542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555625"/>
            <a:ext cx="4290556" cy="533135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6" y="555625"/>
            <a:ext cx="4292241" cy="533135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096698"/>
            <a:ext cx="4290556" cy="32848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096698"/>
            <a:ext cx="4288536" cy="32848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5397500"/>
            <a:ext cx="762000" cy="20574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5016501"/>
            <a:ext cx="8629650" cy="1984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381000"/>
            <a:ext cx="8686800" cy="70104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25-Aug-20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25-Aug-20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4874265"/>
            <a:ext cx="8629650" cy="1984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4572000"/>
            <a:ext cx="8458200" cy="433917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1" y="508000"/>
            <a:ext cx="3008313" cy="40005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508000"/>
            <a:ext cx="5340350" cy="40005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25-Aug-20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513862"/>
            <a:ext cx="5029200" cy="30480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25-Aug-20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161467"/>
            <a:ext cx="5867400" cy="43524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4611015"/>
            <a:ext cx="5867400" cy="640292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875749"/>
            <a:ext cx="8629650" cy="1984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295135"/>
            <a:ext cx="8686800" cy="377163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63500"/>
            <a:ext cx="2514600" cy="240771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25-Aug-20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63500"/>
            <a:ext cx="3352800" cy="240771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5397501"/>
            <a:ext cx="762000" cy="203729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381000"/>
            <a:ext cx="8686800" cy="6985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875749"/>
            <a:ext cx="8629650" cy="1984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881656"/>
            <a:ext cx="8629650" cy="1984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0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2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23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24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7.jpeg"/><Relationship Id="rId7" Type="http://schemas.openxmlformats.org/officeDocument/2006/relationships/image" Target="../media/image25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514600" y="1714500"/>
            <a:ext cx="36576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n-BD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762000"/>
            <a:ext cx="94488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SG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সম্ভাবনার</a:t>
            </a:r>
            <a:r>
              <a:rPr lang="en-SG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SG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SG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SG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4800" y="4064000"/>
            <a:ext cx="8686800" cy="149855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9600" b="1" cap="none" spc="0" dirty="0" smtClean="0">
                <a:ln w="11430"/>
                <a:solidFill>
                  <a:srgbClr val="C00000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ফুলেল শুভেচ্ছা</a:t>
            </a:r>
            <a:endParaRPr lang="en-US" sz="9600" b="1" cap="none" spc="0" dirty="0">
              <a:ln w="11430"/>
              <a:solidFill>
                <a:srgbClr val="C00000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-7471"/>
            <a:ext cx="8458200" cy="622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68293"/>
      </p:ext>
    </p:extLst>
  </p:cSld>
  <p:clrMapOvr>
    <a:masterClrMapping/>
  </p:clrMapOvr>
  <p:transition>
    <p:dissolve/>
    <p:sndAc>
      <p:stSnd>
        <p:snd r:embed="rId3" name="02 - Tra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600" decel="5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600" decel="100000" autoRev="1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91354" y="4299595"/>
            <a:ext cx="3983883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হাত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কাটলে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রক্ত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ঝরবে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1354" y="317500"/>
            <a:ext cx="8251803" cy="3793602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4419600" y="4030343"/>
            <a:ext cx="1427142" cy="1406188"/>
          </a:xfrm>
          <a:prstGeom prst="strip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18696" y="4299595"/>
            <a:ext cx="2559646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নিশ্চিত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03486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492077" y="4353542"/>
            <a:ext cx="3081197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আকাশে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মেঘ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121738" y="4436793"/>
            <a:ext cx="3421419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বৃষ্টির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</a:t>
            </a:r>
            <a:endParaRPr lang="en-US" sz="4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1353" y="693839"/>
            <a:ext cx="4212484" cy="3582915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646803" y="693839"/>
            <a:ext cx="4204649" cy="3582916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06287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2" grpId="0" animBg="1"/>
      <p:bldP spid="9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438400" y="4534520"/>
            <a:ext cx="3241724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টস</a:t>
            </a:r>
            <a:endParaRPr lang="en-US" sz="48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7837" y="373218"/>
            <a:ext cx="8251803" cy="396563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95475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124200" y="4488088"/>
            <a:ext cx="3729714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ক্রিকেট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খেলায়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জয়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1" y="693838"/>
            <a:ext cx="8470451" cy="3729070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3779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892376" y="4564226"/>
            <a:ext cx="3851324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দৌঁড়ে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1353" y="693839"/>
            <a:ext cx="8547847" cy="3794249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57258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124200" y="4543381"/>
            <a:ext cx="3729714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লুডু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খেলায়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ছক্কা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7838" y="693839"/>
            <a:ext cx="8343614" cy="3720854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49209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057401" y="4573929"/>
            <a:ext cx="4052047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পরীক্ষা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হওয়া</a:t>
            </a:r>
            <a:endParaRPr lang="en-US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1353" y="693839"/>
            <a:ext cx="8369421" cy="3814909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36186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124200" y="4649539"/>
                <a:ext cx="3729714" cy="70788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dirty="0" smtClean="0">
                            <a:latin typeface="Cambria Math"/>
                            <a:cs typeface="NikoshBAN" panose="02000000000000000000" pitchFamily="2" charset="0"/>
                          </a:rPr>
                        </m:ctrlPr>
                      </m:sSupPr>
                      <m:e>
                        <m:r>
                          <a:rPr lang="en-US" sz="4000" b="1" i="0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𝐀</m:t>
                        </m:r>
                      </m:e>
                      <m:sup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NikoshBAN" panose="02000000000000000000" pitchFamily="2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4000" dirty="0" smtClean="0">
                    <a:latin typeface="NikoshBAN" panose="02000000000000000000" pitchFamily="2" charset="0"/>
                    <a:cs typeface="NikoshBAN" panose="02000000000000000000" pitchFamily="2" charset="0"/>
                  </a:rPr>
                  <a:t> পাওয়া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200" y="5579447"/>
                <a:ext cx="3729714" cy="707886"/>
              </a:xfrm>
              <a:prstGeom prst="rect">
                <a:avLst/>
              </a:prstGeom>
              <a:blipFill rotWithShape="0">
                <a:blip r:embed="rId6"/>
                <a:stretch>
                  <a:fillRect t="-11667" b="-3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331694" y="435739"/>
            <a:ext cx="8546651" cy="4148621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65386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981200" y="4627847"/>
            <a:ext cx="4876800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তাস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খেলায়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টেক্কা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পাওয়া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1353" y="508000"/>
            <a:ext cx="8251803" cy="4054667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1158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04801" y="1621728"/>
            <a:ext cx="8458199" cy="144655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নিশ্চিত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অনিশ্চিত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মাঝামাঝি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অবস্থাকে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66800" y="508000"/>
            <a:ext cx="7010400" cy="10156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বুঝায়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4801" y="2992557"/>
            <a:ext cx="8458198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24200" y="3831185"/>
            <a:ext cx="4572000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1।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লৌকিক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অর্থে</a:t>
            </a:r>
            <a:endParaRPr lang="en-US" sz="4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24200" y="4626937"/>
            <a:ext cx="4572000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বৈজ্ঞানিক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অর্থে</a:t>
            </a:r>
            <a:endParaRPr lang="en-US" sz="4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45468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2" grpId="0" animBg="1"/>
      <p:bldP spid="13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 rot="18535366">
            <a:off x="419560" y="1360502"/>
            <a:ext cx="3906588" cy="1981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b="1" dirty="0" err="1" smtClean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26" name="Picture 2" descr="H:\Received\ROSELIF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0" y="1488057"/>
            <a:ext cx="3352800" cy="40221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4906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981200" y="748401"/>
            <a:ext cx="4572000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1।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লৌকিক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অর্থে</a:t>
            </a:r>
            <a:endParaRPr lang="en-US" sz="4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2076" y="1743063"/>
            <a:ext cx="8168698" cy="212365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অকল্পনীয়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সাধারণ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এটিকে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সম্ভাব্য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লৌকিক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358089217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981200" y="748401"/>
            <a:ext cx="4572000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বৈজ্ঞানিক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অর্থে</a:t>
            </a:r>
            <a:endParaRPr lang="en-US" sz="4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2076" y="1743063"/>
            <a:ext cx="8168698" cy="212365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অসম্ভব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আবার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অন্যদিকে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একেবারে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নিশ্চিত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নয়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তখন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বৈজ্ঞানিক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সম্ভাব্য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30173187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65021"/>
            <a:chOff x="-21709" y="-17734"/>
            <a:chExt cx="9192073" cy="7157716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39982"/>
              <a:chOff x="0" y="0"/>
              <a:chExt cx="9144000" cy="7139982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66648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371600" y="827585"/>
            <a:ext cx="6553200" cy="1323439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আকস্মিকতা</a:t>
            </a:r>
            <a:endParaRPr lang="en-SG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2453135"/>
            <a:ext cx="7247756" cy="1323439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Chance</a:t>
            </a:r>
            <a:endParaRPr lang="en-SG" sz="8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95525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304801" y="1714500"/>
            <a:ext cx="8458199" cy="144655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কার্যকারণ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সম্পর্কবিহীন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হঠা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দৈবক্রমে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ঘটে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যাওয়া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ঘটনাকে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আকস্মিকতা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66800" y="508000"/>
            <a:ext cx="7010400" cy="10156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আকস্মিকতা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বুঝায়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04801" y="3392150"/>
            <a:ext cx="8458199" cy="144655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অজ্ঞাত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জানা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আকস্মিক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" y="0"/>
            <a:ext cx="9192073" cy="5771436"/>
            <a:chOff x="0" y="0"/>
            <a:chExt cx="9192073" cy="6925723"/>
          </a:xfrm>
        </p:grpSpPr>
        <p:grpSp>
          <p:nvGrpSpPr>
            <p:cNvPr id="4" name="Group 11"/>
            <p:cNvGrpSpPr/>
            <p:nvPr/>
          </p:nvGrpSpPr>
          <p:grpSpPr>
            <a:xfrm>
              <a:off x="0" y="141213"/>
              <a:ext cx="9192073" cy="6544950"/>
              <a:chOff x="-21709" y="-17734"/>
              <a:chExt cx="9192073" cy="6891250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6" name="Flowchart: Merge 5"/>
              <p:cNvSpPr/>
              <p:nvPr/>
            </p:nvSpPr>
            <p:spPr>
              <a:xfrm rot="7878710">
                <a:off x="-101996" y="70905"/>
                <a:ext cx="568865" cy="391588"/>
              </a:xfrm>
              <a:prstGeom prst="flowChartMerge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7" name="Flowchart: Merge 6"/>
              <p:cNvSpPr/>
              <p:nvPr/>
            </p:nvSpPr>
            <p:spPr>
              <a:xfrm rot="14147501">
                <a:off x="8690137" y="73308"/>
                <a:ext cx="568865" cy="391588"/>
              </a:xfrm>
              <a:prstGeom prst="flowChartMerge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8" name="Flowchart: Merge 7"/>
              <p:cNvSpPr/>
              <p:nvPr/>
            </p:nvSpPr>
            <p:spPr>
              <a:xfrm rot="3212862">
                <a:off x="-110348" y="6393290"/>
                <a:ext cx="568865" cy="391588"/>
              </a:xfrm>
              <a:prstGeom prst="flowChartMerge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11" name="Flowchart: Merge 10"/>
              <p:cNvSpPr/>
              <p:nvPr/>
            </p:nvSpPr>
            <p:spPr>
              <a:xfrm rot="19040907">
                <a:off x="8593912" y="6477888"/>
                <a:ext cx="568865" cy="391588"/>
              </a:xfrm>
              <a:prstGeom prst="flowChartMerge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1285840" y="6482525"/>
              <a:ext cx="6400800" cy="443198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SG" dirty="0" err="1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সহকারী</a:t>
              </a:r>
              <a:r>
                <a:rPr lang="en-SG" dirty="0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SG" dirty="0" err="1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অধ্যাপক</a:t>
              </a:r>
              <a:r>
                <a:rPr lang="en-SG" dirty="0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SG" dirty="0" err="1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দেবিদ্বার</a:t>
              </a:r>
              <a:r>
                <a:rPr lang="en-SG" dirty="0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SG" dirty="0" err="1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আলহাজ্ব</a:t>
              </a:r>
              <a:r>
                <a:rPr lang="en-SG" dirty="0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SG" dirty="0" err="1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জোবেদা</a:t>
              </a:r>
              <a:r>
                <a:rPr lang="en-SG" dirty="0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SG" dirty="0" err="1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খাতুন</a:t>
              </a:r>
              <a:r>
                <a:rPr lang="en-SG" dirty="0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SG" dirty="0" err="1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মহিলা</a:t>
              </a:r>
              <a:r>
                <a:rPr lang="en-SG" dirty="0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SG" dirty="0" err="1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কলেজ</a:t>
              </a:r>
              <a:r>
                <a:rPr lang="en-SG" dirty="0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, </a:t>
              </a:r>
              <a:r>
                <a:rPr lang="en-SG" dirty="0" err="1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কুমিল্লা</a:t>
              </a:r>
              <a:r>
                <a:rPr lang="en-SG" dirty="0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SG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542307" y="0"/>
              <a:ext cx="3962400" cy="480132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SG" sz="2000" dirty="0" smtClean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মোহাম্মদ মফিজুল ইসলাম</a:t>
              </a:r>
              <a:endParaRPr lang="en-SG" sz="2000" dirty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722439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676400" y="4620548"/>
                <a:ext cx="5181600" cy="70788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জমি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থেকে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স্বর্ণ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মুদ্রা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পাওয়া</m:t>
                      </m:r>
                    </m:oMath>
                  </m:oMathPara>
                </a14:m>
                <a:endPara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5544658"/>
                <a:ext cx="5181600" cy="70788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331694" y="435739"/>
            <a:ext cx="8546651" cy="4148621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71604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31694" y="4620548"/>
                <a:ext cx="8546651" cy="70788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বাস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গাড়িতে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একই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সিটে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১২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বছরের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পুরনো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বন্ধুকে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দেখা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</m:oMath>
                  </m:oMathPara>
                </a14:m>
                <a:endPara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93" y="5544658"/>
                <a:ext cx="8546651" cy="70788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331695" y="354018"/>
            <a:ext cx="8546650" cy="4112103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26632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31694" y="4620548"/>
                <a:ext cx="8546651" cy="70788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আজকে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শেখ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হাসিনা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কলেজে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NikoshBAN" panose="02000000000000000000" pitchFamily="2" charset="0"/>
                        </a:rPr>
                        <m:t>উপস্থিত</m:t>
                      </m:r>
                    </m:oMath>
                  </m:oMathPara>
                </a14:m>
                <a:endParaRPr lang="en-US" sz="4000" dirty="0" smtClean="0"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93" y="5544658"/>
                <a:ext cx="8546651" cy="70788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/>
          <p:cNvSpPr/>
          <p:nvPr/>
        </p:nvSpPr>
        <p:spPr>
          <a:xfrm>
            <a:off x="182438" y="354018"/>
            <a:ext cx="8695908" cy="4112103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1" y="2921001"/>
            <a:ext cx="4147826" cy="1495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38770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0" y="-14740"/>
            <a:ext cx="9224748" cy="5779675"/>
            <a:chOff x="-54384" y="-162597"/>
            <a:chExt cx="9224748" cy="7302580"/>
          </a:xfrm>
        </p:grpSpPr>
        <p:grpSp>
          <p:nvGrpSpPr>
            <p:cNvPr id="5" name="Group 3"/>
            <p:cNvGrpSpPr/>
            <p:nvPr/>
          </p:nvGrpSpPr>
          <p:grpSpPr>
            <a:xfrm>
              <a:off x="-54384" y="-162597"/>
              <a:ext cx="9144000" cy="7302580"/>
              <a:chOff x="-54384" y="-162597"/>
              <a:chExt cx="9144000" cy="7302580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-54384" y="-44457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1219200" y="6673334"/>
                <a:ext cx="6400800" cy="466649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সহকারী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অধ্যাপক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দেবিদ্বার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আলহাজ্ব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জোবেদা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খাতুন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মহিলা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কলেজ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কুমিল্লা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  <a:endParaRPr lang="en-SG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514600" y="-162597"/>
                <a:ext cx="3962400" cy="505536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0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মোহাম্মদ মফিজুল ইসলাম</a:t>
                </a:r>
                <a:endParaRPr lang="en-SG" sz="20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2939" y="62889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82436" y="831503"/>
            <a:ext cx="8839199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যুক্তিবিদ্যায়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আকস্মিকতা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অর্থে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ব্যবহৃত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80447" y="2421128"/>
            <a:ext cx="4572000" cy="101566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1। </a:t>
            </a:r>
            <a:r>
              <a:rPr lang="en-US" sz="6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ব্যাপক</a:t>
            </a:r>
            <a:r>
              <a:rPr lang="en-US" sz="6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অর্থে</a:t>
            </a:r>
            <a:endParaRPr lang="en-US" sz="6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98376" y="3594437"/>
            <a:ext cx="4572000" cy="101566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2</a:t>
            </a:r>
            <a:r>
              <a:rPr lang="en-US" sz="6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6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সংকীর্ণ</a:t>
            </a:r>
            <a:r>
              <a:rPr lang="en-US" sz="6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অর্থে</a:t>
            </a:r>
            <a:endParaRPr lang="en-US" sz="6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72535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0" y="-14740"/>
            <a:ext cx="9224748" cy="5779675"/>
            <a:chOff x="-54384" y="-162597"/>
            <a:chExt cx="9224748" cy="7302580"/>
          </a:xfrm>
        </p:grpSpPr>
        <p:grpSp>
          <p:nvGrpSpPr>
            <p:cNvPr id="5" name="Group 3"/>
            <p:cNvGrpSpPr/>
            <p:nvPr/>
          </p:nvGrpSpPr>
          <p:grpSpPr>
            <a:xfrm>
              <a:off x="-54384" y="-162597"/>
              <a:ext cx="9144000" cy="7302580"/>
              <a:chOff x="-54384" y="-162597"/>
              <a:chExt cx="9144000" cy="7302580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-54384" y="-44457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1219200" y="6673334"/>
                <a:ext cx="6400800" cy="466649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সহকারী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অধ্যাপক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দেবিদ্বার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আলহাজ্ব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জোবেদা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খাতুন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মহিলা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কলেজ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কুমিল্লা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  <a:endParaRPr lang="en-SG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514600" y="-162597"/>
                <a:ext cx="3962400" cy="505536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0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মোহাম্মদ মফিজুল ইসলাম</a:t>
                </a:r>
                <a:endParaRPr lang="en-SG" sz="20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2939" y="62889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28600" y="1837135"/>
            <a:ext cx="8486559" cy="212365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যখন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জানা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ঐ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আমাদেরকে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বিস্মিত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অবাক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ব্যাপক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আকস্মিকতা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61183" y="545356"/>
            <a:ext cx="4572000" cy="101566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1। </a:t>
            </a:r>
            <a:r>
              <a:rPr lang="en-US" sz="6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ব্যাপক</a:t>
            </a:r>
            <a:r>
              <a:rPr lang="en-US" sz="6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অর্থে</a:t>
            </a:r>
            <a:endParaRPr lang="en-US" sz="6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94000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0" y="-14740"/>
            <a:ext cx="9224748" cy="5779675"/>
            <a:chOff x="-54384" y="-162597"/>
            <a:chExt cx="9224748" cy="7302580"/>
          </a:xfrm>
        </p:grpSpPr>
        <p:grpSp>
          <p:nvGrpSpPr>
            <p:cNvPr id="5" name="Group 3"/>
            <p:cNvGrpSpPr/>
            <p:nvPr/>
          </p:nvGrpSpPr>
          <p:grpSpPr>
            <a:xfrm>
              <a:off x="-54384" y="-162597"/>
              <a:ext cx="9144000" cy="7302580"/>
              <a:chOff x="-54384" y="-162597"/>
              <a:chExt cx="9144000" cy="7302580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-54384" y="-44457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1219200" y="6673334"/>
                <a:ext cx="6400800" cy="466649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সহকারী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অধ্যাপক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দেবিদ্বার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আলহাজ্ব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জোবেদা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খাতুন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মহিলা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কলেজ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কুমিল্লা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  <a:endParaRPr lang="en-SG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514600" y="-162597"/>
                <a:ext cx="3962400" cy="505536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0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মোহাম্মদ মফিজুল ইসলাম</a:t>
                </a:r>
                <a:endParaRPr lang="en-SG" sz="20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2939" y="62889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28600" y="1837135"/>
            <a:ext cx="8610600" cy="28007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ততোধিক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সংমিশ্রণের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কার্যকারণ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অনুসন্ধান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যুক্তি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খুঁজে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পাওয়া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গেলে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সংকীর্ণ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অর্থে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আকস্মিকতা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61183" y="545356"/>
            <a:ext cx="4572000" cy="101566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2। </a:t>
            </a:r>
            <a:r>
              <a:rPr lang="en-US" sz="6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সংকীর্ণ</a:t>
            </a:r>
            <a:r>
              <a:rPr lang="en-US" sz="6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অর্থে</a:t>
            </a:r>
            <a:endParaRPr lang="en-US" sz="6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96681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ft-Right Arrow 3"/>
          <p:cNvSpPr/>
          <p:nvPr/>
        </p:nvSpPr>
        <p:spPr>
          <a:xfrm>
            <a:off x="1981200" y="0"/>
            <a:ext cx="4724400" cy="15240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wkÿK</a:t>
            </a:r>
            <a:r>
              <a:rPr lang="en-US" sz="5400" dirty="0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 </a:t>
            </a:r>
            <a:r>
              <a:rPr lang="en-US" sz="5400" dirty="0" err="1" smtClean="0">
                <a:solidFill>
                  <a:srgbClr val="002060"/>
                </a:solidFill>
                <a:latin typeface="SutonnyMJ" pitchFamily="2" charset="0"/>
                <a:cs typeface="SutonnyMJ" pitchFamily="2" charset="0"/>
              </a:rPr>
              <a:t>cwiwPwZ</a:t>
            </a:r>
            <a:endParaRPr lang="en-US" sz="5400" dirty="0">
              <a:solidFill>
                <a:srgbClr val="002060"/>
              </a:solidFill>
              <a:latin typeface="SutonnyMJ" pitchFamily="2" charset="0"/>
              <a:cs typeface="SutonnyMJ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7200" y="1587500"/>
            <a:ext cx="4191000" cy="36195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মফিজুল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endParaRPr lang="en-US" sz="4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None/>
            </a:pP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প্রভাষক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দর্শন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বিভাগ</a:t>
            </a:r>
            <a:endParaRPr lang="en-US" sz="4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None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দেবিদ্বার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আলহাজ্ব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জোবেদা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খাতুন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মহিলা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endParaRPr lang="en-US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>
              <a:buNone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দেবিদ্বার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কুমিল্লা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>
              <a:buNone/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মোবাইলঃ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01819609522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800600" y="1587500"/>
            <a:ext cx="4191000" cy="3619500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9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0" y="-14740"/>
            <a:ext cx="9224748" cy="5779675"/>
            <a:chOff x="-54384" y="-162597"/>
            <a:chExt cx="9224748" cy="7302580"/>
          </a:xfrm>
        </p:grpSpPr>
        <p:grpSp>
          <p:nvGrpSpPr>
            <p:cNvPr id="5" name="Group 3"/>
            <p:cNvGrpSpPr/>
            <p:nvPr/>
          </p:nvGrpSpPr>
          <p:grpSpPr>
            <a:xfrm>
              <a:off x="-54384" y="-162597"/>
              <a:ext cx="9144000" cy="7302580"/>
              <a:chOff x="-54384" y="-162597"/>
              <a:chExt cx="9144000" cy="7302580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-54384" y="-44457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1219200" y="6673334"/>
                <a:ext cx="6400800" cy="466649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সহকারী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অধ্যাপক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দেবিদ্বার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আলহাজ্ব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জোবেদা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খাতুন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মহিলা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কলেজ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কুমিল্লা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  <a:endParaRPr lang="en-SG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514600" y="-162597"/>
                <a:ext cx="3962400" cy="505536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0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মোহাম্মদ মফিজুল ইসলাম</a:t>
                </a:r>
                <a:endParaRPr lang="en-SG" sz="20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2939" y="62889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28600" y="1837135"/>
            <a:ext cx="8486559" cy="28007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ব্যক্তি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জমি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চাষ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গিয়ে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হঠা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কলসি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স্বর্ণের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মুদ্রা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পেল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এ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ব্যক্তিটি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আকস্মিকভাবে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স্বর্ণের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মুদ্রাভর্তি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কলসি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পেয়েছে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মনে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61183" y="545356"/>
            <a:ext cx="4572000" cy="101566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endParaRPr lang="en-US" sz="6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38079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0" y="-14740"/>
            <a:ext cx="9224748" cy="5779675"/>
            <a:chOff x="-54384" y="-162597"/>
            <a:chExt cx="9224748" cy="7302580"/>
          </a:xfrm>
        </p:grpSpPr>
        <p:grpSp>
          <p:nvGrpSpPr>
            <p:cNvPr id="5" name="Group 3"/>
            <p:cNvGrpSpPr/>
            <p:nvPr/>
          </p:nvGrpSpPr>
          <p:grpSpPr>
            <a:xfrm>
              <a:off x="-54384" y="-162597"/>
              <a:ext cx="9144000" cy="7302580"/>
              <a:chOff x="-54384" y="-162597"/>
              <a:chExt cx="9144000" cy="7302580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-54384" y="-44457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1219200" y="6673334"/>
                <a:ext cx="6400800" cy="466649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সহকারী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অধ্যাপক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দেবিদ্বার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আলহাজ্ব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জোবেদা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খাতুন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মহিলা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কলেজ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কুমিল্লা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  <a:endParaRPr lang="en-SG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514600" y="-162597"/>
                <a:ext cx="3962400" cy="505536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0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মোহাম্মদ মফিজুল ইসলাম</a:t>
                </a:r>
                <a:endParaRPr lang="en-SG" sz="20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2939" y="62889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228600" y="1837135"/>
            <a:ext cx="8486559" cy="286232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v"/>
            </a:pP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নিশ্চিত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অবগত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742950" indent="-742950" algn="just">
              <a:buFont typeface="Wingdings" panose="05000000000000000000" pitchFamily="2" charset="2"/>
              <a:buChar char="v"/>
            </a:pP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আকস্মিকতা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পূর্বপ্রস্তুত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থাকি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হঠা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অপ্রত্যাশিতভাবে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ঘটে</a:t>
            </a:r>
            <a:r>
              <a:rPr lang="en-US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001" y="691058"/>
            <a:ext cx="8014805" cy="92333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সম্ভবনা</a:t>
            </a:r>
            <a:r>
              <a:rPr lang="en-US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5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আকস্মিকতার</a:t>
            </a:r>
            <a:r>
              <a:rPr lang="en-US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5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endParaRPr lang="en-US" sz="54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44144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0" y="-14740"/>
            <a:ext cx="9224748" cy="5779675"/>
            <a:chOff x="-54384" y="-162597"/>
            <a:chExt cx="9224748" cy="7302580"/>
          </a:xfrm>
        </p:grpSpPr>
        <p:grpSp>
          <p:nvGrpSpPr>
            <p:cNvPr id="5" name="Group 3"/>
            <p:cNvGrpSpPr/>
            <p:nvPr/>
          </p:nvGrpSpPr>
          <p:grpSpPr>
            <a:xfrm>
              <a:off x="-54384" y="-162597"/>
              <a:ext cx="9144000" cy="7302580"/>
              <a:chOff x="-54384" y="-162597"/>
              <a:chExt cx="9144000" cy="7302580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-54384" y="-44457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1219200" y="6673334"/>
                <a:ext cx="6400800" cy="466649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সহকারী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অধ্যাপক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দেবিদ্বার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আলহাজ্ব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জোবেদা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খাতুন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মহিলা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কলেজ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কুমিল্লা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  <a:endParaRPr lang="en-SG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514600" y="-162597"/>
                <a:ext cx="3962400" cy="505536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0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মোহাম্মদ মফিজুল ইসলাম</a:t>
                </a:r>
                <a:endParaRPr lang="en-SG" sz="20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2939" y="62889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52642" y="990999"/>
            <a:ext cx="8486559" cy="28007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q"/>
            </a:pP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অনিশ্চিত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নিশ্চিতের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মধ্যবর্তী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অবস্থা</a:t>
            </a:r>
            <a:endParaRPr lang="en-US" sz="4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আকস্মিকতা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মুহুর্তে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চিন্তা-চেতনার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পূর্বে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হঠা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দৈবক্রমে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ঘটে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যাওয়া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endParaRPr lang="en-US" sz="4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3895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0" y="-14740"/>
            <a:ext cx="9224748" cy="5779675"/>
            <a:chOff x="-54384" y="-162597"/>
            <a:chExt cx="9224748" cy="7302580"/>
          </a:xfrm>
        </p:grpSpPr>
        <p:grpSp>
          <p:nvGrpSpPr>
            <p:cNvPr id="5" name="Group 3"/>
            <p:cNvGrpSpPr/>
            <p:nvPr/>
          </p:nvGrpSpPr>
          <p:grpSpPr>
            <a:xfrm>
              <a:off x="-54384" y="-162597"/>
              <a:ext cx="9144000" cy="7302580"/>
              <a:chOff x="-54384" y="-162597"/>
              <a:chExt cx="9144000" cy="7302580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-54384" y="-44457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1219200" y="6673334"/>
                <a:ext cx="6400800" cy="466649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সহকারী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অধ্যাপক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দেবিদ্বার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আলহাজ্ব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জোবেদা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খাতুন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মহিলা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কলেজ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কুমিল্লা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  <a:endParaRPr lang="en-SG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514600" y="-162597"/>
                <a:ext cx="3962400" cy="505536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0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মোহাম্মদ মফিজুল ইসলাম</a:t>
                </a:r>
                <a:endParaRPr lang="en-SG" sz="20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2939" y="62889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52642" y="800100"/>
            <a:ext cx="8486559" cy="193899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Ø"/>
            </a:pP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ভিত্তি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’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কার্য-কারণ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’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অপূর্ণ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জ্ঞান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আকস্মিকতার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ভিত্তি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অজ্ঞতা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4036" y="2953574"/>
            <a:ext cx="8532296" cy="193899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ü"/>
            </a:pP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নির্ণয়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সূত্র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নিয়ম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আছে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just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আকস্মিকতা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নির্ণয়ের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সূত্র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নিয়ম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149603938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0" y="-14740"/>
            <a:ext cx="9224748" cy="5779675"/>
            <a:chOff x="-54384" y="-162597"/>
            <a:chExt cx="9224748" cy="7302580"/>
          </a:xfrm>
        </p:grpSpPr>
        <p:grpSp>
          <p:nvGrpSpPr>
            <p:cNvPr id="5" name="Group 3"/>
            <p:cNvGrpSpPr/>
            <p:nvPr/>
          </p:nvGrpSpPr>
          <p:grpSpPr>
            <a:xfrm>
              <a:off x="-54384" y="-162597"/>
              <a:ext cx="9144000" cy="7302580"/>
              <a:chOff x="-54384" y="-162597"/>
              <a:chExt cx="9144000" cy="7302580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-54384" y="-44457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1219200" y="6673334"/>
                <a:ext cx="6400800" cy="466649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সহকারী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অধ্যাপক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দেবিদ্বার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আলহাজ্ব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জোবেদা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খাতুন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মহিলা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কলেজ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, </a:t>
                </a:r>
                <a:r>
                  <a:rPr lang="en-SG" dirty="0" err="1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কুমিল্লা</a:t>
                </a:r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।</a:t>
                </a:r>
                <a:endParaRPr lang="en-SG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514600" y="-162597"/>
                <a:ext cx="3962400" cy="505536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20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  <a:latin typeface="NikoshBAN" panose="02000000000000000000" pitchFamily="2" charset="0"/>
                    <a:cs typeface="NikoshBAN" panose="02000000000000000000" pitchFamily="2" charset="0"/>
                  </a:rPr>
                  <a:t>মোহাম্মদ মফিজুল ইসলাম</a:t>
                </a:r>
                <a:endParaRPr lang="en-SG" sz="20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2939" y="62889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52642" y="723900"/>
            <a:ext cx="8486559" cy="255454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Ø"/>
            </a:pP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গাণিতিক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তত্ত্ব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পৌনঃপুনিকতা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তত্ত্ব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সম্ভাবনাকে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‍ও ‍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just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আকস্মিকতার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ক্ষেত্রে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গণিত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শাস্ত্রের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প্রয়োগ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যায়না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6904" y="3591461"/>
            <a:ext cx="8532296" cy="132343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742950" indent="-742950" algn="just">
              <a:buFont typeface="Wingdings" panose="05000000000000000000" pitchFamily="2" charset="2"/>
              <a:buChar char="ü"/>
            </a:pP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নিজস্ব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বৈশিষ্ট্যের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কারণেই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algn="just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কিন্তু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বিজ্ঞানে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আকস্মিকতার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স্থান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49620779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3" name="Flowchart: Predefined Process 12"/>
          <p:cNvSpPr/>
          <p:nvPr/>
        </p:nvSpPr>
        <p:spPr>
          <a:xfrm>
            <a:off x="1295401" y="635000"/>
            <a:ext cx="6341165" cy="807203"/>
          </a:xfrm>
          <a:prstGeom prst="flowChartPredefined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7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Flowchart: Multidocument 16"/>
          <p:cNvSpPr/>
          <p:nvPr/>
        </p:nvSpPr>
        <p:spPr>
          <a:xfrm>
            <a:off x="304800" y="1968500"/>
            <a:ext cx="8423324" cy="1778000"/>
          </a:xfrm>
          <a:prstGeom prst="flowChartMultidocumen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বুঝ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আকস্মিকতার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58880002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51e6614626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392906"/>
            <a:ext cx="7924800" cy="3802063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752600" y="3937000"/>
            <a:ext cx="5486400" cy="13335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8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668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750682"/>
            <a:chOff x="-21709" y="-17734"/>
            <a:chExt cx="9192073" cy="715028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32555"/>
              <a:chOff x="0" y="0"/>
              <a:chExt cx="9144000" cy="713255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5"/>
                <a:ext cx="3962400" cy="459220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143000" y="317501"/>
            <a:ext cx="7162800" cy="92333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SG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52600" y="4602659"/>
            <a:ext cx="6096000" cy="769441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G" sz="4400" smtClean="0">
                <a:latin typeface="NikoshBAN" pitchFamily="2" charset="0"/>
                <a:cs typeface="NikoshBAN" pitchFamily="2" charset="0"/>
              </a:rPr>
              <a:t>সম্ভাবনা</a:t>
            </a:r>
            <a:endParaRPr lang="en-SG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92368" y="1395703"/>
            <a:ext cx="3513432" cy="1538741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05685" y="1395703"/>
            <a:ext cx="3513432" cy="1538741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792368" y="2977590"/>
            <a:ext cx="3513432" cy="1538741"/>
          </a:xfrm>
          <a:prstGeom prst="rect">
            <a:avLst/>
          </a:prstGeom>
          <a:blipFill dpi="0"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205685" y="2977590"/>
            <a:ext cx="3513432" cy="1538741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750682"/>
            <a:chOff x="-21709" y="-17734"/>
            <a:chExt cx="9192073" cy="715028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32555"/>
              <a:chOff x="0" y="0"/>
              <a:chExt cx="9144000" cy="713255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5"/>
                <a:ext cx="3962400" cy="459220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066800" y="587226"/>
            <a:ext cx="7162800" cy="110799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6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6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  <a:endParaRPr lang="en-SG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0724" y="2794000"/>
            <a:ext cx="8030395" cy="769441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G" sz="4400" dirty="0" err="1" smtClean="0">
                <a:latin typeface="NikoshBAN" pitchFamily="2" charset="0"/>
                <a:cs typeface="NikoshBAN" pitchFamily="2" charset="0"/>
              </a:rPr>
              <a:t>আকস্মিকতা</a:t>
            </a:r>
            <a:r>
              <a:rPr lang="en-SG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SG" sz="44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SG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SG" sz="44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SG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SG" sz="44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SG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SG" sz="44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SG" sz="4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SG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0100" y="1905000"/>
            <a:ext cx="7543800" cy="769441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G" sz="4400" dirty="0" err="1" smtClean="0">
                <a:latin typeface="NikoshBAN" pitchFamily="2" charset="0"/>
                <a:cs typeface="NikoshBAN" pitchFamily="2" charset="0"/>
              </a:rPr>
              <a:t>সম্ভাবনা</a:t>
            </a:r>
            <a:r>
              <a:rPr lang="en-SG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SG" sz="44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SG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SG" sz="4400" dirty="0" err="1" smtClean="0">
                <a:latin typeface="NikoshBAN" pitchFamily="2" charset="0"/>
                <a:cs typeface="NikoshBAN" pitchFamily="2" charset="0"/>
              </a:rPr>
              <a:t>তা</a:t>
            </a:r>
            <a:r>
              <a:rPr lang="en-SG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SG" sz="44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SG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SG" sz="44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SG" sz="44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SG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7084" y="3735169"/>
            <a:ext cx="8658317" cy="646331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SG" sz="3600" dirty="0" err="1" smtClean="0">
                <a:latin typeface="NikoshBAN" pitchFamily="2" charset="0"/>
                <a:cs typeface="NikoshBAN" pitchFamily="2" charset="0"/>
              </a:rPr>
              <a:t>সম্ভাব্যতা</a:t>
            </a:r>
            <a:r>
              <a:rPr lang="en-SG" sz="36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SG" sz="3600" dirty="0" err="1" smtClean="0">
                <a:latin typeface="NikoshBAN" pitchFamily="2" charset="0"/>
                <a:cs typeface="NikoshBAN" pitchFamily="2" charset="0"/>
              </a:rPr>
              <a:t>আকস্মিকতার</a:t>
            </a:r>
            <a:r>
              <a:rPr lang="en-SG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SG" sz="3600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SG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SG" sz="3600" dirty="0" err="1" smtClean="0"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SG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SG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SG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SG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SG" sz="36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SG" sz="3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96159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4" grpId="0" animBg="1"/>
      <p:bldP spid="17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65021"/>
            <a:chOff x="-21709" y="-17734"/>
            <a:chExt cx="9192073" cy="7157716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39982"/>
              <a:chOff x="0" y="0"/>
              <a:chExt cx="9144000" cy="7139982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66648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371600" y="827585"/>
            <a:ext cx="6553200" cy="1323439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</a:t>
            </a:r>
            <a:endParaRPr lang="en-SG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4400" y="2453135"/>
            <a:ext cx="7247756" cy="1323439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8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Probability</a:t>
            </a:r>
            <a:endParaRPr lang="en-SG" sz="8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66701" y="693838"/>
            <a:ext cx="8458199" cy="193899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নিশ্চিত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অনিশ্চিত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ঘটনার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মাঝামাঝি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অবস্থা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42900" y="3345720"/>
            <a:ext cx="8458199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অনিশ্চিতকে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smtClean="0">
                <a:latin typeface="Mongolian Baiti" panose="03000500000000000000" pitchFamily="66" charset="0"/>
                <a:cs typeface="Mongolian Baiti" panose="03000500000000000000" pitchFamily="66" charset="0"/>
              </a:rPr>
              <a:t>0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শূণ্য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ধরি</a:t>
            </a:r>
            <a:endParaRPr lang="en-US" sz="5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2900" y="4374058"/>
            <a:ext cx="8458199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নিশ্চিতকে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ধরি</a:t>
            </a:r>
            <a:endParaRPr lang="en-US" sz="5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84390" y="2394368"/>
            <a:ext cx="1714501" cy="10156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যদি</a:t>
            </a:r>
            <a:endParaRPr lang="en-US" sz="6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040029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6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420146" y="880454"/>
            <a:ext cx="8240629" cy="2175366"/>
          </a:xfrm>
          <a:prstGeom prst="rect">
            <a:avLst/>
          </a:pr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20146" y="3410516"/>
            <a:ext cx="8458199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তাহলে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smtClean="0">
                <a:latin typeface="Myriad Pro Light" panose="020B0603030403020204" pitchFamily="34" charset="0"/>
                <a:cs typeface="NikoshBAN" panose="02000000000000000000" pitchFamily="2" charset="0"/>
              </a:rPr>
              <a:t>1-99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সম্ভাবনার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মাত্রা</a:t>
            </a:r>
            <a:endParaRPr lang="en-US" sz="5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281972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1"/>
          <p:cNvGrpSpPr/>
          <p:nvPr/>
        </p:nvGrpSpPr>
        <p:grpSpPr>
          <a:xfrm>
            <a:off x="-21709" y="127000"/>
            <a:ext cx="9192073" cy="5634244"/>
            <a:chOff x="-21709" y="-17734"/>
            <a:chExt cx="9192073" cy="7118829"/>
          </a:xfrm>
        </p:grpSpPr>
        <p:grpSp>
          <p:nvGrpSpPr>
            <p:cNvPr id="5" name="Group 3"/>
            <p:cNvGrpSpPr/>
            <p:nvPr/>
          </p:nvGrpSpPr>
          <p:grpSpPr>
            <a:xfrm>
              <a:off x="0" y="0"/>
              <a:ext cx="9144000" cy="7101095"/>
              <a:chOff x="0" y="0"/>
              <a:chExt cx="9144000" cy="7101095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noFill/>
              <a:ln w="355600">
                <a:gradFill flip="none" rotWithShape="1">
                  <a:gsLst>
                    <a:gs pos="1000">
                      <a:srgbClr val="FF0000"/>
                    </a:gs>
                    <a:gs pos="30000">
                      <a:srgbClr val="FFC000"/>
                    </a:gs>
                    <a:gs pos="64999">
                      <a:srgbClr val="00B0F0"/>
                    </a:gs>
                    <a:gs pos="89999">
                      <a:srgbClr val="7030A0"/>
                    </a:gs>
                    <a:gs pos="100000">
                      <a:srgbClr val="00B050"/>
                    </a:gs>
                  </a:gsLst>
                  <a:lin ang="5400000" scaled="1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SG" sz="1600"/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2514600" y="6673334"/>
                <a:ext cx="3962400" cy="427761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SG" sz="1600" dirty="0" smtClean="0">
                    <a:ln>
                      <a:solidFill>
                        <a:schemeClr val="accent6">
                          <a:lumMod val="75000"/>
                        </a:schemeClr>
                      </a:solidFill>
                    </a:ln>
                    <a:solidFill>
                      <a:srgbClr val="FF0000"/>
                    </a:solidFill>
                  </a:rPr>
                  <a:t>মোহাম্মদ মফিজুল ইসলাম</a:t>
                </a:r>
                <a:endParaRPr lang="en-SG" sz="1600" dirty="0">
                  <a:ln>
                    <a:solidFill>
                      <a:schemeClr val="accent6">
                        <a:lumMod val="75000"/>
                      </a:schemeClr>
                    </a:solidFill>
                  </a:ln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6" name="Flowchart: Merge 5"/>
            <p:cNvSpPr/>
            <p:nvPr/>
          </p:nvSpPr>
          <p:spPr>
            <a:xfrm rot="7878710">
              <a:off x="-101996" y="70905"/>
              <a:ext cx="568865" cy="391588"/>
            </a:xfrm>
            <a:prstGeom prst="flowChartMerge">
              <a:avLst/>
            </a:prstGeom>
            <a:blipFill>
              <a:blip r:embed="rId2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7" name="Flowchart: Merge 6"/>
            <p:cNvSpPr/>
            <p:nvPr/>
          </p:nvSpPr>
          <p:spPr>
            <a:xfrm rot="14147501">
              <a:off x="8690137" y="73308"/>
              <a:ext cx="568865" cy="391588"/>
            </a:xfrm>
            <a:prstGeom prst="flowChartMerge">
              <a:avLst/>
            </a:prstGeom>
            <a:blipFill>
              <a:blip r:embed="rId3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8" name="Flowchart: Merge 7"/>
            <p:cNvSpPr/>
            <p:nvPr/>
          </p:nvSpPr>
          <p:spPr>
            <a:xfrm rot="3212862">
              <a:off x="-110348" y="6393290"/>
              <a:ext cx="568865" cy="391588"/>
            </a:xfrm>
            <a:prstGeom prst="flowChartMerge">
              <a:avLst/>
            </a:prstGeom>
            <a:blipFill>
              <a:blip r:embed="rId4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  <p:sp>
          <p:nvSpPr>
            <p:cNvPr id="11" name="Flowchart: Merge 10"/>
            <p:cNvSpPr/>
            <p:nvPr/>
          </p:nvSpPr>
          <p:spPr>
            <a:xfrm rot="19040907">
              <a:off x="8593912" y="6477888"/>
              <a:ext cx="568865" cy="391588"/>
            </a:xfrm>
            <a:prstGeom prst="flowChartMerge">
              <a:avLst/>
            </a:prstGeom>
            <a:blipFill>
              <a:blip r:embed="rId5" cstate="print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sz="160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918447" y="646605"/>
            <a:ext cx="4572000" cy="76944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endParaRPr lang="en-US" sz="4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5100" y="4299595"/>
            <a:ext cx="3302163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মৃত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কথা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1354" y="1433960"/>
            <a:ext cx="8251803" cy="2569163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3903333" y="4008636"/>
            <a:ext cx="1726502" cy="1406188"/>
          </a:xfrm>
          <a:prstGeom prst="striped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18696" y="4299595"/>
            <a:ext cx="2559646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অনিশ্চিত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endParaRPr lang="en-US" sz="40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98770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7" grpId="0" animBg="1"/>
      <p:bldP spid="9" grpId="0" animBg="1"/>
      <p:bldP spid="20" grpId="0" animBg="1"/>
      <p:bldP spid="2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1104</TotalTime>
  <Words>702</Words>
  <Application>Microsoft Office PowerPoint</Application>
  <PresentationFormat>On-screen Show (16:10)</PresentationFormat>
  <Paragraphs>122</Paragraphs>
  <Slides>36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Trek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Rasel Digital Lab</dc:creator>
  <cp:lastModifiedBy>HP</cp:lastModifiedBy>
  <cp:revision>185</cp:revision>
  <dcterms:created xsi:type="dcterms:W3CDTF">2006-08-16T00:00:00Z</dcterms:created>
  <dcterms:modified xsi:type="dcterms:W3CDTF">2020-08-25T13:07:52Z</dcterms:modified>
</cp:coreProperties>
</file>